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88" r:id="rId3"/>
    <p:sldId id="298" r:id="rId4"/>
    <p:sldId id="266" r:id="rId5"/>
    <p:sldId id="303" r:id="rId6"/>
    <p:sldId id="304" r:id="rId7"/>
    <p:sldId id="269" r:id="rId8"/>
    <p:sldId id="270" r:id="rId9"/>
    <p:sldId id="271" r:id="rId10"/>
    <p:sldId id="305" r:id="rId11"/>
    <p:sldId id="306" r:id="rId12"/>
    <p:sldId id="273" r:id="rId13"/>
    <p:sldId id="274" r:id="rId14"/>
    <p:sldId id="275" r:id="rId15"/>
    <p:sldId id="276" r:id="rId16"/>
    <p:sldId id="280" r:id="rId17"/>
    <p:sldId id="281" r:id="rId18"/>
    <p:sldId id="283" r:id="rId19"/>
    <p:sldId id="277" r:id="rId20"/>
    <p:sldId id="278" r:id="rId21"/>
    <p:sldId id="279" r:id="rId22"/>
    <p:sldId id="309" r:id="rId23"/>
    <p:sldId id="314" r:id="rId24"/>
    <p:sldId id="310" r:id="rId25"/>
    <p:sldId id="311" r:id="rId26"/>
    <p:sldId id="312" r:id="rId27"/>
    <p:sldId id="315" r:id="rId28"/>
    <p:sldId id="316" r:id="rId29"/>
    <p:sldId id="317" r:id="rId30"/>
    <p:sldId id="318" r:id="rId31"/>
    <p:sldId id="319" r:id="rId32"/>
    <p:sldId id="320" r:id="rId33"/>
    <p:sldId id="321" r:id="rId34"/>
    <p:sldId id="322" r:id="rId35"/>
    <p:sldId id="313"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7209" autoAdjust="0"/>
  </p:normalViewPr>
  <p:slideViewPr>
    <p:cSldViewPr snapToGrid="0">
      <p:cViewPr varScale="1">
        <p:scale>
          <a:sx n="52" d="100"/>
          <a:sy n="52" d="100"/>
        </p:scale>
        <p:origin x="180" y="72"/>
      </p:cViewPr>
      <p:guideLst/>
    </p:cSldViewPr>
  </p:slideViewPr>
  <p:outlineViewPr>
    <p:cViewPr>
      <p:scale>
        <a:sx n="33" d="100"/>
        <a:sy n="33" d="100"/>
      </p:scale>
      <p:origin x="0" y="-5040"/>
    </p:cViewPr>
  </p:outlineViewPr>
  <p:notesTextViewPr>
    <p:cViewPr>
      <p:scale>
        <a:sx n="1" d="1"/>
        <a:sy n="1" d="1"/>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B955431-EA91-4AE2-BAA2-842A9D8C10AE}" type="datetimeFigureOut">
              <a:rPr lang="en-US" smtClean="0"/>
              <a:t>7/29/2020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F271E4A-7843-4589-9E98-D1B8BAE9FECD}" type="slidenum">
              <a:rPr lang="en-US" smtClean="0"/>
              <a:t>‹#›</a:t>
            </a:fld>
            <a:endParaRPr lang="en-US" dirty="0"/>
          </a:p>
        </p:txBody>
      </p:sp>
    </p:spTree>
    <p:extLst>
      <p:ext uri="{BB962C8B-B14F-4D97-AF65-F5344CB8AC3E}">
        <p14:creationId xmlns:p14="http://schemas.microsoft.com/office/powerpoint/2010/main" val="20901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552699" y="1359694"/>
            <a:ext cx="9251373" cy="1981200"/>
          </a:xfrm>
          <a:prstGeom prst="rect">
            <a:avLst/>
          </a:prstGeom>
        </p:spPr>
        <p:txBody>
          <a:bodyPr anchor="b">
            <a:normAutofit/>
          </a:bodyPr>
          <a:lstStyle>
            <a:lvl1pPr algn="l">
              <a:defRPr sz="4800" b="0">
                <a:solidFill>
                  <a:schemeClr val="accent1"/>
                </a:solidFill>
                <a:effectLst/>
                <a:latin typeface="+mn-lt"/>
              </a:defRPr>
            </a:lvl1pPr>
          </a:lstStyle>
          <a:p>
            <a:r>
              <a:rPr lang="en-US"/>
              <a:t>Click to edit Master title style</a:t>
            </a:r>
            <a:endParaRPr lang="en-US" dirty="0"/>
          </a:p>
        </p:txBody>
      </p:sp>
      <p:sp>
        <p:nvSpPr>
          <p:cNvPr id="8" name="Subtitle 2"/>
          <p:cNvSpPr>
            <a:spLocks noGrp="1"/>
          </p:cNvSpPr>
          <p:nvPr>
            <p:ph type="subTitle" idx="1"/>
          </p:nvPr>
        </p:nvSpPr>
        <p:spPr>
          <a:xfrm>
            <a:off x="2552699" y="3516192"/>
            <a:ext cx="6134100" cy="707107"/>
          </a:xfrm>
          <a:prstGeom prst="rect">
            <a:avLst/>
          </a:prstGeom>
        </p:spPr>
        <p:txBody>
          <a:bodyPr>
            <a:normAutofit/>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2552700" y="3428543"/>
            <a:ext cx="92513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pic>
        <p:nvPicPr>
          <p:cNvPr id="23" name="Picture 22"/>
          <p:cNvPicPr>
            <a:picLocks noChangeAspect="1"/>
          </p:cNvPicPr>
          <p:nvPr/>
        </p:nvPicPr>
        <p:blipFill>
          <a:blip r:embed="rId3"/>
          <a:srcRect l="17124" r="25692" b="3549"/>
          <a:stretch>
            <a:fillRect/>
          </a:stretch>
        </p:blipFill>
        <p:spPr>
          <a:xfrm>
            <a:off x="169818" y="4640477"/>
            <a:ext cx="2010700" cy="221752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7886"/>
          <a:stretch/>
        </p:blipFill>
        <p:spPr>
          <a:xfrm>
            <a:off x="168838" y="2302049"/>
            <a:ext cx="2014394" cy="216203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5250" t="10764" r="15307" b="57975"/>
          <a:stretch/>
        </p:blipFill>
        <p:spPr>
          <a:xfrm>
            <a:off x="169328" y="0"/>
            <a:ext cx="2011680" cy="2134891"/>
          </a:xfrm>
          <a:prstGeom prst="rect">
            <a:avLst/>
          </a:prstGeom>
        </p:spPr>
      </p:pic>
    </p:spTree>
    <p:extLst>
      <p:ext uri="{BB962C8B-B14F-4D97-AF65-F5344CB8AC3E}">
        <p14:creationId xmlns:p14="http://schemas.microsoft.com/office/powerpoint/2010/main" val="367682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18" name="Title 1"/>
          <p:cNvSpPr>
            <a:spLocks noGrp="1"/>
          </p:cNvSpPr>
          <p:nvPr>
            <p:ph type="title"/>
          </p:nvPr>
        </p:nvSpPr>
        <p:spPr>
          <a:xfrm>
            <a:off x="723900" y="228600"/>
            <a:ext cx="112234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19" name="Straight Connector 18"/>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20"/>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p:cNvSpPr/>
          <p:nvPr/>
        </p:nvSpPr>
        <p:spPr>
          <a:xfrm>
            <a:off x="533400" y="6059269"/>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2017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24" name="Content Placeholder 2"/>
          <p:cNvSpPr>
            <a:spLocks noGrp="1"/>
          </p:cNvSpPr>
          <p:nvPr>
            <p:ph idx="1"/>
          </p:nvPr>
        </p:nvSpPr>
        <p:spPr>
          <a:xfrm>
            <a:off x="723899" y="1066800"/>
            <a:ext cx="11223451" cy="4952999"/>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88239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Title 1"/>
          <p:cNvSpPr>
            <a:spLocks noGrp="1"/>
          </p:cNvSpPr>
          <p:nvPr>
            <p:ph type="title"/>
          </p:nvPr>
        </p:nvSpPr>
        <p:spPr>
          <a:xfrm>
            <a:off x="723900" y="228600"/>
            <a:ext cx="11004376"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11" name="Straight Connector 10"/>
          <p:cNvCxnSpPr/>
          <p:nvPr/>
        </p:nvCxnSpPr>
        <p:spPr>
          <a:xfrm>
            <a:off x="723900" y="951706"/>
            <a:ext cx="110043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68674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1"/>
          <p:cNvSpPr>
            <a:spLocks noGrp="1"/>
          </p:cNvSpPr>
          <p:nvPr>
            <p:ph type="ctrTitle"/>
          </p:nvPr>
        </p:nvSpPr>
        <p:spPr>
          <a:xfrm>
            <a:off x="2552700" y="1359694"/>
            <a:ext cx="9116786" cy="1981200"/>
          </a:xfrm>
          <a:prstGeom prst="rect">
            <a:avLst/>
          </a:prstGeom>
        </p:spPr>
        <p:txBody>
          <a:bodyPr anchor="b">
            <a:normAutofit/>
          </a:bodyPr>
          <a:lstStyle>
            <a:lvl1pPr algn="l">
              <a:defRPr sz="4800" b="0">
                <a:solidFill>
                  <a:schemeClr val="accent1"/>
                </a:solidFill>
                <a:latin typeface="+mn-lt"/>
              </a:defRPr>
            </a:lvl1pPr>
          </a:lstStyle>
          <a:p>
            <a:r>
              <a:rPr lang="en-US"/>
              <a:t>Click to edit Master title style</a:t>
            </a:r>
            <a:endParaRPr lang="en-US" dirty="0"/>
          </a:p>
        </p:txBody>
      </p:sp>
      <p:sp>
        <p:nvSpPr>
          <p:cNvPr id="10" name="Subtitle 2"/>
          <p:cNvSpPr>
            <a:spLocks noGrp="1"/>
          </p:cNvSpPr>
          <p:nvPr>
            <p:ph type="subTitle" idx="1"/>
          </p:nvPr>
        </p:nvSpPr>
        <p:spPr>
          <a:xfrm>
            <a:off x="2552699" y="3516192"/>
            <a:ext cx="6134100" cy="707107"/>
          </a:xfrm>
          <a:prstGeom prst="rect">
            <a:avLst/>
          </a:prstGeom>
        </p:spPr>
        <p:txBody>
          <a:bodyPr>
            <a:normAutofit/>
          </a:bodyPr>
          <a:lstStyle>
            <a:lvl1pPr marL="0" indent="0" algn="l">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p:cNvCxnSpPr/>
          <p:nvPr/>
        </p:nvCxnSpPr>
        <p:spPr>
          <a:xfrm>
            <a:off x="2552700" y="3428543"/>
            <a:ext cx="91167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179169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3900" y="228600"/>
            <a:ext cx="112234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723899" y="1066800"/>
            <a:ext cx="11223451" cy="4898571"/>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solidFill>
                  <a:schemeClr val="tx1"/>
                </a:solidFill>
                <a:latin typeface="+mj-lt"/>
              </a:defRPr>
            </a:lvl1pPr>
            <a:lvl2pPr marL="685800" indent="-228600">
              <a:lnSpc>
                <a:spcPct val="100000"/>
              </a:lnSpc>
              <a:buClr>
                <a:srgbClr val="AE0A09"/>
              </a:buClr>
              <a:buFont typeface="Arial" panose="020B0604020202020204" pitchFamily="34" charset="0"/>
              <a:buChar char="•"/>
              <a:defRPr sz="3200">
                <a:solidFill>
                  <a:schemeClr val="tx1"/>
                </a:solidFill>
                <a:latin typeface="+mj-lt"/>
              </a:defRPr>
            </a:lvl2pPr>
            <a:lvl3pPr marL="1143000" indent="-228600">
              <a:lnSpc>
                <a:spcPct val="100000"/>
              </a:lnSpc>
              <a:buClr>
                <a:srgbClr val="AE0A09"/>
              </a:buClr>
              <a:buFont typeface="Arial" panose="020B0604020202020204" pitchFamily="34" charset="0"/>
              <a:buChar char="•"/>
              <a:defRPr sz="2800">
                <a:solidFill>
                  <a:schemeClr val="tx1"/>
                </a:solidFill>
                <a:latin typeface="+mj-lt"/>
              </a:defRPr>
            </a:lvl3pPr>
            <a:lvl4pPr marL="1600200" indent="-228600">
              <a:lnSpc>
                <a:spcPct val="100000"/>
              </a:lnSpc>
              <a:buClr>
                <a:srgbClr val="AE0A09"/>
              </a:buClr>
              <a:buFont typeface="Arial" panose="020B0604020202020204" pitchFamily="34" charset="0"/>
              <a:buChar char="•"/>
              <a:defRPr sz="2400">
                <a:solidFill>
                  <a:schemeClr val="tx1"/>
                </a:solidFill>
                <a:latin typeface="+mj-lt"/>
              </a:defRPr>
            </a:lvl4pPr>
            <a:lvl5pPr marL="2057400" indent="-228600">
              <a:lnSpc>
                <a:spcPct val="100000"/>
              </a:lnSpc>
              <a:buClr>
                <a:srgbClr val="AE0A09"/>
              </a:buClr>
              <a:buFont typeface="Arial" panose="020B0604020202020204" pitchFamily="34" charset="0"/>
              <a:buChar char="•"/>
              <a:defRPr sz="2000">
                <a:solidFill>
                  <a:schemeClr val="tx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Slide Number Placeholder 5"/>
          <p:cNvSpPr>
            <a:spLocks noGrp="1"/>
          </p:cNvSpPr>
          <p:nvPr>
            <p:ph type="sldNum" sz="quarter" idx="12"/>
          </p:nvPr>
        </p:nvSpPr>
        <p:spPr>
          <a:xfrm>
            <a:off x="8728934" y="6462238"/>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
        <p:nvSpPr>
          <p:cNvPr id="2" name="TextBox 1"/>
          <p:cNvSpPr txBox="1"/>
          <p:nvPr/>
        </p:nvSpPr>
        <p:spPr>
          <a:xfrm>
            <a:off x="817581" y="6462238"/>
            <a:ext cx="3076687" cy="246221"/>
          </a:xfrm>
          <a:prstGeom prst="rect">
            <a:avLst/>
          </a:prstGeom>
          <a:noFill/>
        </p:spPr>
        <p:txBody>
          <a:bodyPr wrap="square" rtlCol="0">
            <a:spAutoFit/>
          </a:bodyPr>
          <a:lstStyle/>
          <a:p>
            <a:r>
              <a:rPr lang="en-US" sz="1000" b="0" i="0" u="none" strike="noStrike" kern="1200" baseline="0" dirty="0">
                <a:solidFill>
                  <a:schemeClr val="tx1"/>
                </a:solidFill>
                <a:latin typeface="+mn-lt"/>
                <a:ea typeface="+mn-ea"/>
                <a:cs typeface="+mn-cs"/>
              </a:rPr>
              <a:t>© 2020 Quarles &amp; Brady LLP</a:t>
            </a:r>
          </a:p>
        </p:txBody>
      </p:sp>
    </p:spTree>
    <p:extLst>
      <p:ext uri="{BB962C8B-B14F-4D97-AF65-F5344CB8AC3E}">
        <p14:creationId xmlns:p14="http://schemas.microsoft.com/office/powerpoint/2010/main" val="305072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itle 1"/>
          <p:cNvSpPr>
            <a:spLocks noGrp="1"/>
          </p:cNvSpPr>
          <p:nvPr>
            <p:ph type="ctrTitle"/>
          </p:nvPr>
        </p:nvSpPr>
        <p:spPr>
          <a:xfrm>
            <a:off x="2514600" y="228600"/>
            <a:ext cx="9432750" cy="609600"/>
          </a:xfrm>
          <a:prstGeom prst="rect">
            <a:avLst/>
          </a:prstGeom>
        </p:spPr>
        <p:txBody>
          <a:bodyPr anchor="b">
            <a:noAutofit/>
          </a:bodyPr>
          <a:lstStyle>
            <a:lvl1pPr algn="l">
              <a:defRPr sz="4400">
                <a:solidFill>
                  <a:schemeClr val="accent1"/>
                </a:solidFill>
                <a:latin typeface="+mn-lt"/>
              </a:defRPr>
            </a:lvl1pPr>
          </a:lstStyle>
          <a:p>
            <a:r>
              <a:rPr lang="en-US"/>
              <a:t>Click to edit Master title style</a:t>
            </a:r>
            <a:endParaRPr lang="en-US" dirty="0"/>
          </a:p>
        </p:txBody>
      </p:sp>
      <p:cxnSp>
        <p:nvCxnSpPr>
          <p:cNvPr id="13" name="Straight Connector 12"/>
          <p:cNvCxnSpPr/>
          <p:nvPr/>
        </p:nvCxnSpPr>
        <p:spPr>
          <a:xfrm>
            <a:off x="2590800" y="838200"/>
            <a:ext cx="93565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2514599" y="1001486"/>
            <a:ext cx="9432751" cy="5018313"/>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5854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2514600" y="648494"/>
            <a:ext cx="94327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13" name="Content Placeholder 2"/>
          <p:cNvSpPr>
            <a:spLocks noGrp="1"/>
          </p:cNvSpPr>
          <p:nvPr>
            <p:ph idx="1"/>
          </p:nvPr>
        </p:nvSpPr>
        <p:spPr>
          <a:xfrm>
            <a:off x="380999" y="1676399"/>
            <a:ext cx="11566351" cy="4343400"/>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2514600" y="1447800"/>
            <a:ext cx="94327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3"/>
          <p:cNvSpPr>
            <a:spLocks noGrp="1"/>
          </p:cNvSpPr>
          <p:nvPr>
            <p:ph type="pic" sz="quarter" idx="10"/>
          </p:nvPr>
        </p:nvSpPr>
        <p:spPr>
          <a:xfrm>
            <a:off x="0" y="-11317"/>
            <a:ext cx="2359152" cy="1463040"/>
          </a:xfrm>
          <a:prstGeom prst="rect">
            <a:avLst/>
          </a:prstGeom>
        </p:spPr>
        <p:txBody>
          <a:bodyPr/>
          <a:lstStyle/>
          <a:p>
            <a:r>
              <a:rPr lang="en-US" dirty="0"/>
              <a:t>Click icon to add picture</a:t>
            </a:r>
          </a:p>
        </p:txBody>
      </p:sp>
      <p:sp>
        <p:nvSpPr>
          <p:cNvPr id="9"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03463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723899" y="228600"/>
            <a:ext cx="11223451"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9" name="Content Placeholder 2"/>
          <p:cNvSpPr>
            <a:spLocks noGrp="1"/>
          </p:cNvSpPr>
          <p:nvPr>
            <p:ph idx="1"/>
          </p:nvPr>
        </p:nvSpPr>
        <p:spPr>
          <a:xfrm>
            <a:off x="723900" y="1066800"/>
            <a:ext cx="5429250" cy="4905375"/>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1800">
                <a:latin typeface="+mj-lt"/>
              </a:defRPr>
            </a:lvl1pPr>
            <a:lvl2pPr marL="685800" indent="-228600">
              <a:lnSpc>
                <a:spcPct val="100000"/>
              </a:lnSpc>
              <a:buClr>
                <a:srgbClr val="AE0A09"/>
              </a:buClr>
              <a:buFont typeface="Arial" panose="020B0604020202020204" pitchFamily="34" charset="0"/>
              <a:buChar char="•"/>
              <a:defRPr sz="1600">
                <a:latin typeface="+mj-lt"/>
              </a:defRPr>
            </a:lvl2pPr>
            <a:lvl3pPr marL="1143000" indent="-228600">
              <a:lnSpc>
                <a:spcPct val="100000"/>
              </a:lnSpc>
              <a:buClr>
                <a:srgbClr val="AE0A09"/>
              </a:buClr>
              <a:buFont typeface="Arial" panose="020B0604020202020204" pitchFamily="34" charset="0"/>
              <a:buChar char="•"/>
              <a:defRPr sz="1400">
                <a:latin typeface="+mj-lt"/>
              </a:defRPr>
            </a:lvl3pPr>
            <a:lvl4pPr marL="1600200" indent="-228600">
              <a:lnSpc>
                <a:spcPct val="100000"/>
              </a:lnSpc>
              <a:buClr>
                <a:srgbClr val="AE0A09"/>
              </a:buClr>
              <a:buFont typeface="Arial" panose="020B0604020202020204" pitchFamily="34" charset="0"/>
              <a:buChar char="•"/>
              <a:defRPr sz="1200">
                <a:latin typeface="+mj-lt"/>
              </a:defRPr>
            </a:lvl4pPr>
            <a:lvl5pPr marL="2057400" indent="-228600">
              <a:lnSpc>
                <a:spcPct val="100000"/>
              </a:lnSpc>
              <a:buClr>
                <a:srgbClr val="AE0A09"/>
              </a:buClr>
              <a:buFont typeface="Arial" panose="020B0604020202020204" pitchFamily="34" charset="0"/>
              <a:buChar char="•"/>
              <a:defRPr sz="12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0"/>
          </p:nvPr>
        </p:nvSpPr>
        <p:spPr>
          <a:xfrm>
            <a:off x="6515815" y="1066800"/>
            <a:ext cx="5431536" cy="4905374"/>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1800">
                <a:latin typeface="+mj-lt"/>
              </a:defRPr>
            </a:lvl1pPr>
            <a:lvl2pPr marL="685800" indent="-228600">
              <a:lnSpc>
                <a:spcPct val="100000"/>
              </a:lnSpc>
              <a:buClr>
                <a:srgbClr val="AE0A09"/>
              </a:buClr>
              <a:buFont typeface="Arial" panose="020B0604020202020204" pitchFamily="34" charset="0"/>
              <a:buChar char="•"/>
              <a:defRPr sz="1600">
                <a:latin typeface="+mj-lt"/>
              </a:defRPr>
            </a:lvl2pPr>
            <a:lvl3pPr marL="1143000" indent="-228600">
              <a:lnSpc>
                <a:spcPct val="100000"/>
              </a:lnSpc>
              <a:buClr>
                <a:srgbClr val="AE0A09"/>
              </a:buClr>
              <a:buFont typeface="Arial" panose="020B0604020202020204" pitchFamily="34" charset="0"/>
              <a:buChar char="•"/>
              <a:defRPr sz="1400">
                <a:latin typeface="+mj-lt"/>
              </a:defRPr>
            </a:lvl3pPr>
            <a:lvl4pPr marL="1600200" indent="-228600">
              <a:lnSpc>
                <a:spcPct val="100000"/>
              </a:lnSpc>
              <a:buClr>
                <a:srgbClr val="AE0A09"/>
              </a:buClr>
              <a:buFont typeface="Arial" panose="020B0604020202020204" pitchFamily="34" charset="0"/>
              <a:buChar char="•"/>
              <a:defRPr sz="1200">
                <a:latin typeface="+mj-lt"/>
              </a:defRPr>
            </a:lvl4pPr>
            <a:lvl5pPr marL="2057400" indent="-228600">
              <a:lnSpc>
                <a:spcPct val="100000"/>
              </a:lnSpc>
              <a:buClr>
                <a:srgbClr val="AE0A09"/>
              </a:buClr>
              <a:buFont typeface="Arial" panose="020B0604020202020204" pitchFamily="34" charset="0"/>
              <a:buChar char="•"/>
              <a:defRPr sz="12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04508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3899" y="228600"/>
            <a:ext cx="11223451" cy="5638800"/>
          </a:xfrm>
          <a:prstGeom prst="rect">
            <a:avLst/>
          </a:prstGeom>
        </p:spPr>
        <p:txBody>
          <a:bodyPr>
            <a:normAutofit/>
          </a:bodyPr>
          <a:lstStyle>
            <a:lvl1pPr algn="ctr">
              <a:defRPr sz="7200" baseline="0">
                <a:solidFill>
                  <a:schemeClr val="tx2"/>
                </a:solidFill>
              </a:defRPr>
            </a:lvl1pPr>
          </a:lstStyle>
          <a:p>
            <a:r>
              <a:rPr lang="en-US" dirty="0"/>
              <a:t>THANK YOU</a:t>
            </a:r>
          </a:p>
        </p:txBody>
      </p:sp>
      <p:sp>
        <p:nvSpPr>
          <p:cNvPr id="9" name="Rectangle 8"/>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627299" y="6092561"/>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2020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16"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429170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4" name="Title 1"/>
          <p:cNvSpPr>
            <a:spLocks noGrp="1"/>
          </p:cNvSpPr>
          <p:nvPr>
            <p:ph type="title"/>
          </p:nvPr>
        </p:nvSpPr>
        <p:spPr>
          <a:xfrm>
            <a:off x="723899" y="228600"/>
            <a:ext cx="11223451"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25" name="Straight Connector 24"/>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Rectangle 26"/>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Rectangle 27"/>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p:cNvSpPr/>
          <p:nvPr/>
        </p:nvSpPr>
        <p:spPr>
          <a:xfrm>
            <a:off x="533400" y="6059269"/>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2017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30" name="Picture Placeholder 2"/>
          <p:cNvSpPr>
            <a:spLocks noGrp="1"/>
          </p:cNvSpPr>
          <p:nvPr>
            <p:ph type="pic" sz="quarter" idx="10"/>
          </p:nvPr>
        </p:nvSpPr>
        <p:spPr>
          <a:xfrm>
            <a:off x="723900" y="1317567"/>
            <a:ext cx="1143000" cy="1408176"/>
          </a:xfrm>
          <a:prstGeom prst="rect">
            <a:avLst/>
          </a:prstGeom>
        </p:spPr>
        <p:txBody>
          <a:bodyPr>
            <a:normAutofit/>
          </a:bodyPr>
          <a:lstStyle>
            <a:lvl1pPr>
              <a:defRPr sz="1400"/>
            </a:lvl1pPr>
          </a:lstStyle>
          <a:p>
            <a:r>
              <a:rPr lang="en-US" dirty="0"/>
              <a:t>Click icon to add picture</a:t>
            </a:r>
          </a:p>
        </p:txBody>
      </p:sp>
      <p:sp>
        <p:nvSpPr>
          <p:cNvPr id="31" name="Picture Placeholder 2"/>
          <p:cNvSpPr>
            <a:spLocks noGrp="1"/>
          </p:cNvSpPr>
          <p:nvPr>
            <p:ph type="pic" sz="quarter" idx="13"/>
          </p:nvPr>
        </p:nvSpPr>
        <p:spPr>
          <a:xfrm>
            <a:off x="4483102" y="1288471"/>
            <a:ext cx="1143000" cy="1408176"/>
          </a:xfrm>
          <a:prstGeom prst="rect">
            <a:avLst/>
          </a:prstGeom>
        </p:spPr>
        <p:txBody>
          <a:bodyPr>
            <a:normAutofit/>
          </a:bodyPr>
          <a:lstStyle>
            <a:lvl1pPr>
              <a:defRPr sz="1400"/>
            </a:lvl1pPr>
          </a:lstStyle>
          <a:p>
            <a:r>
              <a:rPr lang="en-US" dirty="0"/>
              <a:t>Click icon to add picture</a:t>
            </a:r>
          </a:p>
        </p:txBody>
      </p:sp>
      <p:sp>
        <p:nvSpPr>
          <p:cNvPr id="32" name="Picture Placeholder 2"/>
          <p:cNvSpPr>
            <a:spLocks noGrp="1"/>
          </p:cNvSpPr>
          <p:nvPr>
            <p:ph type="pic" sz="quarter" idx="15"/>
          </p:nvPr>
        </p:nvSpPr>
        <p:spPr>
          <a:xfrm>
            <a:off x="8192082" y="1288471"/>
            <a:ext cx="1143000" cy="1408176"/>
          </a:xfrm>
          <a:prstGeom prst="rect">
            <a:avLst/>
          </a:prstGeom>
        </p:spPr>
        <p:txBody>
          <a:bodyPr>
            <a:normAutofit/>
          </a:bodyPr>
          <a:lstStyle>
            <a:lvl1pPr>
              <a:defRPr sz="1400"/>
            </a:lvl1pPr>
          </a:lstStyle>
          <a:p>
            <a:r>
              <a:rPr lang="en-US" dirty="0"/>
              <a:t>Click icon to add picture</a:t>
            </a:r>
          </a:p>
        </p:txBody>
      </p:sp>
      <p:sp>
        <p:nvSpPr>
          <p:cNvPr id="3" name="Text Placeholder 2"/>
          <p:cNvSpPr>
            <a:spLocks noGrp="1"/>
          </p:cNvSpPr>
          <p:nvPr>
            <p:ph type="body" sz="quarter" idx="19" hasCustomPrompt="1"/>
          </p:nvPr>
        </p:nvSpPr>
        <p:spPr>
          <a:xfrm>
            <a:off x="1966913" y="1317625"/>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19" name="Text Placeholder 2"/>
          <p:cNvSpPr>
            <a:spLocks noGrp="1"/>
          </p:cNvSpPr>
          <p:nvPr>
            <p:ph type="body" sz="quarter" idx="20" hasCustomPrompt="1"/>
          </p:nvPr>
        </p:nvSpPr>
        <p:spPr>
          <a:xfrm>
            <a:off x="5700714" y="1295400"/>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20" name="Text Placeholder 2"/>
          <p:cNvSpPr>
            <a:spLocks noGrp="1"/>
          </p:cNvSpPr>
          <p:nvPr>
            <p:ph type="body" sz="quarter" idx="21" hasCustomPrompt="1"/>
          </p:nvPr>
        </p:nvSpPr>
        <p:spPr>
          <a:xfrm>
            <a:off x="9416044" y="1295399"/>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38" name="Picture Placeholder 2"/>
          <p:cNvSpPr>
            <a:spLocks noGrp="1"/>
          </p:cNvSpPr>
          <p:nvPr>
            <p:ph type="pic" sz="quarter" idx="22"/>
          </p:nvPr>
        </p:nvSpPr>
        <p:spPr>
          <a:xfrm>
            <a:off x="723900" y="2893821"/>
            <a:ext cx="1143000" cy="1408176"/>
          </a:xfrm>
          <a:prstGeom prst="rect">
            <a:avLst/>
          </a:prstGeom>
        </p:spPr>
        <p:txBody>
          <a:bodyPr>
            <a:normAutofit/>
          </a:bodyPr>
          <a:lstStyle>
            <a:lvl1pPr>
              <a:defRPr sz="1400"/>
            </a:lvl1pPr>
          </a:lstStyle>
          <a:p>
            <a:r>
              <a:rPr lang="en-US" dirty="0"/>
              <a:t>Click icon to add picture</a:t>
            </a:r>
          </a:p>
        </p:txBody>
      </p:sp>
      <p:sp>
        <p:nvSpPr>
          <p:cNvPr id="39" name="Picture Placeholder 2"/>
          <p:cNvSpPr>
            <a:spLocks noGrp="1"/>
          </p:cNvSpPr>
          <p:nvPr>
            <p:ph type="pic" sz="quarter" idx="23"/>
          </p:nvPr>
        </p:nvSpPr>
        <p:spPr>
          <a:xfrm>
            <a:off x="4483102" y="2864725"/>
            <a:ext cx="1143000" cy="1408176"/>
          </a:xfrm>
          <a:prstGeom prst="rect">
            <a:avLst/>
          </a:prstGeom>
        </p:spPr>
        <p:txBody>
          <a:bodyPr>
            <a:normAutofit/>
          </a:bodyPr>
          <a:lstStyle>
            <a:lvl1pPr>
              <a:defRPr sz="1400"/>
            </a:lvl1pPr>
          </a:lstStyle>
          <a:p>
            <a:r>
              <a:rPr lang="en-US" dirty="0"/>
              <a:t>Click icon to add picture</a:t>
            </a:r>
          </a:p>
        </p:txBody>
      </p:sp>
      <p:sp>
        <p:nvSpPr>
          <p:cNvPr id="40" name="Picture Placeholder 2"/>
          <p:cNvSpPr>
            <a:spLocks noGrp="1"/>
          </p:cNvSpPr>
          <p:nvPr>
            <p:ph type="pic" sz="quarter" idx="24"/>
          </p:nvPr>
        </p:nvSpPr>
        <p:spPr>
          <a:xfrm>
            <a:off x="8192082" y="2864725"/>
            <a:ext cx="1143000" cy="1408176"/>
          </a:xfrm>
          <a:prstGeom prst="rect">
            <a:avLst/>
          </a:prstGeom>
        </p:spPr>
        <p:txBody>
          <a:bodyPr>
            <a:normAutofit/>
          </a:bodyPr>
          <a:lstStyle>
            <a:lvl1pPr>
              <a:defRPr sz="1400"/>
            </a:lvl1pPr>
          </a:lstStyle>
          <a:p>
            <a:r>
              <a:rPr lang="en-US" dirty="0"/>
              <a:t>Click icon to add picture</a:t>
            </a:r>
          </a:p>
        </p:txBody>
      </p:sp>
      <p:sp>
        <p:nvSpPr>
          <p:cNvPr id="41" name="Text Placeholder 2"/>
          <p:cNvSpPr>
            <a:spLocks noGrp="1"/>
          </p:cNvSpPr>
          <p:nvPr>
            <p:ph type="body" sz="quarter" idx="25" hasCustomPrompt="1"/>
          </p:nvPr>
        </p:nvSpPr>
        <p:spPr>
          <a:xfrm>
            <a:off x="1966913" y="2893879"/>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2" name="Text Placeholder 2"/>
          <p:cNvSpPr>
            <a:spLocks noGrp="1"/>
          </p:cNvSpPr>
          <p:nvPr>
            <p:ph type="body" sz="quarter" idx="26" hasCustomPrompt="1"/>
          </p:nvPr>
        </p:nvSpPr>
        <p:spPr>
          <a:xfrm>
            <a:off x="5700714" y="2871654"/>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3" name="Text Placeholder 2"/>
          <p:cNvSpPr>
            <a:spLocks noGrp="1"/>
          </p:cNvSpPr>
          <p:nvPr>
            <p:ph type="body" sz="quarter" idx="27" hasCustomPrompt="1"/>
          </p:nvPr>
        </p:nvSpPr>
        <p:spPr>
          <a:xfrm>
            <a:off x="9416044" y="2871653"/>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4" name="Picture Placeholder 2"/>
          <p:cNvSpPr>
            <a:spLocks noGrp="1"/>
          </p:cNvSpPr>
          <p:nvPr>
            <p:ph type="pic" sz="quarter" idx="28"/>
          </p:nvPr>
        </p:nvSpPr>
        <p:spPr>
          <a:xfrm>
            <a:off x="723900" y="4467649"/>
            <a:ext cx="1143000" cy="1408176"/>
          </a:xfrm>
          <a:prstGeom prst="rect">
            <a:avLst/>
          </a:prstGeom>
        </p:spPr>
        <p:txBody>
          <a:bodyPr>
            <a:normAutofit/>
          </a:bodyPr>
          <a:lstStyle>
            <a:lvl1pPr>
              <a:defRPr sz="1400"/>
            </a:lvl1pPr>
          </a:lstStyle>
          <a:p>
            <a:r>
              <a:rPr lang="en-US" dirty="0"/>
              <a:t>Click icon to add picture</a:t>
            </a:r>
          </a:p>
        </p:txBody>
      </p:sp>
      <p:sp>
        <p:nvSpPr>
          <p:cNvPr id="45" name="Picture Placeholder 2"/>
          <p:cNvSpPr>
            <a:spLocks noGrp="1"/>
          </p:cNvSpPr>
          <p:nvPr>
            <p:ph type="pic" sz="quarter" idx="29"/>
          </p:nvPr>
        </p:nvSpPr>
        <p:spPr>
          <a:xfrm>
            <a:off x="4483102" y="4438553"/>
            <a:ext cx="1143000" cy="1408176"/>
          </a:xfrm>
          <a:prstGeom prst="rect">
            <a:avLst/>
          </a:prstGeom>
        </p:spPr>
        <p:txBody>
          <a:bodyPr>
            <a:normAutofit/>
          </a:bodyPr>
          <a:lstStyle>
            <a:lvl1pPr>
              <a:defRPr sz="1400"/>
            </a:lvl1pPr>
          </a:lstStyle>
          <a:p>
            <a:r>
              <a:rPr lang="en-US" dirty="0"/>
              <a:t>Click icon to add picture</a:t>
            </a:r>
          </a:p>
        </p:txBody>
      </p:sp>
      <p:sp>
        <p:nvSpPr>
          <p:cNvPr id="46" name="Picture Placeholder 2"/>
          <p:cNvSpPr>
            <a:spLocks noGrp="1"/>
          </p:cNvSpPr>
          <p:nvPr>
            <p:ph type="pic" sz="quarter" idx="30"/>
          </p:nvPr>
        </p:nvSpPr>
        <p:spPr>
          <a:xfrm>
            <a:off x="8192082" y="4438553"/>
            <a:ext cx="1143000" cy="1408176"/>
          </a:xfrm>
          <a:prstGeom prst="rect">
            <a:avLst/>
          </a:prstGeom>
        </p:spPr>
        <p:txBody>
          <a:bodyPr>
            <a:normAutofit/>
          </a:bodyPr>
          <a:lstStyle>
            <a:lvl1pPr>
              <a:defRPr sz="1400"/>
            </a:lvl1pPr>
          </a:lstStyle>
          <a:p>
            <a:r>
              <a:rPr lang="en-US" dirty="0"/>
              <a:t>Click icon to add picture</a:t>
            </a:r>
          </a:p>
        </p:txBody>
      </p:sp>
      <p:sp>
        <p:nvSpPr>
          <p:cNvPr id="47" name="Text Placeholder 2"/>
          <p:cNvSpPr>
            <a:spLocks noGrp="1"/>
          </p:cNvSpPr>
          <p:nvPr>
            <p:ph type="body" sz="quarter" idx="31" hasCustomPrompt="1"/>
          </p:nvPr>
        </p:nvSpPr>
        <p:spPr>
          <a:xfrm>
            <a:off x="1966913" y="4467707"/>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8" name="Text Placeholder 2"/>
          <p:cNvSpPr>
            <a:spLocks noGrp="1"/>
          </p:cNvSpPr>
          <p:nvPr>
            <p:ph type="body" sz="quarter" idx="32" hasCustomPrompt="1"/>
          </p:nvPr>
        </p:nvSpPr>
        <p:spPr>
          <a:xfrm>
            <a:off x="5700714" y="4445482"/>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9" name="Text Placeholder 2"/>
          <p:cNvSpPr>
            <a:spLocks noGrp="1"/>
          </p:cNvSpPr>
          <p:nvPr>
            <p:ph type="body" sz="quarter" idx="33" hasCustomPrompt="1"/>
          </p:nvPr>
        </p:nvSpPr>
        <p:spPr>
          <a:xfrm>
            <a:off x="9416044" y="4445481"/>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1"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359839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itle 1"/>
          <p:cNvSpPr>
            <a:spLocks noGrp="1"/>
          </p:cNvSpPr>
          <p:nvPr>
            <p:ph type="ctrTitle"/>
          </p:nvPr>
        </p:nvSpPr>
        <p:spPr>
          <a:xfrm>
            <a:off x="2514599" y="228600"/>
            <a:ext cx="9432751" cy="609600"/>
          </a:xfrm>
          <a:prstGeom prst="rect">
            <a:avLst/>
          </a:prstGeom>
        </p:spPr>
        <p:txBody>
          <a:bodyPr anchor="b">
            <a:noAutofit/>
          </a:bodyPr>
          <a:lstStyle>
            <a:lvl1pPr algn="l">
              <a:defRPr sz="4400">
                <a:solidFill>
                  <a:schemeClr val="accent1"/>
                </a:solidFill>
                <a:latin typeface="+mn-lt"/>
              </a:defRPr>
            </a:lvl1pPr>
          </a:lstStyle>
          <a:p>
            <a:r>
              <a:rPr lang="en-US"/>
              <a:t>Click to edit Master title style</a:t>
            </a:r>
            <a:endParaRPr lang="en-US" dirty="0"/>
          </a:p>
        </p:txBody>
      </p:sp>
      <p:cxnSp>
        <p:nvCxnSpPr>
          <p:cNvPr id="13" name="Straight Connector 12"/>
          <p:cNvCxnSpPr/>
          <p:nvPr/>
        </p:nvCxnSpPr>
        <p:spPr>
          <a:xfrm>
            <a:off x="2590800" y="762000"/>
            <a:ext cx="9356550" cy="76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16563" y="3860335"/>
            <a:ext cx="1600200" cy="2723823"/>
          </a:xfrm>
          <a:prstGeom prst="rect">
            <a:avLst/>
          </a:prstGeom>
        </p:spPr>
        <p:txBody>
          <a:bodyPr wrap="square">
            <a:spAutoFit/>
          </a:bodyPr>
          <a:lstStyle/>
          <a:p>
            <a:r>
              <a:rPr lang="en-US" sz="900" b="1" dirty="0">
                <a:solidFill>
                  <a:schemeClr val="bg1"/>
                </a:solidFill>
                <a:effectLst/>
                <a:latin typeface="+mn-lt"/>
                <a:ea typeface="Calibri" panose="020F0502020204030204" pitchFamily="34" charset="0"/>
                <a:cs typeface="Times New Roman" panose="02020603050405020304" pitchFamily="18" charset="0"/>
              </a:rPr>
              <a:t>© 2017 Quarles &amp; Brady LLP - </a:t>
            </a:r>
            <a:r>
              <a:rPr lang="en-US" sz="900" dirty="0">
                <a:solidFill>
                  <a:schemeClr val="bg1"/>
                </a:solidFill>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solidFill>
                <a:schemeClr val="bg1"/>
              </a:solidFill>
              <a:latin typeface="+mn-lt"/>
            </a:endParaRPr>
          </a:p>
        </p:txBody>
      </p:sp>
      <p:sp>
        <p:nvSpPr>
          <p:cNvPr id="50" name="Picture Placeholder 2"/>
          <p:cNvSpPr>
            <a:spLocks noGrp="1"/>
          </p:cNvSpPr>
          <p:nvPr>
            <p:ph type="pic" sz="quarter" idx="10"/>
          </p:nvPr>
        </p:nvSpPr>
        <p:spPr>
          <a:xfrm>
            <a:off x="2542100" y="1190209"/>
            <a:ext cx="1143000" cy="1408176"/>
          </a:xfrm>
          <a:prstGeom prst="rect">
            <a:avLst/>
          </a:prstGeom>
        </p:spPr>
        <p:txBody>
          <a:bodyPr>
            <a:normAutofit/>
          </a:bodyPr>
          <a:lstStyle>
            <a:lvl1pPr>
              <a:defRPr sz="1400"/>
            </a:lvl1pPr>
          </a:lstStyle>
          <a:p>
            <a:r>
              <a:rPr lang="en-US" dirty="0"/>
              <a:t>Click icon to add picture</a:t>
            </a:r>
          </a:p>
        </p:txBody>
      </p:sp>
      <p:sp>
        <p:nvSpPr>
          <p:cNvPr id="52" name="Text Placeholder 2"/>
          <p:cNvSpPr>
            <a:spLocks noGrp="1"/>
          </p:cNvSpPr>
          <p:nvPr>
            <p:ph type="body" sz="quarter" idx="19" hasCustomPrompt="1"/>
          </p:nvPr>
        </p:nvSpPr>
        <p:spPr>
          <a:xfrm>
            <a:off x="3785113" y="1190267"/>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4" name="Picture Placeholder 2"/>
          <p:cNvSpPr>
            <a:spLocks noGrp="1"/>
          </p:cNvSpPr>
          <p:nvPr>
            <p:ph type="pic" sz="quarter" idx="22"/>
          </p:nvPr>
        </p:nvSpPr>
        <p:spPr>
          <a:xfrm>
            <a:off x="2542100" y="2766463"/>
            <a:ext cx="1143000" cy="1408176"/>
          </a:xfrm>
          <a:prstGeom prst="rect">
            <a:avLst/>
          </a:prstGeom>
        </p:spPr>
        <p:txBody>
          <a:bodyPr>
            <a:normAutofit/>
          </a:bodyPr>
          <a:lstStyle>
            <a:lvl1pPr>
              <a:defRPr sz="1400"/>
            </a:lvl1pPr>
          </a:lstStyle>
          <a:p>
            <a:r>
              <a:rPr lang="en-US" dirty="0"/>
              <a:t>Click icon to add picture</a:t>
            </a:r>
          </a:p>
        </p:txBody>
      </p:sp>
      <p:sp>
        <p:nvSpPr>
          <p:cNvPr id="56" name="Text Placeholder 2"/>
          <p:cNvSpPr>
            <a:spLocks noGrp="1"/>
          </p:cNvSpPr>
          <p:nvPr>
            <p:ph type="body" sz="quarter" idx="25" hasCustomPrompt="1"/>
          </p:nvPr>
        </p:nvSpPr>
        <p:spPr>
          <a:xfrm>
            <a:off x="3785113" y="2766521"/>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8" name="Picture Placeholder 2"/>
          <p:cNvSpPr>
            <a:spLocks noGrp="1"/>
          </p:cNvSpPr>
          <p:nvPr>
            <p:ph type="pic" sz="quarter" idx="28"/>
          </p:nvPr>
        </p:nvSpPr>
        <p:spPr>
          <a:xfrm>
            <a:off x="2542100" y="4340291"/>
            <a:ext cx="1143000" cy="1408176"/>
          </a:xfrm>
          <a:prstGeom prst="rect">
            <a:avLst/>
          </a:prstGeom>
        </p:spPr>
        <p:txBody>
          <a:bodyPr>
            <a:normAutofit/>
          </a:bodyPr>
          <a:lstStyle>
            <a:lvl1pPr>
              <a:defRPr sz="1400"/>
            </a:lvl1pPr>
          </a:lstStyle>
          <a:p>
            <a:r>
              <a:rPr lang="en-US" dirty="0"/>
              <a:t>Click icon to add picture</a:t>
            </a:r>
          </a:p>
        </p:txBody>
      </p:sp>
      <p:sp>
        <p:nvSpPr>
          <p:cNvPr id="60" name="Text Placeholder 2"/>
          <p:cNvSpPr>
            <a:spLocks noGrp="1"/>
          </p:cNvSpPr>
          <p:nvPr>
            <p:ph type="body" sz="quarter" idx="31" hasCustomPrompt="1"/>
          </p:nvPr>
        </p:nvSpPr>
        <p:spPr>
          <a:xfrm>
            <a:off x="3785113" y="4340349"/>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2" name="Picture Placeholder 2"/>
          <p:cNvSpPr>
            <a:spLocks noGrp="1"/>
          </p:cNvSpPr>
          <p:nvPr>
            <p:ph type="pic" sz="quarter" idx="32"/>
          </p:nvPr>
        </p:nvSpPr>
        <p:spPr>
          <a:xfrm>
            <a:off x="7811559" y="1204815"/>
            <a:ext cx="1143000" cy="1408176"/>
          </a:xfrm>
          <a:prstGeom prst="rect">
            <a:avLst/>
          </a:prstGeom>
        </p:spPr>
        <p:txBody>
          <a:bodyPr>
            <a:normAutofit/>
          </a:bodyPr>
          <a:lstStyle>
            <a:lvl1pPr>
              <a:defRPr sz="1400"/>
            </a:lvl1pPr>
          </a:lstStyle>
          <a:p>
            <a:r>
              <a:rPr lang="en-US" dirty="0"/>
              <a:t>Click icon to add picture</a:t>
            </a:r>
          </a:p>
        </p:txBody>
      </p:sp>
      <p:sp>
        <p:nvSpPr>
          <p:cNvPr id="63" name="Text Placeholder 2"/>
          <p:cNvSpPr>
            <a:spLocks noGrp="1"/>
          </p:cNvSpPr>
          <p:nvPr>
            <p:ph type="body" sz="quarter" idx="33" hasCustomPrompt="1"/>
          </p:nvPr>
        </p:nvSpPr>
        <p:spPr>
          <a:xfrm>
            <a:off x="9054572" y="1204873"/>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4" name="Picture Placeholder 2"/>
          <p:cNvSpPr>
            <a:spLocks noGrp="1"/>
          </p:cNvSpPr>
          <p:nvPr>
            <p:ph type="pic" sz="quarter" idx="34"/>
          </p:nvPr>
        </p:nvSpPr>
        <p:spPr>
          <a:xfrm>
            <a:off x="7811559" y="2781069"/>
            <a:ext cx="1143000" cy="1408176"/>
          </a:xfrm>
          <a:prstGeom prst="rect">
            <a:avLst/>
          </a:prstGeom>
        </p:spPr>
        <p:txBody>
          <a:bodyPr>
            <a:normAutofit/>
          </a:bodyPr>
          <a:lstStyle>
            <a:lvl1pPr>
              <a:defRPr sz="1400"/>
            </a:lvl1pPr>
          </a:lstStyle>
          <a:p>
            <a:r>
              <a:rPr lang="en-US" dirty="0"/>
              <a:t>Click icon to add picture</a:t>
            </a:r>
          </a:p>
        </p:txBody>
      </p:sp>
      <p:sp>
        <p:nvSpPr>
          <p:cNvPr id="65" name="Text Placeholder 2"/>
          <p:cNvSpPr>
            <a:spLocks noGrp="1"/>
          </p:cNvSpPr>
          <p:nvPr>
            <p:ph type="body" sz="quarter" idx="35" hasCustomPrompt="1"/>
          </p:nvPr>
        </p:nvSpPr>
        <p:spPr>
          <a:xfrm>
            <a:off x="9054572" y="2781127"/>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6" name="Picture Placeholder 2"/>
          <p:cNvSpPr>
            <a:spLocks noGrp="1"/>
          </p:cNvSpPr>
          <p:nvPr>
            <p:ph type="pic" sz="quarter" idx="36"/>
          </p:nvPr>
        </p:nvSpPr>
        <p:spPr>
          <a:xfrm>
            <a:off x="7811559" y="4354897"/>
            <a:ext cx="1143000" cy="1408176"/>
          </a:xfrm>
          <a:prstGeom prst="rect">
            <a:avLst/>
          </a:prstGeom>
        </p:spPr>
        <p:txBody>
          <a:bodyPr>
            <a:normAutofit/>
          </a:bodyPr>
          <a:lstStyle>
            <a:lvl1pPr>
              <a:defRPr sz="1400"/>
            </a:lvl1pPr>
          </a:lstStyle>
          <a:p>
            <a:r>
              <a:rPr lang="en-US" dirty="0"/>
              <a:t>Click icon to add picture</a:t>
            </a:r>
          </a:p>
        </p:txBody>
      </p:sp>
      <p:sp>
        <p:nvSpPr>
          <p:cNvPr id="67" name="Text Placeholder 2"/>
          <p:cNvSpPr>
            <a:spLocks noGrp="1"/>
          </p:cNvSpPr>
          <p:nvPr>
            <p:ph type="body" sz="quarter" idx="37" hasCustomPrompt="1"/>
          </p:nvPr>
        </p:nvSpPr>
        <p:spPr>
          <a:xfrm>
            <a:off x="9054572" y="4354955"/>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9"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402026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628649" y="365125"/>
            <a:ext cx="113252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type="body" idx="1"/>
          </p:nvPr>
        </p:nvSpPr>
        <p:spPr>
          <a:xfrm>
            <a:off x="628650" y="1825625"/>
            <a:ext cx="1132522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82881"/>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IX Sexual Harassment Training: The Investigation Procedure</a:t>
            </a:r>
          </a:p>
        </p:txBody>
      </p:sp>
      <p:sp>
        <p:nvSpPr>
          <p:cNvPr id="3" name="Subtitle 2"/>
          <p:cNvSpPr>
            <a:spLocks noGrp="1"/>
          </p:cNvSpPr>
          <p:nvPr>
            <p:ph type="subTitle" idx="1"/>
          </p:nvPr>
        </p:nvSpPr>
        <p:spPr/>
        <p:txBody>
          <a:bodyPr/>
          <a:lstStyle/>
          <a:p>
            <a:r>
              <a:rPr lang="en-US" dirty="0"/>
              <a:t>Completing An Unbiased And Thorough Investigation As Part Of The Title IX Sex Harassment Complaint Procedure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4943918"/>
            <a:ext cx="4114800" cy="1108775"/>
          </a:xfrm>
          <a:prstGeom prst="rect">
            <a:avLst/>
          </a:prstGeom>
        </p:spPr>
      </p:pic>
    </p:spTree>
    <p:extLst>
      <p:ext uri="{BB962C8B-B14F-4D97-AF65-F5344CB8AC3E}">
        <p14:creationId xmlns:p14="http://schemas.microsoft.com/office/powerpoint/2010/main" val="394582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Title IX Investigation</a:t>
            </a:r>
          </a:p>
        </p:txBody>
      </p:sp>
      <p:sp>
        <p:nvSpPr>
          <p:cNvPr id="3" name="Content Placeholder 2"/>
          <p:cNvSpPr>
            <a:spLocks noGrp="1"/>
          </p:cNvSpPr>
          <p:nvPr>
            <p:ph idx="1"/>
          </p:nvPr>
        </p:nvSpPr>
        <p:spPr>
          <a:xfrm>
            <a:off x="723899" y="1729946"/>
            <a:ext cx="11223451" cy="4235425"/>
          </a:xfrm>
        </p:spPr>
        <p:txBody>
          <a:bodyPr/>
          <a:lstStyle/>
          <a:p>
            <a:pPr lvl="0"/>
            <a:r>
              <a:rPr lang="en-US" sz="4000" dirty="0"/>
              <a:t>Identify all policies implicated by the alleged misconduct </a:t>
            </a:r>
          </a:p>
          <a:p>
            <a:pPr lvl="0"/>
            <a:r>
              <a:rPr lang="en-US" sz="4000" dirty="0"/>
              <a:t>Develop a strategic investigation plan, including a witness list, evidence list, intended investigation timeframe, and order of interviews for all witnesses and the parties</a:t>
            </a:r>
            <a:endParaRPr lang="en-US" sz="3600" dirty="0"/>
          </a:p>
          <a:p>
            <a:pPr lvl="0"/>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10</a:t>
            </a:fld>
            <a:endParaRPr lang="en-US" dirty="0"/>
          </a:p>
        </p:txBody>
      </p:sp>
    </p:spTree>
    <p:extLst>
      <p:ext uri="{BB962C8B-B14F-4D97-AF65-F5344CB8AC3E}">
        <p14:creationId xmlns:p14="http://schemas.microsoft.com/office/powerpoint/2010/main" val="206749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Title IX Investigation</a:t>
            </a:r>
          </a:p>
        </p:txBody>
      </p:sp>
      <p:sp>
        <p:nvSpPr>
          <p:cNvPr id="3" name="Content Placeholder 2"/>
          <p:cNvSpPr>
            <a:spLocks noGrp="1"/>
          </p:cNvSpPr>
          <p:nvPr>
            <p:ph idx="1"/>
          </p:nvPr>
        </p:nvSpPr>
        <p:spPr>
          <a:xfrm>
            <a:off x="723899" y="1346886"/>
            <a:ext cx="11223451" cy="4618485"/>
          </a:xfrm>
        </p:spPr>
        <p:txBody>
          <a:bodyPr/>
          <a:lstStyle/>
          <a:p>
            <a:pPr lvl="0"/>
            <a:r>
              <a:rPr lang="en-US" sz="3200" dirty="0"/>
              <a:t>Make good faith efforts to notify the parties of any meeting or interview involving the other party</a:t>
            </a:r>
          </a:p>
          <a:p>
            <a:pPr lvl="0"/>
            <a:r>
              <a:rPr lang="en-US" sz="3200" dirty="0"/>
              <a:t>When participation of a party is expected, provide that party with written notice of the date, time, and location of the meeting, as well as the expected participants and purpose </a:t>
            </a:r>
          </a:p>
          <a:p>
            <a:pPr lvl="0"/>
            <a:r>
              <a:rPr lang="en-US" sz="3200" dirty="0"/>
              <a:t>Interview all available, relevant witnesses, and conduct follow-up interviews as necessary</a:t>
            </a:r>
          </a:p>
          <a:p>
            <a:r>
              <a:rPr lang="en-US" sz="3200" dirty="0"/>
              <a:t>Provide regular status updates to the parties throughout the investigation</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11</a:t>
            </a:fld>
            <a:endParaRPr lang="en-US" dirty="0"/>
          </a:p>
        </p:txBody>
      </p:sp>
    </p:spTree>
    <p:extLst>
      <p:ext uri="{BB962C8B-B14F-4D97-AF65-F5344CB8AC3E}">
        <p14:creationId xmlns:p14="http://schemas.microsoft.com/office/powerpoint/2010/main" val="327119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 Witnesses: 101</a:t>
            </a:r>
          </a:p>
        </p:txBody>
      </p:sp>
      <p:sp>
        <p:nvSpPr>
          <p:cNvPr id="3" name="Content Placeholder 2"/>
          <p:cNvSpPr>
            <a:spLocks noGrp="1"/>
          </p:cNvSpPr>
          <p:nvPr>
            <p:ph idx="1"/>
          </p:nvPr>
        </p:nvSpPr>
        <p:spPr>
          <a:xfrm>
            <a:off x="723899" y="1717589"/>
            <a:ext cx="11223451" cy="4247782"/>
          </a:xfrm>
        </p:spPr>
        <p:txBody>
          <a:bodyPr/>
          <a:lstStyle/>
          <a:p>
            <a:pPr>
              <a:spcBef>
                <a:spcPts val="600"/>
              </a:spcBef>
              <a:spcAft>
                <a:spcPts val="600"/>
              </a:spcAft>
              <a:buFontTx/>
              <a:buChar char="•"/>
            </a:pPr>
            <a:r>
              <a:rPr lang="en-US" sz="4000" dirty="0"/>
              <a:t>Whenever possible, conduct all interviews in person</a:t>
            </a:r>
          </a:p>
          <a:p>
            <a:pPr>
              <a:spcBef>
                <a:spcPts val="600"/>
              </a:spcBef>
              <a:spcAft>
                <a:spcPts val="600"/>
              </a:spcAft>
              <a:buFontTx/>
              <a:buChar char="•"/>
            </a:pPr>
            <a:r>
              <a:rPr lang="en-US" sz="4000" dirty="0"/>
              <a:t>Interview each witness separately</a:t>
            </a:r>
          </a:p>
          <a:p>
            <a:pPr>
              <a:spcBef>
                <a:spcPts val="600"/>
              </a:spcBef>
              <a:spcAft>
                <a:spcPts val="600"/>
              </a:spcAft>
              <a:buFontTx/>
              <a:buChar char="•"/>
            </a:pPr>
            <a:r>
              <a:rPr lang="en-US" sz="4000" dirty="0"/>
              <a:t>Conduct interviews in a private location out of sight and earshot of others</a:t>
            </a:r>
          </a:p>
          <a:p>
            <a:r>
              <a:rPr lang="en-US" sz="4000" dirty="0"/>
              <a:t>Do not keep a witness against his or her will</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12</a:t>
            </a:fld>
            <a:endParaRPr lang="en-US" dirty="0"/>
          </a:p>
        </p:txBody>
      </p:sp>
    </p:spTree>
    <p:extLst>
      <p:ext uri="{BB962C8B-B14F-4D97-AF65-F5344CB8AC3E}">
        <p14:creationId xmlns:p14="http://schemas.microsoft.com/office/powerpoint/2010/main" val="192474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 Witnesses: 101</a:t>
            </a:r>
          </a:p>
        </p:txBody>
      </p:sp>
      <p:sp>
        <p:nvSpPr>
          <p:cNvPr id="3" name="Content Placeholder 2"/>
          <p:cNvSpPr>
            <a:spLocks noGrp="1"/>
          </p:cNvSpPr>
          <p:nvPr>
            <p:ph idx="1"/>
          </p:nvPr>
        </p:nvSpPr>
        <p:spPr>
          <a:xfrm>
            <a:off x="723899" y="1643449"/>
            <a:ext cx="11223451" cy="4321922"/>
          </a:xfrm>
        </p:spPr>
        <p:txBody>
          <a:bodyPr/>
          <a:lstStyle/>
          <a:p>
            <a:r>
              <a:rPr lang="en-US" sz="4000" dirty="0"/>
              <a:t>Explain the purpose of the investigation to the witnesses </a:t>
            </a:r>
          </a:p>
          <a:p>
            <a:pPr marL="168275" indent="-168275">
              <a:spcBef>
                <a:spcPts val="600"/>
              </a:spcBef>
              <a:spcAft>
                <a:spcPts val="600"/>
              </a:spcAft>
              <a:buFontTx/>
              <a:buChar char="•"/>
            </a:pPr>
            <a:r>
              <a:rPr lang="en-US" sz="4000" dirty="0"/>
              <a:t>Tell every witness that full cooperation is expected  </a:t>
            </a:r>
          </a:p>
          <a:p>
            <a:pPr marL="168275" indent="-168275">
              <a:spcBef>
                <a:spcPts val="600"/>
              </a:spcBef>
              <a:spcAft>
                <a:spcPts val="600"/>
              </a:spcAft>
              <a:buFontTx/>
              <a:buChar char="•"/>
            </a:pPr>
            <a:r>
              <a:rPr lang="en-US" sz="4000" dirty="0"/>
              <a:t>If you are interviewing a witness who is uncooperative, consult the college’s Title IX Coordinator and, if necessary, legal counsel</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13</a:t>
            </a:fld>
            <a:endParaRPr lang="en-US" dirty="0"/>
          </a:p>
        </p:txBody>
      </p:sp>
    </p:spTree>
    <p:extLst>
      <p:ext uri="{BB962C8B-B14F-4D97-AF65-F5344CB8AC3E}">
        <p14:creationId xmlns:p14="http://schemas.microsoft.com/office/powerpoint/2010/main" val="225846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 Witnesses: 101</a:t>
            </a:r>
          </a:p>
        </p:txBody>
      </p:sp>
      <p:sp>
        <p:nvSpPr>
          <p:cNvPr id="3" name="Content Placeholder 2"/>
          <p:cNvSpPr>
            <a:spLocks noGrp="1"/>
          </p:cNvSpPr>
          <p:nvPr>
            <p:ph idx="1"/>
          </p:nvPr>
        </p:nvSpPr>
        <p:spPr>
          <a:xfrm>
            <a:off x="723899" y="1779373"/>
            <a:ext cx="11223451" cy="4185998"/>
          </a:xfrm>
        </p:spPr>
        <p:txBody>
          <a:bodyPr/>
          <a:lstStyle/>
          <a:p>
            <a:pPr marL="168275" indent="-168275">
              <a:lnSpc>
                <a:spcPct val="90000"/>
              </a:lnSpc>
              <a:spcBef>
                <a:spcPts val="600"/>
              </a:spcBef>
              <a:spcAft>
                <a:spcPts val="600"/>
              </a:spcAft>
              <a:buFontTx/>
              <a:buChar char="•"/>
            </a:pPr>
            <a:r>
              <a:rPr lang="en-US" sz="3200" dirty="0"/>
              <a:t>Explain who you are and why the interview is being conducted </a:t>
            </a:r>
          </a:p>
          <a:p>
            <a:pPr marL="168275" indent="-168275">
              <a:lnSpc>
                <a:spcPct val="90000"/>
              </a:lnSpc>
              <a:spcBef>
                <a:spcPts val="600"/>
              </a:spcBef>
              <a:spcAft>
                <a:spcPts val="600"/>
              </a:spcAft>
              <a:buFontTx/>
              <a:buChar char="•"/>
            </a:pPr>
            <a:r>
              <a:rPr lang="en-US" sz="3200" dirty="0"/>
              <a:t>Be honest, but remember, your job is to</a:t>
            </a:r>
            <a:r>
              <a:rPr lang="en-US" sz="3200" i="1" dirty="0"/>
              <a:t> gather, </a:t>
            </a:r>
            <a:r>
              <a:rPr lang="en-US" sz="3200" dirty="0"/>
              <a:t>not disseminate information</a:t>
            </a:r>
          </a:p>
          <a:p>
            <a:pPr marL="168275" indent="-168275">
              <a:lnSpc>
                <a:spcPct val="90000"/>
              </a:lnSpc>
              <a:spcBef>
                <a:spcPts val="600"/>
              </a:spcBef>
              <a:spcAft>
                <a:spcPts val="600"/>
              </a:spcAft>
              <a:buFontTx/>
              <a:buChar char="•"/>
            </a:pPr>
            <a:r>
              <a:rPr lang="en-US" sz="3200" dirty="0"/>
              <a:t>Explain relative confidentiality of the investigation </a:t>
            </a:r>
          </a:p>
          <a:p>
            <a:pPr marL="168275" indent="-168275">
              <a:lnSpc>
                <a:spcPct val="90000"/>
              </a:lnSpc>
              <a:spcBef>
                <a:spcPts val="600"/>
              </a:spcBef>
              <a:spcAft>
                <a:spcPts val="600"/>
              </a:spcAft>
              <a:buFontTx/>
              <a:buChar char="•"/>
            </a:pPr>
            <a:r>
              <a:rPr lang="en-US" sz="3200" dirty="0"/>
              <a:t>Review the anti-retaliation provisions of your Title IX policy with the witness</a:t>
            </a:r>
          </a:p>
          <a:p>
            <a:pPr marL="168275" indent="-168275">
              <a:lnSpc>
                <a:spcPct val="90000"/>
              </a:lnSpc>
              <a:spcBef>
                <a:spcPts val="600"/>
              </a:spcBef>
              <a:spcAft>
                <a:spcPts val="600"/>
              </a:spcAft>
              <a:buFontTx/>
              <a:buChar char="•"/>
            </a:pPr>
            <a:r>
              <a:rPr lang="en-US" sz="3200" dirty="0"/>
              <a:t>Emphasize the obligation to provide accurate, truthful information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14</a:t>
            </a:fld>
            <a:endParaRPr lang="en-US" dirty="0"/>
          </a:p>
        </p:txBody>
      </p:sp>
    </p:spTree>
    <p:extLst>
      <p:ext uri="{BB962C8B-B14F-4D97-AF65-F5344CB8AC3E}">
        <p14:creationId xmlns:p14="http://schemas.microsoft.com/office/powerpoint/2010/main" val="414602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 Witnesses: 101</a:t>
            </a:r>
          </a:p>
        </p:txBody>
      </p:sp>
      <p:sp>
        <p:nvSpPr>
          <p:cNvPr id="3" name="Content Placeholder 2"/>
          <p:cNvSpPr>
            <a:spLocks noGrp="1"/>
          </p:cNvSpPr>
          <p:nvPr>
            <p:ph idx="1"/>
          </p:nvPr>
        </p:nvSpPr>
        <p:spPr>
          <a:xfrm>
            <a:off x="723899" y="1767016"/>
            <a:ext cx="11223451" cy="4198355"/>
          </a:xfrm>
        </p:spPr>
        <p:txBody>
          <a:bodyPr/>
          <a:lstStyle/>
          <a:p>
            <a:pPr marL="168275" indent="-168275">
              <a:lnSpc>
                <a:spcPct val="90000"/>
              </a:lnSpc>
              <a:spcBef>
                <a:spcPts val="600"/>
              </a:spcBef>
              <a:spcAft>
                <a:spcPts val="600"/>
              </a:spcAft>
              <a:buFontTx/>
              <a:buChar char="•"/>
            </a:pPr>
            <a:r>
              <a:rPr lang="en-US" b="1" dirty="0"/>
              <a:t>Don’t</a:t>
            </a:r>
            <a:r>
              <a:rPr lang="en-US" dirty="0"/>
              <a:t> let the interviewee know what you believe to be true  </a:t>
            </a:r>
          </a:p>
          <a:p>
            <a:pPr marL="168275" indent="-168275">
              <a:lnSpc>
                <a:spcPct val="90000"/>
              </a:lnSpc>
              <a:spcBef>
                <a:spcPts val="600"/>
              </a:spcBef>
              <a:spcAft>
                <a:spcPts val="600"/>
              </a:spcAft>
              <a:buFontTx/>
              <a:buChar char="•"/>
            </a:pPr>
            <a:r>
              <a:rPr lang="en-US" b="1" dirty="0"/>
              <a:t>Don’t</a:t>
            </a:r>
            <a:r>
              <a:rPr lang="en-US" dirty="0"/>
              <a:t> agree or disagree with witnesses</a:t>
            </a:r>
          </a:p>
          <a:p>
            <a:pPr marL="168275" indent="-168275">
              <a:lnSpc>
                <a:spcPct val="90000"/>
              </a:lnSpc>
              <a:spcBef>
                <a:spcPts val="600"/>
              </a:spcBef>
              <a:spcAft>
                <a:spcPts val="600"/>
              </a:spcAft>
              <a:buFontTx/>
              <a:buChar char="•"/>
            </a:pPr>
            <a:r>
              <a:rPr lang="en-US" b="1" dirty="0"/>
              <a:t>Do </a:t>
            </a:r>
            <a:r>
              <a:rPr lang="en-US" dirty="0"/>
              <a:t>allow each witness the opportunity to suggest witnesses and questions they want you to ask of the other party/witnesses, and document in the report which questions were asked, with a rationale for any changes or omissions</a:t>
            </a:r>
          </a:p>
          <a:p>
            <a:pPr marL="168275" indent="-168275">
              <a:lnSpc>
                <a:spcPct val="90000"/>
              </a:lnSpc>
              <a:spcBef>
                <a:spcPts val="600"/>
              </a:spcBef>
              <a:spcAft>
                <a:spcPts val="600"/>
              </a:spcAft>
              <a:buFontTx/>
              <a:buChar char="•"/>
            </a:pPr>
            <a:endParaRPr lang="en-US" sz="32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15</a:t>
            </a:fld>
            <a:endParaRPr lang="en-US" dirty="0"/>
          </a:p>
        </p:txBody>
      </p:sp>
    </p:spTree>
    <p:extLst>
      <p:ext uri="{BB962C8B-B14F-4D97-AF65-F5344CB8AC3E}">
        <p14:creationId xmlns:p14="http://schemas.microsoft.com/office/powerpoint/2010/main" val="796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 Witnesses: 101</a:t>
            </a:r>
          </a:p>
        </p:txBody>
      </p:sp>
      <p:sp>
        <p:nvSpPr>
          <p:cNvPr id="3" name="Content Placeholder 2"/>
          <p:cNvSpPr>
            <a:spLocks noGrp="1"/>
          </p:cNvSpPr>
          <p:nvPr>
            <p:ph idx="1"/>
          </p:nvPr>
        </p:nvSpPr>
        <p:spPr>
          <a:xfrm>
            <a:off x="723899" y="1606378"/>
            <a:ext cx="11223451" cy="4358993"/>
          </a:xfrm>
        </p:spPr>
        <p:txBody>
          <a:bodyPr/>
          <a:lstStyle/>
          <a:p>
            <a:pPr marL="168275" indent="-168275">
              <a:spcBef>
                <a:spcPts val="600"/>
              </a:spcBef>
              <a:spcAft>
                <a:spcPts val="600"/>
              </a:spcAft>
              <a:buFontTx/>
              <a:buChar char="•"/>
            </a:pPr>
            <a:r>
              <a:rPr lang="en-US" sz="4000" dirty="0"/>
              <a:t>Start with broad questions, then specific, then "catch-all" (e.g., "Anything else?")</a:t>
            </a:r>
          </a:p>
          <a:p>
            <a:pPr marL="168275" indent="-168275">
              <a:spcBef>
                <a:spcPts val="600"/>
              </a:spcBef>
              <a:spcAft>
                <a:spcPts val="600"/>
              </a:spcAft>
              <a:buFontTx/>
              <a:buChar char="•"/>
            </a:pPr>
            <a:r>
              <a:rPr lang="en-US" sz="4000" dirty="0"/>
              <a:t>Allow the witness to explain in his or her own words do not put words in the witness' mouth.</a:t>
            </a:r>
          </a:p>
          <a:p>
            <a:pPr marL="168275" indent="-168275">
              <a:spcBef>
                <a:spcPts val="600"/>
              </a:spcBef>
              <a:spcAft>
                <a:spcPts val="600"/>
              </a:spcAft>
              <a:buFontTx/>
              <a:buChar char="•"/>
            </a:pPr>
            <a:r>
              <a:rPr lang="en-US" sz="4000" dirty="0"/>
              <a:t>Avoid leading questions (i.e., isn't it true that ...)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16</a:t>
            </a:fld>
            <a:endParaRPr lang="en-US" dirty="0"/>
          </a:p>
        </p:txBody>
      </p:sp>
    </p:spTree>
    <p:extLst>
      <p:ext uri="{BB962C8B-B14F-4D97-AF65-F5344CB8AC3E}">
        <p14:creationId xmlns:p14="http://schemas.microsoft.com/office/powerpoint/2010/main" val="290889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 Witnesses: 101</a:t>
            </a:r>
          </a:p>
        </p:txBody>
      </p:sp>
      <p:sp>
        <p:nvSpPr>
          <p:cNvPr id="3" name="Content Placeholder 2"/>
          <p:cNvSpPr>
            <a:spLocks noGrp="1"/>
          </p:cNvSpPr>
          <p:nvPr>
            <p:ph idx="1"/>
          </p:nvPr>
        </p:nvSpPr>
        <p:spPr/>
        <p:txBody>
          <a:bodyPr/>
          <a:lstStyle/>
          <a:p>
            <a:pPr>
              <a:buFontTx/>
              <a:buChar char="•"/>
            </a:pPr>
            <a:r>
              <a:rPr lang="en-US" dirty="0"/>
              <a:t>Special considerations with the respondent's interview(s):</a:t>
            </a:r>
          </a:p>
          <a:p>
            <a:pPr lvl="1">
              <a:buFontTx/>
              <a:buChar char="•"/>
            </a:pPr>
            <a:r>
              <a:rPr lang="en-US" dirty="0"/>
              <a:t>Explain that a fair and impartial investigation will be conducted;</a:t>
            </a:r>
          </a:p>
          <a:p>
            <a:pPr lvl="1">
              <a:buFontTx/>
              <a:buChar char="•"/>
            </a:pPr>
            <a:r>
              <a:rPr lang="en-US" dirty="0"/>
              <a:t>Convey seriousness of matter and importance of honesty;</a:t>
            </a:r>
          </a:p>
          <a:p>
            <a:pPr lvl="1">
              <a:buFontTx/>
              <a:buChar char="•"/>
            </a:pPr>
            <a:r>
              <a:rPr lang="en-US" dirty="0"/>
              <a:t>Don't suggest that the college has already determined the respondent is guilty or not guilty;</a:t>
            </a:r>
          </a:p>
          <a:p>
            <a:pPr lvl="1">
              <a:buFontTx/>
              <a:buChar char="•"/>
            </a:pPr>
            <a:r>
              <a:rPr lang="en-US" dirty="0"/>
              <a:t>Don't suggest you disbelieve a witness or the complainant; and</a:t>
            </a:r>
          </a:p>
          <a:p>
            <a:pPr lvl="1">
              <a:buFontTx/>
              <a:buChar char="•"/>
            </a:pPr>
            <a:r>
              <a:rPr lang="en-US" dirty="0"/>
              <a:t>Explain presumption of innocence and burden of proof.</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17</a:t>
            </a:fld>
            <a:endParaRPr lang="en-US" dirty="0"/>
          </a:p>
        </p:txBody>
      </p:sp>
    </p:spTree>
    <p:extLst>
      <p:ext uri="{BB962C8B-B14F-4D97-AF65-F5344CB8AC3E}">
        <p14:creationId xmlns:p14="http://schemas.microsoft.com/office/powerpoint/2010/main" val="377719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28600"/>
            <a:ext cx="11223450" cy="664029"/>
          </a:xfrm>
        </p:spPr>
        <p:txBody>
          <a:bodyPr>
            <a:normAutofit fontScale="90000"/>
          </a:bodyPr>
          <a:lstStyle/>
          <a:p>
            <a:r>
              <a:rPr lang="en-US" dirty="0"/>
              <a:t>Interviewing Witnesses: 101</a:t>
            </a:r>
          </a:p>
        </p:txBody>
      </p:sp>
      <p:sp>
        <p:nvSpPr>
          <p:cNvPr id="3" name="Content Placeholder 2"/>
          <p:cNvSpPr>
            <a:spLocks noGrp="1"/>
          </p:cNvSpPr>
          <p:nvPr>
            <p:ph idx="1"/>
          </p:nvPr>
        </p:nvSpPr>
        <p:spPr>
          <a:xfrm>
            <a:off x="723899" y="1964724"/>
            <a:ext cx="11223451" cy="4000647"/>
          </a:xfrm>
        </p:spPr>
        <p:txBody>
          <a:bodyPr/>
          <a:lstStyle/>
          <a:p>
            <a:pPr>
              <a:buFontTx/>
              <a:buChar char="•"/>
            </a:pPr>
            <a:r>
              <a:rPr lang="en-US" dirty="0"/>
              <a:t>Special considerations with the respondent's interview(s):</a:t>
            </a:r>
          </a:p>
          <a:p>
            <a:pPr lvl="1">
              <a:buFontTx/>
              <a:buChar char="•"/>
            </a:pPr>
            <a:r>
              <a:rPr lang="en-US" dirty="0"/>
              <a:t>Get the respondent's side of the story, witnesses, and all potential exculpatory evidence</a:t>
            </a:r>
          </a:p>
          <a:p>
            <a:pPr lvl="1">
              <a:buFontTx/>
              <a:buChar char="•"/>
            </a:pPr>
            <a:r>
              <a:rPr lang="en-US" dirty="0"/>
              <a:t>Remind the respondent about your Title IX policy, including anti-retaliation provisions</a:t>
            </a:r>
          </a:p>
          <a:p>
            <a:pPr lvl="1">
              <a:buFontTx/>
              <a:buChar char="•"/>
            </a:pPr>
            <a:r>
              <a:rPr lang="en-US" dirty="0"/>
              <a:t>Close the meeting and set follow up</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18</a:t>
            </a:fld>
            <a:endParaRPr lang="en-US" dirty="0"/>
          </a:p>
        </p:txBody>
      </p:sp>
    </p:spTree>
    <p:extLst>
      <p:ext uri="{BB962C8B-B14F-4D97-AF65-F5344CB8AC3E}">
        <p14:creationId xmlns:p14="http://schemas.microsoft.com/office/powerpoint/2010/main" val="36118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Notes.  Here Are Some Tips.</a:t>
            </a:r>
          </a:p>
        </p:txBody>
      </p:sp>
      <p:sp>
        <p:nvSpPr>
          <p:cNvPr id="3" name="Content Placeholder 2"/>
          <p:cNvSpPr>
            <a:spLocks noGrp="1"/>
          </p:cNvSpPr>
          <p:nvPr>
            <p:ph idx="1"/>
          </p:nvPr>
        </p:nvSpPr>
        <p:spPr>
          <a:xfrm>
            <a:off x="723899" y="1865870"/>
            <a:ext cx="11223451" cy="4099501"/>
          </a:xfrm>
        </p:spPr>
        <p:txBody>
          <a:bodyPr/>
          <a:lstStyle/>
          <a:p>
            <a:r>
              <a:rPr lang="en-US" dirty="0"/>
              <a:t>Start a new page for each interview and make a note of the time and date of the interview and the people present</a:t>
            </a:r>
            <a:endParaRPr lang="en-US" dirty="0">
              <a:solidFill>
                <a:srgbClr val="020202"/>
              </a:solidFill>
            </a:endParaRPr>
          </a:p>
          <a:p>
            <a:r>
              <a:rPr lang="en-US" dirty="0"/>
              <a:t>Prepare your interview notes professionally -- they may be used as evidence in a future legal proceeding and may be relied upon by the decisionmaker or during the appeal process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19</a:t>
            </a:fld>
            <a:endParaRPr lang="en-US" dirty="0"/>
          </a:p>
        </p:txBody>
      </p:sp>
    </p:spTree>
    <p:extLst>
      <p:ext uri="{BB962C8B-B14F-4D97-AF65-F5344CB8AC3E}">
        <p14:creationId xmlns:p14="http://schemas.microsoft.com/office/powerpoint/2010/main" val="179855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Road Map </a:t>
            </a:r>
          </a:p>
        </p:txBody>
      </p:sp>
      <p:sp>
        <p:nvSpPr>
          <p:cNvPr id="5" name="Content Placeholder 4"/>
          <p:cNvSpPr>
            <a:spLocks noGrp="1"/>
          </p:cNvSpPr>
          <p:nvPr>
            <p:ph idx="1"/>
          </p:nvPr>
        </p:nvSpPr>
        <p:spPr/>
        <p:txBody>
          <a:bodyPr/>
          <a:lstStyle/>
          <a:p>
            <a:r>
              <a:rPr lang="en-US" sz="2800" dirty="0"/>
              <a:t>Importance of a Thorough and Unbiased Investigation</a:t>
            </a:r>
          </a:p>
          <a:p>
            <a:r>
              <a:rPr lang="en-US" sz="2800" dirty="0"/>
              <a:t>Expectations of Investigators</a:t>
            </a:r>
          </a:p>
          <a:p>
            <a:r>
              <a:rPr lang="en-US" sz="2800" dirty="0"/>
              <a:t>Expectations of the Investigation</a:t>
            </a:r>
          </a:p>
          <a:p>
            <a:r>
              <a:rPr lang="en-US" sz="2800" dirty="0"/>
              <a:t>Beginning the Investigation</a:t>
            </a:r>
          </a:p>
          <a:p>
            <a:r>
              <a:rPr lang="en-US" sz="2800" dirty="0"/>
              <a:t>Interviewing Witnesses: 101 </a:t>
            </a:r>
          </a:p>
          <a:p>
            <a:r>
              <a:rPr lang="en-US" sz="2800" dirty="0"/>
              <a:t>Taking Notes</a:t>
            </a:r>
          </a:p>
          <a:p>
            <a:r>
              <a:rPr lang="en-US" sz="2800" dirty="0"/>
              <a:t>Preparing and Finalizing the Investigation Report</a:t>
            </a:r>
          </a:p>
          <a:p>
            <a:r>
              <a:rPr lang="en-US" sz="2800" dirty="0"/>
              <a:t>Quiz!</a:t>
            </a:r>
          </a:p>
          <a:p>
            <a:r>
              <a:rPr lang="en-US" sz="2800" dirty="0"/>
              <a:t>Questions?</a:t>
            </a:r>
          </a:p>
        </p:txBody>
      </p:sp>
    </p:spTree>
    <p:extLst>
      <p:ext uri="{BB962C8B-B14F-4D97-AF65-F5344CB8AC3E}">
        <p14:creationId xmlns:p14="http://schemas.microsoft.com/office/powerpoint/2010/main" val="8630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notes.  More tips.</a:t>
            </a:r>
          </a:p>
        </p:txBody>
      </p:sp>
      <p:sp>
        <p:nvSpPr>
          <p:cNvPr id="3" name="Content Placeholder 2"/>
          <p:cNvSpPr>
            <a:spLocks noGrp="1"/>
          </p:cNvSpPr>
          <p:nvPr>
            <p:ph idx="1"/>
          </p:nvPr>
        </p:nvSpPr>
        <p:spPr>
          <a:xfrm>
            <a:off x="723899" y="1865870"/>
            <a:ext cx="11223451" cy="4099501"/>
          </a:xfrm>
        </p:spPr>
        <p:txBody>
          <a:bodyPr/>
          <a:lstStyle/>
          <a:p>
            <a:pPr marL="168275" indent="-168275">
              <a:lnSpc>
                <a:spcPct val="90000"/>
              </a:lnSpc>
              <a:spcBef>
                <a:spcPts val="600"/>
              </a:spcBef>
              <a:spcAft>
                <a:spcPts val="600"/>
              </a:spcAft>
              <a:buFontTx/>
              <a:buChar char="•"/>
            </a:pPr>
            <a:r>
              <a:rPr lang="en-US" sz="4000" dirty="0"/>
              <a:t>Document facts and observations </a:t>
            </a:r>
          </a:p>
          <a:p>
            <a:pPr marL="168275" indent="-168275">
              <a:lnSpc>
                <a:spcPct val="90000"/>
              </a:lnSpc>
              <a:spcBef>
                <a:spcPts val="600"/>
              </a:spcBef>
              <a:spcAft>
                <a:spcPts val="600"/>
              </a:spcAft>
              <a:buFontTx/>
              <a:buChar char="•"/>
            </a:pPr>
            <a:r>
              <a:rPr lang="en-US" sz="4000" dirty="0">
                <a:solidFill>
                  <a:srgbClr val="000000"/>
                </a:solidFill>
              </a:rPr>
              <a:t>Make</a:t>
            </a:r>
            <a:r>
              <a:rPr lang="en-US" sz="4000" dirty="0"/>
              <a:t> a note of information relevant to credibility</a:t>
            </a:r>
          </a:p>
          <a:p>
            <a:pPr marL="168275" indent="-168275">
              <a:lnSpc>
                <a:spcPct val="90000"/>
              </a:lnSpc>
              <a:spcBef>
                <a:spcPts val="600"/>
              </a:spcBef>
              <a:spcAft>
                <a:spcPts val="600"/>
              </a:spcAft>
              <a:buFontTx/>
              <a:buChar char="•"/>
            </a:pPr>
            <a:r>
              <a:rPr lang="en-US" sz="4000" dirty="0"/>
              <a:t>Observe subjects for implausible statements, questionable physical and verbal reactions, inconsistencies, and so on</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20</a:t>
            </a:fld>
            <a:endParaRPr lang="en-US" dirty="0"/>
          </a:p>
        </p:txBody>
      </p:sp>
    </p:spTree>
    <p:extLst>
      <p:ext uri="{BB962C8B-B14F-4D97-AF65-F5344CB8AC3E}">
        <p14:creationId xmlns:p14="http://schemas.microsoft.com/office/powerpoint/2010/main" val="148746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notes, but:</a:t>
            </a:r>
          </a:p>
        </p:txBody>
      </p:sp>
      <p:sp>
        <p:nvSpPr>
          <p:cNvPr id="3" name="Content Placeholder 2"/>
          <p:cNvSpPr>
            <a:spLocks noGrp="1"/>
          </p:cNvSpPr>
          <p:nvPr>
            <p:ph idx="1"/>
          </p:nvPr>
        </p:nvSpPr>
        <p:spPr>
          <a:xfrm>
            <a:off x="723899" y="1779373"/>
            <a:ext cx="11223451" cy="4185998"/>
          </a:xfrm>
        </p:spPr>
        <p:txBody>
          <a:bodyPr/>
          <a:lstStyle/>
          <a:p>
            <a:pPr marL="168275" indent="-168275">
              <a:lnSpc>
                <a:spcPct val="90000"/>
              </a:lnSpc>
              <a:spcBef>
                <a:spcPts val="600"/>
              </a:spcBef>
              <a:spcAft>
                <a:spcPts val="600"/>
              </a:spcAft>
              <a:buFontTx/>
              <a:buChar char="•"/>
            </a:pPr>
            <a:r>
              <a:rPr lang="en-US" sz="4400" b="1" dirty="0">
                <a:solidFill>
                  <a:srgbClr val="020202"/>
                </a:solidFill>
              </a:rPr>
              <a:t>Don’t</a:t>
            </a:r>
            <a:r>
              <a:rPr lang="en-US" dirty="0">
                <a:solidFill>
                  <a:srgbClr val="020202"/>
                </a:solidFill>
              </a:rPr>
              <a:t> include irrelevant information in your notes </a:t>
            </a:r>
          </a:p>
          <a:p>
            <a:pPr marL="168275" indent="-168275">
              <a:lnSpc>
                <a:spcPct val="90000"/>
              </a:lnSpc>
              <a:spcBef>
                <a:spcPts val="600"/>
              </a:spcBef>
              <a:spcAft>
                <a:spcPts val="600"/>
              </a:spcAft>
              <a:buFontTx/>
              <a:buChar char="•"/>
            </a:pPr>
            <a:r>
              <a:rPr lang="en-US" sz="4400" b="1" dirty="0">
                <a:solidFill>
                  <a:srgbClr val="020202"/>
                </a:solidFill>
              </a:rPr>
              <a:t>Don’t</a:t>
            </a:r>
            <a:r>
              <a:rPr lang="en-US" sz="4400" dirty="0">
                <a:solidFill>
                  <a:srgbClr val="020202"/>
                </a:solidFill>
              </a:rPr>
              <a:t> </a:t>
            </a:r>
            <a:r>
              <a:rPr lang="en-US" dirty="0">
                <a:solidFill>
                  <a:srgbClr val="020202"/>
                </a:solidFill>
              </a:rPr>
              <a:t>record your </a:t>
            </a:r>
            <a:r>
              <a:rPr lang="en-US" b="1" dirty="0">
                <a:solidFill>
                  <a:srgbClr val="020202"/>
                </a:solidFill>
              </a:rPr>
              <a:t>conclusions </a:t>
            </a:r>
            <a:r>
              <a:rPr lang="en-US" dirty="0">
                <a:solidFill>
                  <a:srgbClr val="020202"/>
                </a:solidFill>
              </a:rPr>
              <a:t>regarding credibility in the interview notes </a:t>
            </a:r>
          </a:p>
          <a:p>
            <a:pPr marL="168275" indent="-168275">
              <a:lnSpc>
                <a:spcPct val="90000"/>
              </a:lnSpc>
              <a:spcBef>
                <a:spcPts val="600"/>
              </a:spcBef>
              <a:spcAft>
                <a:spcPts val="600"/>
              </a:spcAft>
              <a:buFontTx/>
              <a:buChar char="•"/>
            </a:pPr>
            <a:r>
              <a:rPr lang="en-US" sz="4400" b="1" dirty="0">
                <a:solidFill>
                  <a:srgbClr val="020202"/>
                </a:solidFill>
              </a:rPr>
              <a:t>Don’t</a:t>
            </a:r>
            <a:r>
              <a:rPr lang="en-US" dirty="0">
                <a:solidFill>
                  <a:srgbClr val="020202"/>
                </a:solidFill>
              </a:rPr>
              <a:t> document your opinions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21</a:t>
            </a:fld>
            <a:endParaRPr lang="en-US" dirty="0"/>
          </a:p>
        </p:txBody>
      </p:sp>
    </p:spTree>
    <p:extLst>
      <p:ext uri="{BB962C8B-B14F-4D97-AF65-F5344CB8AC3E}">
        <p14:creationId xmlns:p14="http://schemas.microsoft.com/office/powerpoint/2010/main" val="417291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the Investigation Report</a:t>
            </a:r>
          </a:p>
        </p:txBody>
      </p:sp>
      <p:sp>
        <p:nvSpPr>
          <p:cNvPr id="3" name="Content Placeholder 2"/>
          <p:cNvSpPr>
            <a:spLocks noGrp="1"/>
          </p:cNvSpPr>
          <p:nvPr>
            <p:ph idx="1"/>
          </p:nvPr>
        </p:nvSpPr>
        <p:spPr/>
        <p:txBody>
          <a:bodyPr/>
          <a:lstStyle/>
          <a:p>
            <a:r>
              <a:rPr lang="en-US" sz="2800" dirty="0"/>
              <a:t>Write a comprehensive investigation report fully summarizing the investigation. </a:t>
            </a:r>
          </a:p>
          <a:p>
            <a:r>
              <a:rPr lang="en-US" sz="2800" dirty="0"/>
              <a:t>The report should include:  </a:t>
            </a:r>
          </a:p>
          <a:p>
            <a:pPr lvl="1"/>
            <a:r>
              <a:rPr lang="en-US" sz="2800" b="1" i="1" dirty="0"/>
              <a:t>Procedural history of claim</a:t>
            </a:r>
          </a:p>
          <a:p>
            <a:pPr lvl="2"/>
            <a:r>
              <a:rPr lang="en-US" sz="2400" dirty="0"/>
              <a:t>Outline how the complaint progressed to the investigation stage</a:t>
            </a:r>
          </a:p>
          <a:p>
            <a:pPr lvl="2"/>
            <a:r>
              <a:rPr lang="en-US" sz="2400" dirty="0"/>
              <a:t>Describe the process undertaken to review the evidence and disseminate the investigative report including the adherence to mandated procedural timelines </a:t>
            </a:r>
            <a:endParaRPr lang="en-US" sz="2000" dirty="0"/>
          </a:p>
          <a:p>
            <a:pPr lvl="1"/>
            <a:r>
              <a:rPr lang="en-US" sz="2800" b="1" i="1" dirty="0"/>
              <a:t>Summary of the allegations potentially constituting sexual harassment</a:t>
            </a:r>
          </a:p>
          <a:p>
            <a:pPr lvl="1"/>
            <a:r>
              <a:rPr lang="en-US" sz="2800" b="1" i="1" dirty="0"/>
              <a:t>Any relevant policies referenced/the evidentiary standard utilized</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22</a:t>
            </a:fld>
            <a:endParaRPr lang="en-US" dirty="0"/>
          </a:p>
        </p:txBody>
      </p:sp>
    </p:spTree>
    <p:extLst>
      <p:ext uri="{BB962C8B-B14F-4D97-AF65-F5344CB8AC3E}">
        <p14:creationId xmlns:p14="http://schemas.microsoft.com/office/powerpoint/2010/main" val="112346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the Investigation Report</a:t>
            </a:r>
          </a:p>
        </p:txBody>
      </p:sp>
      <p:sp>
        <p:nvSpPr>
          <p:cNvPr id="3" name="Content Placeholder 2"/>
          <p:cNvSpPr>
            <a:spLocks noGrp="1"/>
          </p:cNvSpPr>
          <p:nvPr>
            <p:ph idx="1"/>
          </p:nvPr>
        </p:nvSpPr>
        <p:spPr/>
        <p:txBody>
          <a:bodyPr/>
          <a:lstStyle/>
          <a:p>
            <a:pPr lvl="1"/>
            <a:r>
              <a:rPr lang="en-US" sz="2800" b="1" i="1" dirty="0"/>
              <a:t>All witness interviews </a:t>
            </a:r>
          </a:p>
          <a:p>
            <a:pPr lvl="2"/>
            <a:r>
              <a:rPr lang="en-US" sz="2400" dirty="0"/>
              <a:t>Include the date of the interview, attendees, and a summary of the interview</a:t>
            </a:r>
          </a:p>
          <a:p>
            <a:pPr lvl="1"/>
            <a:r>
              <a:rPr lang="en-US" sz="2800" b="1" i="1" dirty="0"/>
              <a:t>All relevant evidence (inculpatory and exculpatory)</a:t>
            </a:r>
          </a:p>
          <a:p>
            <a:pPr lvl="2"/>
            <a:r>
              <a:rPr lang="en-US" sz="2400" dirty="0"/>
              <a:t>Include </a:t>
            </a:r>
            <a:r>
              <a:rPr lang="en-US" sz="2400" u="sng" dirty="0"/>
              <a:t>all relevant evidence</a:t>
            </a:r>
            <a:r>
              <a:rPr lang="en-US" sz="2400" dirty="0"/>
              <a:t> gathered throughout the investigation</a:t>
            </a:r>
            <a:endParaRPr lang="en-US" sz="2400" u="sng" dirty="0"/>
          </a:p>
          <a:p>
            <a:pPr lvl="1"/>
            <a:r>
              <a:rPr lang="en-US" sz="2800" b="1" i="1" dirty="0"/>
              <a:t>Investigation Timeline</a:t>
            </a:r>
          </a:p>
          <a:p>
            <a:pPr lvl="2"/>
            <a:r>
              <a:rPr lang="en-US" sz="2400" dirty="0"/>
              <a:t>Note any irregularities in the timeline of the investigation</a:t>
            </a:r>
          </a:p>
          <a:p>
            <a:pPr lvl="2"/>
            <a:r>
              <a:rPr lang="en-US" sz="2400" dirty="0"/>
              <a:t>Note if any of the witnesses asked the investigator to follow certain “leads” that the investigator was unable to pursue due to lack of time/resources</a:t>
            </a:r>
          </a:p>
          <a:p>
            <a:pPr lvl="1"/>
            <a:r>
              <a:rPr lang="en-US" sz="2800" b="1" i="1" dirty="0"/>
              <a:t>Appendices that include relevant physical or documentary evidence</a:t>
            </a:r>
          </a:p>
          <a:p>
            <a:pPr lvl="2"/>
            <a:r>
              <a:rPr lang="en-US" sz="2400" dirty="0"/>
              <a:t>Include any physical, demonstrative, or documentary evidence as an appendix to the report </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23</a:t>
            </a:fld>
            <a:endParaRPr lang="en-US" dirty="0"/>
          </a:p>
        </p:txBody>
      </p:sp>
    </p:spTree>
    <p:extLst>
      <p:ext uri="{BB962C8B-B14F-4D97-AF65-F5344CB8AC3E}">
        <p14:creationId xmlns:p14="http://schemas.microsoft.com/office/powerpoint/2010/main" val="2381640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the Investigation Report</a:t>
            </a:r>
          </a:p>
        </p:txBody>
      </p:sp>
      <p:sp>
        <p:nvSpPr>
          <p:cNvPr id="3" name="Content Placeholder 2"/>
          <p:cNvSpPr>
            <a:spLocks noGrp="1"/>
          </p:cNvSpPr>
          <p:nvPr>
            <p:ph idx="1"/>
          </p:nvPr>
        </p:nvSpPr>
        <p:spPr>
          <a:xfrm>
            <a:off x="723899" y="1767016"/>
            <a:ext cx="11223451" cy="4198355"/>
          </a:xfrm>
        </p:spPr>
        <p:txBody>
          <a:bodyPr/>
          <a:lstStyle/>
          <a:p>
            <a:r>
              <a:rPr lang="en-US" dirty="0"/>
              <a:t>As the investigator prepares the report:  The investigator gathers, assesses, and synthesizes evidence, </a:t>
            </a:r>
            <a:r>
              <a:rPr lang="en-US" b="1" dirty="0"/>
              <a:t>but</a:t>
            </a:r>
            <a:r>
              <a:rPr lang="en-US" dirty="0"/>
              <a:t> makes no conclusions, engages in no policy analysis, and renders </a:t>
            </a:r>
            <a:r>
              <a:rPr lang="en-US" b="1" i="1" dirty="0"/>
              <a:t>no recommendations as part of the report</a:t>
            </a:r>
          </a:p>
          <a:p>
            <a:r>
              <a:rPr lang="en-US" b="1" i="1" dirty="0"/>
              <a:t>If there is a conclusion or a finding of responsibility in your draft report, REMOVE IT!</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24</a:t>
            </a:fld>
            <a:endParaRPr lang="en-US" dirty="0"/>
          </a:p>
        </p:txBody>
      </p:sp>
    </p:spTree>
    <p:extLst>
      <p:ext uri="{BB962C8B-B14F-4D97-AF65-F5344CB8AC3E}">
        <p14:creationId xmlns:p14="http://schemas.microsoft.com/office/powerpoint/2010/main" val="119045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Finalizing the Investigation Report</a:t>
            </a:r>
          </a:p>
        </p:txBody>
      </p:sp>
      <p:sp>
        <p:nvSpPr>
          <p:cNvPr id="3" name="Content Placeholder 2"/>
          <p:cNvSpPr>
            <a:spLocks noGrp="1"/>
          </p:cNvSpPr>
          <p:nvPr>
            <p:ph idx="1"/>
          </p:nvPr>
        </p:nvSpPr>
        <p:spPr/>
        <p:txBody>
          <a:bodyPr/>
          <a:lstStyle/>
          <a:p>
            <a:r>
              <a:rPr lang="en-US" sz="3200" dirty="0"/>
              <a:t>Prior to the conclusion of the investigation, you must provide the parties and their respective advisors</a:t>
            </a:r>
            <a:r>
              <a:rPr lang="en-US" sz="3200" b="1" dirty="0"/>
              <a:t> </a:t>
            </a:r>
            <a:r>
              <a:rPr lang="en-US" sz="3200" dirty="0"/>
              <a:t>a copy of the </a:t>
            </a:r>
            <a:r>
              <a:rPr lang="en-US" sz="3200" i="1" dirty="0"/>
              <a:t>draft</a:t>
            </a:r>
            <a:r>
              <a:rPr lang="en-US" sz="3200" dirty="0"/>
              <a:t> investigation report.  </a:t>
            </a:r>
          </a:p>
          <a:p>
            <a:r>
              <a:rPr lang="en-US" sz="3200" dirty="0"/>
              <a:t>The parties get an opportunity to inspect and review all of the evidence obtained as part of the investigation. </a:t>
            </a:r>
          </a:p>
          <a:p>
            <a:r>
              <a:rPr lang="en-US" sz="3200" dirty="0"/>
              <a:t>The parties must get ten (10) calendar days to review and comment so that each party may meaningfully respond to the evidence (which they could waive).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25</a:t>
            </a:fld>
            <a:endParaRPr lang="en-US" dirty="0"/>
          </a:p>
        </p:txBody>
      </p:sp>
    </p:spTree>
    <p:extLst>
      <p:ext uri="{BB962C8B-B14F-4D97-AF65-F5344CB8AC3E}">
        <p14:creationId xmlns:p14="http://schemas.microsoft.com/office/powerpoint/2010/main" val="172204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Finalizing the Investigation Report</a:t>
            </a:r>
          </a:p>
        </p:txBody>
      </p:sp>
      <p:sp>
        <p:nvSpPr>
          <p:cNvPr id="3" name="Content Placeholder 2"/>
          <p:cNvSpPr>
            <a:spLocks noGrp="1"/>
          </p:cNvSpPr>
          <p:nvPr>
            <p:ph idx="1"/>
          </p:nvPr>
        </p:nvSpPr>
        <p:spPr>
          <a:xfrm>
            <a:off x="723899" y="1915297"/>
            <a:ext cx="11223451" cy="4050074"/>
          </a:xfrm>
        </p:spPr>
        <p:txBody>
          <a:bodyPr/>
          <a:lstStyle/>
          <a:p>
            <a:pPr lvl="0" fontAlgn="base"/>
            <a:r>
              <a:rPr lang="en-US" dirty="0"/>
              <a:t>The investigator should incorporate relevant elements of the parties’ written responses into the final investigation report. </a:t>
            </a:r>
          </a:p>
          <a:p>
            <a:pPr lvl="0" fontAlgn="base"/>
            <a:r>
              <a:rPr lang="en-US" dirty="0"/>
              <a:t>The investigator should document all rationales for any changes made after the review and comment period in the final report.</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26</a:t>
            </a:fld>
            <a:endParaRPr lang="en-US" dirty="0"/>
          </a:p>
        </p:txBody>
      </p:sp>
    </p:spTree>
    <p:extLst>
      <p:ext uri="{BB962C8B-B14F-4D97-AF65-F5344CB8AC3E}">
        <p14:creationId xmlns:p14="http://schemas.microsoft.com/office/powerpoint/2010/main" val="3370595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Investigation Report</a:t>
            </a:r>
          </a:p>
        </p:txBody>
      </p:sp>
      <p:sp>
        <p:nvSpPr>
          <p:cNvPr id="3" name="Content Placeholder 2"/>
          <p:cNvSpPr>
            <a:spLocks noGrp="1"/>
          </p:cNvSpPr>
          <p:nvPr>
            <p:ph idx="1"/>
          </p:nvPr>
        </p:nvSpPr>
        <p:spPr>
          <a:xfrm>
            <a:off x="723899" y="1742303"/>
            <a:ext cx="11223451" cy="4223068"/>
          </a:xfrm>
        </p:spPr>
        <p:txBody>
          <a:bodyPr/>
          <a:lstStyle/>
          <a:p>
            <a:r>
              <a:rPr lang="en-US" dirty="0"/>
              <a:t>The investigator must share the final investigation report with all parties and their advisors through secure electronic transmission or hard copy at least ten (10) calendar days prior to a hearing. </a:t>
            </a:r>
          </a:p>
          <a:p>
            <a:r>
              <a:rPr lang="en-US" dirty="0"/>
              <a:t>The final investigation report should note the date on which it was sent to the parties and their advisors.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27</a:t>
            </a:fld>
            <a:endParaRPr lang="en-US" dirty="0"/>
          </a:p>
        </p:txBody>
      </p:sp>
    </p:spTree>
    <p:extLst>
      <p:ext uri="{BB962C8B-B14F-4D97-AF65-F5344CB8AC3E}">
        <p14:creationId xmlns:p14="http://schemas.microsoft.com/office/powerpoint/2010/main" val="1899928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Investigation Report</a:t>
            </a:r>
          </a:p>
        </p:txBody>
      </p:sp>
      <p:sp>
        <p:nvSpPr>
          <p:cNvPr id="3" name="Content Placeholder 2"/>
          <p:cNvSpPr>
            <a:spLocks noGrp="1"/>
          </p:cNvSpPr>
          <p:nvPr>
            <p:ph idx="1"/>
          </p:nvPr>
        </p:nvSpPr>
        <p:spPr>
          <a:xfrm>
            <a:off x="723899" y="1383957"/>
            <a:ext cx="11223451" cy="4581414"/>
          </a:xfrm>
        </p:spPr>
        <p:txBody>
          <a:bodyPr/>
          <a:lstStyle/>
          <a:p>
            <a:r>
              <a:rPr lang="en-US" sz="2800" dirty="0"/>
              <a:t>The investigator must also send the final investigation report to the Title IX Coordinator.  </a:t>
            </a:r>
          </a:p>
          <a:p>
            <a:r>
              <a:rPr lang="en-US" sz="2800" dirty="0"/>
              <a:t>Provided the complaint has not been resolved through Informal Resolution during this period, the Title IX Coordinator will then refer the matter to the college's hearing process and issue a notice of hearing to the parties.</a:t>
            </a:r>
          </a:p>
          <a:p>
            <a:r>
              <a:rPr lang="en-US" sz="2800" dirty="0"/>
              <a:t>The parties will be able to submit arguments to the decision-maker regarding the report as part of the hearing process, including why certain evidence is (or is not) relevant to the allegations in the complaint.</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28</a:t>
            </a:fld>
            <a:endParaRPr lang="en-US" dirty="0"/>
          </a:p>
        </p:txBody>
      </p:sp>
    </p:spTree>
    <p:extLst>
      <p:ext uri="{BB962C8B-B14F-4D97-AF65-F5344CB8AC3E}">
        <p14:creationId xmlns:p14="http://schemas.microsoft.com/office/powerpoint/2010/main" val="2177091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Investigation Skills!</a:t>
            </a:r>
          </a:p>
        </p:txBody>
      </p:sp>
      <p:sp>
        <p:nvSpPr>
          <p:cNvPr id="3" name="Content Placeholder 2"/>
          <p:cNvSpPr>
            <a:spLocks noGrp="1"/>
          </p:cNvSpPr>
          <p:nvPr>
            <p:ph idx="1"/>
          </p:nvPr>
        </p:nvSpPr>
        <p:spPr/>
        <p:txBody>
          <a:bodyPr/>
          <a:lstStyle/>
          <a:p>
            <a:r>
              <a:rPr lang="en-US" dirty="0"/>
              <a:t>Mike is preparing an investigation report regarding a claim of sexual harassment filed by a complainant, Will.  In Mike's investigation report, he states the following:</a:t>
            </a:r>
          </a:p>
          <a:p>
            <a:pPr lvl="1"/>
            <a:r>
              <a:rPr lang="en-US" i="1" dirty="0"/>
              <a:t>The complainant, Will, frequently contradicted himself with respect to his claims that he was sexually harassed.  Will is lying about the conduct in question and his complaint should therefore be dismissed.</a:t>
            </a:r>
          </a:p>
          <a:p>
            <a:r>
              <a:rPr lang="en-US" b="1" dirty="0"/>
              <a:t>Quiz:  Is this acceptable language for the investigation report?</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29</a:t>
            </a:fld>
            <a:endParaRPr lang="en-US" dirty="0"/>
          </a:p>
        </p:txBody>
      </p:sp>
    </p:spTree>
    <p:extLst>
      <p:ext uri="{BB962C8B-B14F-4D97-AF65-F5344CB8AC3E}">
        <p14:creationId xmlns:p14="http://schemas.microsoft.com/office/powerpoint/2010/main" val="229088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Importance of a Thorough and Unbiased Investigation</a:t>
            </a:r>
          </a:p>
        </p:txBody>
      </p:sp>
      <p:sp>
        <p:nvSpPr>
          <p:cNvPr id="3" name="Content Placeholder 2"/>
          <p:cNvSpPr>
            <a:spLocks noGrp="1"/>
          </p:cNvSpPr>
          <p:nvPr>
            <p:ph idx="1"/>
          </p:nvPr>
        </p:nvSpPr>
        <p:spPr/>
        <p:txBody>
          <a:bodyPr/>
          <a:lstStyle/>
          <a:p>
            <a:r>
              <a:rPr lang="en-US" sz="4000" dirty="0"/>
              <a:t>Why is it important to conduct a thorough and unbiased investigation of a Title IX Complaint ?</a:t>
            </a:r>
          </a:p>
          <a:p>
            <a:pPr lvl="1"/>
            <a:r>
              <a:rPr lang="en-US" sz="3600" dirty="0"/>
              <a:t>Legal compliance;</a:t>
            </a:r>
          </a:p>
          <a:p>
            <a:pPr lvl="1"/>
            <a:r>
              <a:rPr lang="en-US" sz="3600" dirty="0"/>
              <a:t>Liability to students/staff for failure to remedy if occurs again; </a:t>
            </a:r>
          </a:p>
          <a:p>
            <a:pPr lvl="1"/>
            <a:r>
              <a:rPr lang="en-US" sz="3600" dirty="0"/>
              <a:t>It's your job;</a:t>
            </a:r>
          </a:p>
          <a:p>
            <a:pPr lvl="1"/>
            <a:r>
              <a:rPr lang="en-US" sz="3600" dirty="0"/>
              <a:t>It's the right thing to do!</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a:t>
            </a:fld>
            <a:endParaRPr lang="en-US" dirty="0"/>
          </a:p>
        </p:txBody>
      </p:sp>
    </p:spTree>
    <p:extLst>
      <p:ext uri="{BB962C8B-B14F-4D97-AF65-F5344CB8AC3E}">
        <p14:creationId xmlns:p14="http://schemas.microsoft.com/office/powerpoint/2010/main" val="2750909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Investigation Skills!</a:t>
            </a:r>
          </a:p>
        </p:txBody>
      </p:sp>
      <p:sp>
        <p:nvSpPr>
          <p:cNvPr id="3" name="Content Placeholder 2"/>
          <p:cNvSpPr>
            <a:spLocks noGrp="1"/>
          </p:cNvSpPr>
          <p:nvPr>
            <p:ph idx="1"/>
          </p:nvPr>
        </p:nvSpPr>
        <p:spPr>
          <a:xfrm>
            <a:off x="723899" y="1556951"/>
            <a:ext cx="11223451" cy="4408420"/>
          </a:xfrm>
        </p:spPr>
        <p:txBody>
          <a:bodyPr/>
          <a:lstStyle/>
          <a:p>
            <a:r>
              <a:rPr lang="en-US" sz="3200" b="1" dirty="0"/>
              <a:t>Answer:  </a:t>
            </a:r>
            <a:r>
              <a:rPr lang="en-US" sz="3200" dirty="0"/>
              <a:t>No – the language in the report contains a conclusion that Will is lying about the conduct in question and a recommendation with respect to the disposition of the complaint (i.e., that it be dismissed), which the investigation report </a:t>
            </a:r>
            <a:r>
              <a:rPr lang="en-US" sz="3200" i="1" dirty="0"/>
              <a:t>cannot </a:t>
            </a:r>
            <a:r>
              <a:rPr lang="en-US" sz="3200" dirty="0"/>
              <a:t>contain and is not for the investigator to decide.</a:t>
            </a:r>
          </a:p>
          <a:p>
            <a:r>
              <a:rPr lang="en-US" sz="3200" dirty="0"/>
              <a:t>The investigator can note the instances when Will contradicted himself throughout the interview but should not include an opinion on his credibility or any conclusions in the report.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30</a:t>
            </a:fld>
            <a:endParaRPr lang="en-US" dirty="0"/>
          </a:p>
        </p:txBody>
      </p:sp>
    </p:spTree>
    <p:extLst>
      <p:ext uri="{BB962C8B-B14F-4D97-AF65-F5344CB8AC3E}">
        <p14:creationId xmlns:p14="http://schemas.microsoft.com/office/powerpoint/2010/main" val="931634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Investigation Skills!</a:t>
            </a:r>
          </a:p>
        </p:txBody>
      </p:sp>
      <p:sp>
        <p:nvSpPr>
          <p:cNvPr id="3" name="Content Placeholder 2"/>
          <p:cNvSpPr>
            <a:spLocks noGrp="1"/>
          </p:cNvSpPr>
          <p:nvPr>
            <p:ph idx="1"/>
          </p:nvPr>
        </p:nvSpPr>
        <p:spPr>
          <a:xfrm>
            <a:off x="723899" y="1309816"/>
            <a:ext cx="11223451" cy="4655555"/>
          </a:xfrm>
        </p:spPr>
        <p:txBody>
          <a:bodyPr/>
          <a:lstStyle/>
          <a:p>
            <a:r>
              <a:rPr lang="en-US" sz="3200" dirty="0"/>
              <a:t>The college's Title IX investigator, Paige, notes the following in her investigation report regarding her interview with the respondent, Callie:</a:t>
            </a:r>
          </a:p>
          <a:p>
            <a:pPr lvl="1"/>
            <a:r>
              <a:rPr lang="en-US" sz="2800" i="1" dirty="0"/>
              <a:t>Callie directed to me to speak with three witnesses whom she believed would provide exculpatory evidence on her behalf.  These witnesses were not contacted as part of the investigation because they are not students or employees of the college.</a:t>
            </a:r>
          </a:p>
          <a:p>
            <a:r>
              <a:rPr lang="en-US" sz="3200" b="1" dirty="0"/>
              <a:t>Quiz:  Is Paige's decision to not interview the witnesses because they are not affiliated with the college appropriate investigatory conduct?</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31</a:t>
            </a:fld>
            <a:endParaRPr lang="en-US" dirty="0"/>
          </a:p>
        </p:txBody>
      </p:sp>
    </p:spTree>
    <p:extLst>
      <p:ext uri="{BB962C8B-B14F-4D97-AF65-F5344CB8AC3E}">
        <p14:creationId xmlns:p14="http://schemas.microsoft.com/office/powerpoint/2010/main" val="1255198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Investigation Skills! </a:t>
            </a:r>
          </a:p>
        </p:txBody>
      </p:sp>
      <p:sp>
        <p:nvSpPr>
          <p:cNvPr id="3" name="Content Placeholder 2"/>
          <p:cNvSpPr>
            <a:spLocks noGrp="1"/>
          </p:cNvSpPr>
          <p:nvPr>
            <p:ph idx="1"/>
          </p:nvPr>
        </p:nvSpPr>
        <p:spPr>
          <a:xfrm>
            <a:off x="723899" y="1594022"/>
            <a:ext cx="11223451" cy="4371349"/>
          </a:xfrm>
        </p:spPr>
        <p:txBody>
          <a:bodyPr/>
          <a:lstStyle/>
          <a:p>
            <a:r>
              <a:rPr lang="en-US" sz="3200" b="1" dirty="0"/>
              <a:t>Answer:  </a:t>
            </a:r>
            <a:r>
              <a:rPr lang="en-US" sz="3200" dirty="0"/>
              <a:t>No – the fact that Callie's witnesses are not students/ employees of the college does not render them ineligible as potential witnesses, and Paige should have contacted them to schedule interviews/obtain evidence from them.</a:t>
            </a:r>
          </a:p>
          <a:p>
            <a:r>
              <a:rPr lang="en-US" sz="3200" dirty="0"/>
              <a:t>If Paige had contacted the witnesses and they were not willing to participate in the investigation, Paige should describe in the report her efforts to contact the witnesses and the reason(s) for their refusal to participate.</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32</a:t>
            </a:fld>
            <a:endParaRPr lang="en-US" dirty="0"/>
          </a:p>
        </p:txBody>
      </p:sp>
    </p:spTree>
    <p:extLst>
      <p:ext uri="{BB962C8B-B14F-4D97-AF65-F5344CB8AC3E}">
        <p14:creationId xmlns:p14="http://schemas.microsoft.com/office/powerpoint/2010/main" val="2553079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Investigation Skills! </a:t>
            </a:r>
          </a:p>
        </p:txBody>
      </p:sp>
      <p:sp>
        <p:nvSpPr>
          <p:cNvPr id="3" name="Content Placeholder 2"/>
          <p:cNvSpPr>
            <a:spLocks noGrp="1"/>
          </p:cNvSpPr>
          <p:nvPr>
            <p:ph idx="1"/>
          </p:nvPr>
        </p:nvSpPr>
        <p:spPr/>
        <p:txBody>
          <a:bodyPr/>
          <a:lstStyle/>
          <a:p>
            <a:r>
              <a:rPr lang="en-US" sz="3200" dirty="0"/>
              <a:t>Carl is interviewing a student witness (Margot) identified by the complainant in a sex harassment case.  Margot informs Carl that she has no interest in providing testimony and that she wants to leave the interview.  Carl informs Margot that she may not leave until the interview is complete and that if she does not participate, she will be subject to disciplinary measures, up to potential expulsion.  </a:t>
            </a:r>
          </a:p>
          <a:p>
            <a:r>
              <a:rPr lang="en-US" sz="3200" b="1" dirty="0"/>
              <a:t>Question:  Are Carl's actions appropriate for a Title IX investigator to take with an uncooperative witness?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33</a:t>
            </a:fld>
            <a:endParaRPr lang="en-US" dirty="0"/>
          </a:p>
        </p:txBody>
      </p:sp>
    </p:spTree>
    <p:extLst>
      <p:ext uri="{BB962C8B-B14F-4D97-AF65-F5344CB8AC3E}">
        <p14:creationId xmlns:p14="http://schemas.microsoft.com/office/powerpoint/2010/main" val="207278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Investigation Skills!</a:t>
            </a:r>
          </a:p>
        </p:txBody>
      </p:sp>
      <p:sp>
        <p:nvSpPr>
          <p:cNvPr id="3" name="Content Placeholder 2"/>
          <p:cNvSpPr>
            <a:spLocks noGrp="1"/>
          </p:cNvSpPr>
          <p:nvPr>
            <p:ph idx="1"/>
          </p:nvPr>
        </p:nvSpPr>
        <p:spPr>
          <a:xfrm>
            <a:off x="723899" y="1421027"/>
            <a:ext cx="11223451" cy="4544344"/>
          </a:xfrm>
        </p:spPr>
        <p:txBody>
          <a:bodyPr/>
          <a:lstStyle/>
          <a:p>
            <a:r>
              <a:rPr lang="en-US" sz="3200" b="1" dirty="0"/>
              <a:t>Answer:  </a:t>
            </a:r>
            <a:r>
              <a:rPr lang="en-US" sz="3200" dirty="0"/>
              <a:t>No – Carl should allow Margot to leave the interview and should not threaten her with potential discipline (including expulsion) for indicating that she does not want to participate in the investigation.</a:t>
            </a:r>
          </a:p>
          <a:p>
            <a:r>
              <a:rPr lang="en-US" sz="3200" dirty="0"/>
              <a:t>In this instance, Carl should contact the college's legal counsel and inform him/her of the Margot's unwillingness to participate in the investigation and together they can determine whether any recourse is available besides excusing her from the investigation.</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34</a:t>
            </a:fld>
            <a:endParaRPr lang="en-US" dirty="0"/>
          </a:p>
        </p:txBody>
      </p:sp>
    </p:spTree>
    <p:extLst>
      <p:ext uri="{BB962C8B-B14F-4D97-AF65-F5344CB8AC3E}">
        <p14:creationId xmlns:p14="http://schemas.microsoft.com/office/powerpoint/2010/main" val="1383087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 QUESTIONS DO YOU HAVE?</a:t>
            </a:r>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35</a:t>
            </a:fld>
            <a:endParaRPr lang="en-US" dirty="0"/>
          </a:p>
        </p:txBody>
      </p:sp>
    </p:spTree>
    <p:extLst>
      <p:ext uri="{BB962C8B-B14F-4D97-AF65-F5344CB8AC3E}">
        <p14:creationId xmlns:p14="http://schemas.microsoft.com/office/powerpoint/2010/main" val="131227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Importance of a Thorough and Unbiased Investigation</a:t>
            </a:r>
          </a:p>
        </p:txBody>
      </p:sp>
      <p:sp>
        <p:nvSpPr>
          <p:cNvPr id="3" name="Content Placeholder 2"/>
          <p:cNvSpPr>
            <a:spLocks noGrp="1"/>
          </p:cNvSpPr>
          <p:nvPr>
            <p:ph idx="1"/>
          </p:nvPr>
        </p:nvSpPr>
        <p:spPr>
          <a:xfrm>
            <a:off x="723899" y="1066800"/>
            <a:ext cx="11223451" cy="5040385"/>
          </a:xfrm>
        </p:spPr>
        <p:txBody>
          <a:bodyPr/>
          <a:lstStyle/>
          <a:p>
            <a:r>
              <a:rPr lang="en-US" dirty="0"/>
              <a:t>The college will be liable for harassment or improper investigations if:</a:t>
            </a:r>
          </a:p>
          <a:p>
            <a:pPr lvl="1">
              <a:defRPr/>
            </a:pPr>
            <a:r>
              <a:rPr lang="en-US" sz="2800" dirty="0"/>
              <a:t>A violation occurs when the college has effectively caused, encouraged, accepted, tolerated, or failed to correct a hostile environment/harassment of which it has actual notice</a:t>
            </a:r>
          </a:p>
          <a:p>
            <a:pPr lvl="1">
              <a:defRPr/>
            </a:pPr>
            <a:r>
              <a:rPr lang="en-US" sz="2800" dirty="0"/>
              <a:t>Its personnel have notice of a hostile environment/harassment on campus and the college fails to take reasonable steps to respond to the situation</a:t>
            </a:r>
          </a:p>
          <a:p>
            <a:pPr>
              <a:defRPr/>
            </a:pPr>
            <a:r>
              <a:rPr lang="en-US" dirty="0"/>
              <a:t>Potential loss of federal funds for failing to comply with Title IX requirements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4</a:t>
            </a:fld>
            <a:endParaRPr lang="en-US" dirty="0"/>
          </a:p>
        </p:txBody>
      </p:sp>
    </p:spTree>
    <p:extLst>
      <p:ext uri="{BB962C8B-B14F-4D97-AF65-F5344CB8AC3E}">
        <p14:creationId xmlns:p14="http://schemas.microsoft.com/office/powerpoint/2010/main" val="362091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of Investigators</a:t>
            </a:r>
          </a:p>
        </p:txBody>
      </p:sp>
      <p:sp>
        <p:nvSpPr>
          <p:cNvPr id="3" name="Content Placeholder 2"/>
          <p:cNvSpPr>
            <a:spLocks noGrp="1"/>
          </p:cNvSpPr>
          <p:nvPr>
            <p:ph idx="1"/>
          </p:nvPr>
        </p:nvSpPr>
        <p:spPr/>
        <p:txBody>
          <a:bodyPr/>
          <a:lstStyle/>
          <a:p>
            <a:pPr marL="171450" lvl="0" indent="-171450">
              <a:defRPr/>
            </a:pPr>
            <a:r>
              <a:rPr lang="en-US" dirty="0"/>
              <a:t>Under the new Title IX regulations, investigators must:</a:t>
            </a:r>
          </a:p>
          <a:p>
            <a:pPr marL="628650" lvl="1" indent="-171450">
              <a:defRPr/>
            </a:pPr>
            <a:r>
              <a:rPr lang="en-US" dirty="0"/>
              <a:t>Ensure that the Title IX policy's burden of proof is applied properly;</a:t>
            </a:r>
          </a:p>
          <a:p>
            <a:pPr marL="628650" lvl="1" indent="-171450">
              <a:defRPr/>
            </a:pPr>
            <a:r>
              <a:rPr lang="en-US" dirty="0"/>
              <a:t>Provide an equal opportunity for the parties to present witnesses and evidence;</a:t>
            </a:r>
          </a:p>
          <a:p>
            <a:pPr marL="628650" lvl="1" indent="-171450">
              <a:defRPr/>
            </a:pPr>
            <a:r>
              <a:rPr lang="en-US" dirty="0"/>
              <a:t>Not restrict the ability of either party to discuss the allegations under investigation or to gather and present relevant evidence.</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5</a:t>
            </a:fld>
            <a:endParaRPr lang="en-US" dirty="0"/>
          </a:p>
        </p:txBody>
      </p:sp>
    </p:spTree>
    <p:extLst>
      <p:ext uri="{BB962C8B-B14F-4D97-AF65-F5344CB8AC3E}">
        <p14:creationId xmlns:p14="http://schemas.microsoft.com/office/powerpoint/2010/main" val="347005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of Investigators</a:t>
            </a:r>
          </a:p>
        </p:txBody>
      </p:sp>
      <p:sp>
        <p:nvSpPr>
          <p:cNvPr id="3" name="Content Placeholder 2"/>
          <p:cNvSpPr>
            <a:spLocks noGrp="1"/>
          </p:cNvSpPr>
          <p:nvPr>
            <p:ph idx="1"/>
          </p:nvPr>
        </p:nvSpPr>
        <p:spPr/>
        <p:txBody>
          <a:bodyPr/>
          <a:lstStyle/>
          <a:p>
            <a:r>
              <a:rPr lang="en-US" dirty="0"/>
              <a:t>Under the new Title IX regulations, investigators must also:</a:t>
            </a:r>
          </a:p>
          <a:p>
            <a:pPr marL="628650" lvl="1" indent="-171450">
              <a:defRPr/>
            </a:pPr>
            <a:r>
              <a:rPr lang="en-US" sz="2800" dirty="0"/>
              <a:t>Provide the parties with the same opportunities to have advisors present during any investigation proceeding;</a:t>
            </a:r>
          </a:p>
          <a:p>
            <a:pPr marL="628650" lvl="1" indent="-171450">
              <a:defRPr/>
            </a:pPr>
            <a:r>
              <a:rPr lang="en-US" sz="2800" dirty="0"/>
              <a:t>Provide written notice of the date, time, location, participants, and purpose of all investigative interviews or other meetings, with sufficient time for the party to prepare to participate;  and</a:t>
            </a:r>
          </a:p>
          <a:p>
            <a:pPr marL="628650" lvl="1" indent="-171450">
              <a:defRPr/>
            </a:pPr>
            <a:r>
              <a:rPr lang="en-US" sz="2800" dirty="0"/>
              <a:t>Provide both parties an equal opportunity to inspect and review any evidence obtained as part of the investigation that is directly related to the allegations raised in a formal complaint.</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6</a:t>
            </a:fld>
            <a:endParaRPr lang="en-US" dirty="0"/>
          </a:p>
        </p:txBody>
      </p:sp>
    </p:spTree>
    <p:extLst>
      <p:ext uri="{BB962C8B-B14F-4D97-AF65-F5344CB8AC3E}">
        <p14:creationId xmlns:p14="http://schemas.microsoft.com/office/powerpoint/2010/main" val="324195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Title IX Investigation</a:t>
            </a:r>
          </a:p>
        </p:txBody>
      </p:sp>
      <p:sp>
        <p:nvSpPr>
          <p:cNvPr id="3" name="Content Placeholder 2"/>
          <p:cNvSpPr>
            <a:spLocks noGrp="1"/>
          </p:cNvSpPr>
          <p:nvPr>
            <p:ph idx="1"/>
          </p:nvPr>
        </p:nvSpPr>
        <p:spPr>
          <a:xfrm>
            <a:off x="723899" y="1717589"/>
            <a:ext cx="11223451" cy="4247782"/>
          </a:xfrm>
        </p:spPr>
        <p:txBody>
          <a:bodyPr/>
          <a:lstStyle/>
          <a:p>
            <a:r>
              <a:rPr lang="en-US" dirty="0"/>
              <a:t>Start by reviewing your college's Title IX policy and procedures and ensure you understand your role as investigator</a:t>
            </a:r>
          </a:p>
          <a:p>
            <a:r>
              <a:rPr lang="en-US" dirty="0"/>
              <a:t>Review your college's investigation template </a:t>
            </a:r>
          </a:p>
          <a:p>
            <a:r>
              <a:rPr lang="en-US" dirty="0"/>
              <a:t>Determine the identity and contact information of the complainant and meet with the complainant</a:t>
            </a:r>
          </a:p>
        </p:txBody>
      </p:sp>
      <p:sp>
        <p:nvSpPr>
          <p:cNvPr id="4" name="Slide Number Placeholder 3"/>
          <p:cNvSpPr>
            <a:spLocks noGrp="1"/>
          </p:cNvSpPr>
          <p:nvPr>
            <p:ph type="sldNum" sz="quarter" idx="12"/>
          </p:nvPr>
        </p:nvSpPr>
        <p:spPr/>
        <p:txBody>
          <a:bodyPr/>
          <a:lstStyle/>
          <a:p>
            <a:fld id="{CC52E155-FD95-45BC-A9C1-019A20DEA94F}" type="slidenum">
              <a:rPr lang="en-US" smtClean="0"/>
              <a:pPr/>
              <a:t>7</a:t>
            </a:fld>
            <a:endParaRPr lang="en-US" dirty="0"/>
          </a:p>
        </p:txBody>
      </p:sp>
    </p:spTree>
    <p:extLst>
      <p:ext uri="{BB962C8B-B14F-4D97-AF65-F5344CB8AC3E}">
        <p14:creationId xmlns:p14="http://schemas.microsoft.com/office/powerpoint/2010/main" val="74833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Title IX Investigation</a:t>
            </a:r>
          </a:p>
        </p:txBody>
      </p:sp>
      <p:sp>
        <p:nvSpPr>
          <p:cNvPr id="3" name="Content Placeholder 2"/>
          <p:cNvSpPr>
            <a:spLocks noGrp="1"/>
          </p:cNvSpPr>
          <p:nvPr>
            <p:ph idx="1"/>
          </p:nvPr>
        </p:nvSpPr>
        <p:spPr>
          <a:xfrm>
            <a:off x="723899" y="1519881"/>
            <a:ext cx="11223451" cy="4445490"/>
          </a:xfrm>
        </p:spPr>
        <p:txBody>
          <a:bodyPr/>
          <a:lstStyle/>
          <a:p>
            <a:pPr marL="168275" indent="-168275">
              <a:spcBef>
                <a:spcPts val="600"/>
              </a:spcBef>
              <a:spcAft>
                <a:spcPts val="600"/>
              </a:spcAft>
              <a:buFontTx/>
              <a:buChar char="•"/>
            </a:pPr>
            <a:r>
              <a:rPr lang="en-US" sz="3200" dirty="0"/>
              <a:t>Ensure the complainant understands his or her right to raise concerns, have an advisor present, and to feel free from retaliation</a:t>
            </a:r>
          </a:p>
          <a:p>
            <a:pPr marL="168275" indent="-168275">
              <a:spcBef>
                <a:spcPts val="600"/>
              </a:spcBef>
              <a:spcAft>
                <a:spcPts val="600"/>
              </a:spcAft>
              <a:buFontTx/>
              <a:buChar char="•"/>
            </a:pPr>
            <a:r>
              <a:rPr lang="en-US" sz="3200" dirty="0"/>
              <a:t>Give an overview of how you intend to proceed with the investigation</a:t>
            </a:r>
          </a:p>
          <a:p>
            <a:pPr>
              <a:spcBef>
                <a:spcPts val="0"/>
              </a:spcBef>
              <a:spcAft>
                <a:spcPts val="600"/>
              </a:spcAft>
            </a:pPr>
            <a:r>
              <a:rPr lang="en-US" sz="3200" dirty="0"/>
              <a:t>Don’t promise to keep the complainant's identity a secret from the respondent</a:t>
            </a:r>
          </a:p>
          <a:p>
            <a:pPr>
              <a:spcBef>
                <a:spcPts val="0"/>
              </a:spcBef>
            </a:pPr>
            <a:r>
              <a:rPr lang="en-US" sz="3200" dirty="0"/>
              <a:t>Don’t promise anyone that the respondent will be punished</a:t>
            </a:r>
          </a:p>
        </p:txBody>
      </p:sp>
      <p:sp>
        <p:nvSpPr>
          <p:cNvPr id="4" name="Slide Number Placeholder 3"/>
          <p:cNvSpPr>
            <a:spLocks noGrp="1"/>
          </p:cNvSpPr>
          <p:nvPr>
            <p:ph type="sldNum" sz="quarter" idx="12"/>
          </p:nvPr>
        </p:nvSpPr>
        <p:spPr/>
        <p:txBody>
          <a:bodyPr/>
          <a:lstStyle/>
          <a:p>
            <a:fld id="{CC52E155-FD95-45BC-A9C1-019A20DEA94F}" type="slidenum">
              <a:rPr lang="en-US" smtClean="0"/>
              <a:pPr/>
              <a:t>8</a:t>
            </a:fld>
            <a:endParaRPr lang="en-US" dirty="0"/>
          </a:p>
        </p:txBody>
      </p:sp>
    </p:spTree>
    <p:extLst>
      <p:ext uri="{BB962C8B-B14F-4D97-AF65-F5344CB8AC3E}">
        <p14:creationId xmlns:p14="http://schemas.microsoft.com/office/powerpoint/2010/main" val="242249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Title IX Investigation</a:t>
            </a:r>
          </a:p>
        </p:txBody>
      </p:sp>
      <p:sp>
        <p:nvSpPr>
          <p:cNvPr id="3" name="Content Placeholder 2"/>
          <p:cNvSpPr>
            <a:spLocks noGrp="1"/>
          </p:cNvSpPr>
          <p:nvPr>
            <p:ph idx="1"/>
          </p:nvPr>
        </p:nvSpPr>
        <p:spPr>
          <a:xfrm>
            <a:off x="723899" y="2014151"/>
            <a:ext cx="11223451" cy="3951220"/>
          </a:xfrm>
        </p:spPr>
        <p:txBody>
          <a:bodyPr/>
          <a:lstStyle/>
          <a:p>
            <a:pPr>
              <a:spcAft>
                <a:spcPts val="600"/>
              </a:spcAft>
            </a:pPr>
            <a:r>
              <a:rPr lang="en-US" sz="4000" dirty="0"/>
              <a:t>Pledge a fair and prompt investigation (but don't overpromise on time of completion)</a:t>
            </a:r>
          </a:p>
          <a:p>
            <a:pPr>
              <a:spcAft>
                <a:spcPts val="600"/>
              </a:spcAft>
            </a:pPr>
            <a:r>
              <a:rPr lang="en-US" sz="4000" dirty="0"/>
              <a:t>Find out what the complainant’s expectations are and correct any misperceptions (i.e., anonymity or a determination of responsibility from you as the investigator)</a:t>
            </a:r>
          </a:p>
        </p:txBody>
      </p:sp>
      <p:sp>
        <p:nvSpPr>
          <p:cNvPr id="4" name="Slide Number Placeholder 3"/>
          <p:cNvSpPr>
            <a:spLocks noGrp="1"/>
          </p:cNvSpPr>
          <p:nvPr>
            <p:ph type="sldNum" sz="quarter" idx="12"/>
          </p:nvPr>
        </p:nvSpPr>
        <p:spPr/>
        <p:txBody>
          <a:bodyPr/>
          <a:lstStyle/>
          <a:p>
            <a:fld id="{CC52E155-FD95-45BC-A9C1-019A20DEA94F}" type="slidenum">
              <a:rPr lang="en-US" smtClean="0"/>
              <a:pPr/>
              <a:t>9</a:t>
            </a:fld>
            <a:endParaRPr lang="en-US" dirty="0"/>
          </a:p>
        </p:txBody>
      </p:sp>
    </p:spTree>
    <p:extLst>
      <p:ext uri="{BB962C8B-B14F-4D97-AF65-F5344CB8AC3E}">
        <p14:creationId xmlns:p14="http://schemas.microsoft.com/office/powerpoint/2010/main" val="3281511941"/>
      </p:ext>
    </p:extLst>
  </p:cSld>
  <p:clrMapOvr>
    <a:masterClrMapping/>
  </p:clrMapOvr>
</p:sld>
</file>

<file path=ppt/theme/theme1.xml><?xml version="1.0" encoding="utf-8"?>
<a:theme xmlns:a="http://schemas.openxmlformats.org/drawingml/2006/main" name="Theme2">
  <a:themeElements>
    <a:clrScheme name="Custom 1">
      <a:dk1>
        <a:sysClr val="windowText" lastClr="000000"/>
      </a:dk1>
      <a:lt1>
        <a:sysClr val="window" lastClr="FFFFFF"/>
      </a:lt1>
      <a:dk2>
        <a:srgbClr val="595959"/>
      </a:dk2>
      <a:lt2>
        <a:srgbClr val="E7E6E6"/>
      </a:lt2>
      <a:accent1>
        <a:srgbClr val="AE0A09"/>
      </a:accent1>
      <a:accent2>
        <a:srgbClr val="095A6F"/>
      </a:accent2>
      <a:accent3>
        <a:srgbClr val="A5A5A5"/>
      </a:accent3>
      <a:accent4>
        <a:srgbClr val="FFC000"/>
      </a:accent4>
      <a:accent5>
        <a:srgbClr val="4472C4"/>
      </a:accent5>
      <a:accent6>
        <a:srgbClr val="70AD47"/>
      </a:accent6>
      <a:hlink>
        <a:srgbClr val="0563C1"/>
      </a:hlink>
      <a:folHlink>
        <a:srgbClr val="AE0A0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74C6BC58-C524-4654-8B7E-D61ABCEF984B}" vid="{AD6327B6-A2A2-4C97-9169-49AE5636C9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2180</Words>
  <Application>Microsoft Office PowerPoint</Application>
  <PresentationFormat>Widescreen</PresentationFormat>
  <Paragraphs>188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Theme2</vt:lpstr>
      <vt:lpstr>Title IX Sexual Harassment Training: The Investigation Procedure</vt:lpstr>
      <vt:lpstr>Road Map </vt:lpstr>
      <vt:lpstr>Importance of a Thorough and Unbiased Investigation</vt:lpstr>
      <vt:lpstr>Importance of a Thorough and Unbiased Investigation</vt:lpstr>
      <vt:lpstr>Expectations of Investigators</vt:lpstr>
      <vt:lpstr>Expectations of Investigators</vt:lpstr>
      <vt:lpstr>Starting the Title IX Investigation</vt:lpstr>
      <vt:lpstr>Starting the Title IX Investigation</vt:lpstr>
      <vt:lpstr>Starting the Title IX Investigation</vt:lpstr>
      <vt:lpstr>Starting the Title IX Investigation</vt:lpstr>
      <vt:lpstr>Starting the Title IX Investigation</vt:lpstr>
      <vt:lpstr>Interviewing Witnesses: 101</vt:lpstr>
      <vt:lpstr>Interviewing Witnesses: 101</vt:lpstr>
      <vt:lpstr>Interviewing Witnesses: 101</vt:lpstr>
      <vt:lpstr>Interviewing Witnesses: 101</vt:lpstr>
      <vt:lpstr>Interviewing Witnesses: 101</vt:lpstr>
      <vt:lpstr>Interviewing Witnesses: 101</vt:lpstr>
      <vt:lpstr>Interviewing Witnesses: 101</vt:lpstr>
      <vt:lpstr>Take Notes.  Here Are Some Tips.</vt:lpstr>
      <vt:lpstr>Take notes.  More tips.</vt:lpstr>
      <vt:lpstr>Take notes, but:</vt:lpstr>
      <vt:lpstr>Preparing the Investigation Report</vt:lpstr>
      <vt:lpstr>Preparing the Investigation Report</vt:lpstr>
      <vt:lpstr>Preparing the Investigation Report</vt:lpstr>
      <vt:lpstr>Finalizing the Investigation Report</vt:lpstr>
      <vt:lpstr>Finalizing the Investigation Report</vt:lpstr>
      <vt:lpstr>The Final Investigation Report</vt:lpstr>
      <vt:lpstr>The Final Investigation Report</vt:lpstr>
      <vt:lpstr>Quiz – Test Your Investigation Skills!</vt:lpstr>
      <vt:lpstr>Quiz – Test Your Investigation Skills!</vt:lpstr>
      <vt:lpstr>Quiz – Test Your Investigation Skills!</vt:lpstr>
      <vt:lpstr>Quiz – Test Your Investigation Skills! </vt:lpstr>
      <vt:lpstr>Quiz – Test Your Investigation Skills! </vt:lpstr>
      <vt:lpstr>Quiz – Test Your Investigation Skills!</vt:lpstr>
      <vt:lpstr>WHAT QUESTIONS DO YOU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Sexual Harassment Training: The Investigation Procedure</dc:title>
  <dc:creator>Flores,Melissa</dc:creator>
  <cp:lastModifiedBy>Flores,Melissa</cp:lastModifiedBy>
  <cp:revision>2</cp:revision>
  <dcterms:modified xsi:type="dcterms:W3CDTF">2020-07-29T16:15:47Z</dcterms:modified>
</cp:coreProperties>
</file>