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64" r:id="rId3"/>
    <p:sldId id="266" r:id="rId4"/>
    <p:sldId id="267" r:id="rId5"/>
    <p:sldId id="291" r:id="rId6"/>
    <p:sldId id="270" r:id="rId7"/>
    <p:sldId id="269" r:id="rId8"/>
    <p:sldId id="271" r:id="rId9"/>
    <p:sldId id="268" r:id="rId10"/>
    <p:sldId id="274" r:id="rId11"/>
    <p:sldId id="275" r:id="rId12"/>
    <p:sldId id="276" r:id="rId13"/>
    <p:sldId id="277" r:id="rId14"/>
    <p:sldId id="278" r:id="rId15"/>
    <p:sldId id="279" r:id="rId16"/>
    <p:sldId id="280" r:id="rId17"/>
    <p:sldId id="282" r:id="rId18"/>
    <p:sldId id="257" r:id="rId19"/>
    <p:sldId id="286" r:id="rId20"/>
    <p:sldId id="258" r:id="rId21"/>
    <p:sldId id="284" r:id="rId22"/>
    <p:sldId id="283" r:id="rId23"/>
    <p:sldId id="259" r:id="rId24"/>
    <p:sldId id="297" r:id="rId25"/>
    <p:sldId id="289" r:id="rId26"/>
    <p:sldId id="290" r:id="rId27"/>
    <p:sldId id="294" r:id="rId28"/>
    <p:sldId id="295" r:id="rId29"/>
    <p:sldId id="296" r:id="rId30"/>
    <p:sldId id="262" r:id="rId31"/>
    <p:sldId id="273" r:id="rId32"/>
    <p:sldId id="263" r:id="rId33"/>
    <p:sldId id="292" r:id="rId34"/>
    <p:sldId id="293" r:id="rId35"/>
    <p:sldId id="298" r:id="rId36"/>
    <p:sldId id="299" r:id="rId37"/>
    <p:sldId id="300" r:id="rId38"/>
    <p:sldId id="301" r:id="rId39"/>
    <p:sldId id="30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autoAdjust="0"/>
    <p:restoredTop sz="83217" autoAdjust="0"/>
  </p:normalViewPr>
  <p:slideViewPr>
    <p:cSldViewPr snapToGrid="0">
      <p:cViewPr varScale="1">
        <p:scale>
          <a:sx n="50" d="100"/>
          <a:sy n="50" d="100"/>
        </p:scale>
        <p:origin x="120" y="2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2477F-D011-4CA8-9FBB-00CF35C1F502}" type="datetimeFigureOut">
              <a:rPr lang="en-US" smtClean="0"/>
              <a:t>8/7/2020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34D2D-7865-44F6-84DE-09C9D6BAC255}" type="slidenum">
              <a:rPr lang="en-US" smtClean="0"/>
              <a:t>‹#›</a:t>
            </a:fld>
            <a:endParaRPr lang="en-US" dirty="0"/>
          </a:p>
        </p:txBody>
      </p:sp>
    </p:spTree>
    <p:extLst>
      <p:ext uri="{BB962C8B-B14F-4D97-AF65-F5344CB8AC3E}">
        <p14:creationId xmlns:p14="http://schemas.microsoft.com/office/powerpoint/2010/main" val="234534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179607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225473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1609408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552699" y="1359694"/>
            <a:ext cx="9251373" cy="1981200"/>
          </a:xfrm>
          <a:prstGeom prst="rect">
            <a:avLst/>
          </a:prstGeom>
        </p:spPr>
        <p:txBody>
          <a:bodyPr anchor="b">
            <a:normAutofit/>
          </a:bodyPr>
          <a:lstStyle>
            <a:lvl1pPr algn="l">
              <a:defRPr sz="4800" b="0">
                <a:solidFill>
                  <a:schemeClr val="accent1"/>
                </a:solidFill>
                <a:effectLst/>
                <a:latin typeface="+mn-lt"/>
              </a:defRPr>
            </a:lvl1pPr>
          </a:lstStyle>
          <a:p>
            <a:r>
              <a:rPr lang="en-US"/>
              <a:t>Click to edit Master title style</a:t>
            </a:r>
            <a:endParaRPr lang="en-US" dirty="0"/>
          </a:p>
        </p:txBody>
      </p:sp>
      <p:sp>
        <p:nvSpPr>
          <p:cNvPr id="8"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2552700" y="3428543"/>
            <a:ext cx="92513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pic>
        <p:nvPicPr>
          <p:cNvPr id="23" name="Picture 22"/>
          <p:cNvPicPr>
            <a:picLocks noChangeAspect="1"/>
          </p:cNvPicPr>
          <p:nvPr/>
        </p:nvPicPr>
        <p:blipFill>
          <a:blip r:embed="rId3"/>
          <a:srcRect l="17124" r="25692" b="3549"/>
          <a:stretch>
            <a:fillRect/>
          </a:stretch>
        </p:blipFill>
        <p:spPr>
          <a:xfrm>
            <a:off x="169818" y="4640477"/>
            <a:ext cx="2010700" cy="221752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886"/>
          <a:stretch/>
        </p:blipFill>
        <p:spPr>
          <a:xfrm>
            <a:off x="168838" y="2302049"/>
            <a:ext cx="2014394" cy="216203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5250" t="10764" r="15307" b="57975"/>
          <a:stretch/>
        </p:blipFill>
        <p:spPr>
          <a:xfrm>
            <a:off x="169328" y="0"/>
            <a:ext cx="2011680" cy="2134891"/>
          </a:xfrm>
          <a:prstGeom prst="rect">
            <a:avLst/>
          </a:prstGeom>
        </p:spPr>
      </p:pic>
    </p:spTree>
    <p:extLst>
      <p:ext uri="{BB962C8B-B14F-4D97-AF65-F5344CB8AC3E}">
        <p14:creationId xmlns:p14="http://schemas.microsoft.com/office/powerpoint/2010/main" val="781260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552699" y="1359694"/>
            <a:ext cx="9251373" cy="1981200"/>
          </a:xfrm>
          <a:prstGeom prst="rect">
            <a:avLst/>
          </a:prstGeom>
        </p:spPr>
        <p:txBody>
          <a:bodyPr anchor="b">
            <a:normAutofit/>
          </a:bodyPr>
          <a:lstStyle>
            <a:lvl1pPr algn="l">
              <a:defRPr sz="4800" b="0">
                <a:solidFill>
                  <a:schemeClr val="accent1"/>
                </a:solidFill>
                <a:effectLst/>
                <a:latin typeface="+mn-lt"/>
              </a:defRPr>
            </a:lvl1pPr>
          </a:lstStyle>
          <a:p>
            <a:r>
              <a:rPr lang="en-US"/>
              <a:t>Click to edit Master title style</a:t>
            </a:r>
            <a:endParaRPr lang="en-US" dirty="0"/>
          </a:p>
        </p:txBody>
      </p:sp>
      <p:sp>
        <p:nvSpPr>
          <p:cNvPr id="8"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2552700" y="3428543"/>
            <a:ext cx="925137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pic>
        <p:nvPicPr>
          <p:cNvPr id="23" name="Picture 22"/>
          <p:cNvPicPr>
            <a:picLocks noChangeAspect="1"/>
          </p:cNvPicPr>
          <p:nvPr/>
        </p:nvPicPr>
        <p:blipFill>
          <a:blip r:embed="rId3"/>
          <a:srcRect l="17124" r="25692" b="3549"/>
          <a:stretch>
            <a:fillRect/>
          </a:stretch>
        </p:blipFill>
        <p:spPr>
          <a:xfrm>
            <a:off x="169818" y="4640477"/>
            <a:ext cx="2010700" cy="221752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7886"/>
          <a:stretch/>
        </p:blipFill>
        <p:spPr>
          <a:xfrm>
            <a:off x="168838" y="2302049"/>
            <a:ext cx="2014394" cy="2162034"/>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55250" t="10764" r="15307" b="57975"/>
          <a:stretch/>
        </p:blipFill>
        <p:spPr>
          <a:xfrm>
            <a:off x="169328" y="0"/>
            <a:ext cx="2011680" cy="2134891"/>
          </a:xfrm>
          <a:prstGeom prst="rect">
            <a:avLst/>
          </a:prstGeom>
        </p:spPr>
      </p:pic>
    </p:spTree>
    <p:extLst>
      <p:ext uri="{BB962C8B-B14F-4D97-AF65-F5344CB8AC3E}">
        <p14:creationId xmlns:p14="http://schemas.microsoft.com/office/powerpoint/2010/main" val="2891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Rectangle 7"/>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9" name="Title 1"/>
          <p:cNvSpPr>
            <a:spLocks noGrp="1"/>
          </p:cNvSpPr>
          <p:nvPr>
            <p:ph type="ctrTitle"/>
          </p:nvPr>
        </p:nvSpPr>
        <p:spPr>
          <a:xfrm>
            <a:off x="2552700" y="1359694"/>
            <a:ext cx="9116786" cy="1981200"/>
          </a:xfrm>
          <a:prstGeom prst="rect">
            <a:avLst/>
          </a:prstGeom>
        </p:spPr>
        <p:txBody>
          <a:bodyPr anchor="b">
            <a:normAutofit/>
          </a:bodyPr>
          <a:lstStyle>
            <a:lvl1pPr algn="l">
              <a:defRPr sz="4800" b="0">
                <a:solidFill>
                  <a:schemeClr val="accent1"/>
                </a:solidFill>
                <a:latin typeface="+mn-lt"/>
              </a:defRPr>
            </a:lvl1pPr>
          </a:lstStyle>
          <a:p>
            <a:r>
              <a:rPr lang="en-US"/>
              <a:t>Click to edit Master title style</a:t>
            </a:r>
            <a:endParaRPr lang="en-US" dirty="0"/>
          </a:p>
        </p:txBody>
      </p:sp>
      <p:sp>
        <p:nvSpPr>
          <p:cNvPr id="10" name="Subtitle 2"/>
          <p:cNvSpPr>
            <a:spLocks noGrp="1"/>
          </p:cNvSpPr>
          <p:nvPr>
            <p:ph type="subTitle" idx="1"/>
          </p:nvPr>
        </p:nvSpPr>
        <p:spPr>
          <a:xfrm>
            <a:off x="2552699" y="3516192"/>
            <a:ext cx="6134100" cy="707107"/>
          </a:xfrm>
          <a:prstGeom prst="rect">
            <a:avLst/>
          </a:prstGeom>
        </p:spPr>
        <p:txBody>
          <a:bodyPr>
            <a:normAutofit/>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11" name="Straight Connector 10"/>
          <p:cNvCxnSpPr/>
          <p:nvPr/>
        </p:nvCxnSpPr>
        <p:spPr>
          <a:xfrm>
            <a:off x="2552700" y="3428543"/>
            <a:ext cx="91167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167212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8" name="Content Placeholder 2"/>
          <p:cNvSpPr>
            <a:spLocks noGrp="1"/>
          </p:cNvSpPr>
          <p:nvPr>
            <p:ph idx="1"/>
          </p:nvPr>
        </p:nvSpPr>
        <p:spPr>
          <a:xfrm>
            <a:off x="723899" y="1066800"/>
            <a:ext cx="11223451" cy="4898571"/>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solidFill>
                  <a:schemeClr val="tx1"/>
                </a:solidFill>
                <a:latin typeface="+mj-lt"/>
              </a:defRPr>
            </a:lvl1pPr>
            <a:lvl2pPr marL="685800" indent="-228600">
              <a:lnSpc>
                <a:spcPct val="100000"/>
              </a:lnSpc>
              <a:buClr>
                <a:srgbClr val="AE0A09"/>
              </a:buClr>
              <a:buFont typeface="Arial" panose="020B0604020202020204" pitchFamily="34" charset="0"/>
              <a:buChar char="•"/>
              <a:defRPr sz="3200">
                <a:solidFill>
                  <a:schemeClr val="tx1"/>
                </a:solidFill>
                <a:latin typeface="+mj-lt"/>
              </a:defRPr>
            </a:lvl2pPr>
            <a:lvl3pPr marL="1143000" indent="-228600">
              <a:lnSpc>
                <a:spcPct val="100000"/>
              </a:lnSpc>
              <a:buClr>
                <a:srgbClr val="AE0A09"/>
              </a:buClr>
              <a:buFont typeface="Arial" panose="020B0604020202020204" pitchFamily="34" charset="0"/>
              <a:buChar char="•"/>
              <a:defRPr sz="2800">
                <a:solidFill>
                  <a:schemeClr val="tx1"/>
                </a:solidFill>
                <a:latin typeface="+mj-lt"/>
              </a:defRPr>
            </a:lvl3pPr>
            <a:lvl4pPr marL="1600200" indent="-228600">
              <a:lnSpc>
                <a:spcPct val="100000"/>
              </a:lnSpc>
              <a:buClr>
                <a:srgbClr val="AE0A09"/>
              </a:buClr>
              <a:buFont typeface="Arial" panose="020B0604020202020204" pitchFamily="34" charset="0"/>
              <a:buChar char="•"/>
              <a:defRPr sz="2400">
                <a:solidFill>
                  <a:schemeClr val="tx1"/>
                </a:solidFill>
                <a:latin typeface="+mj-lt"/>
              </a:defRPr>
            </a:lvl4pPr>
            <a:lvl5pPr marL="2057400" indent="-228600">
              <a:lnSpc>
                <a:spcPct val="100000"/>
              </a:lnSpc>
              <a:buClr>
                <a:srgbClr val="AE0A09"/>
              </a:buClr>
              <a:buFont typeface="Arial" panose="020B0604020202020204" pitchFamily="34" charset="0"/>
              <a:buChar char="•"/>
              <a:defRPr sz="200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728934" y="6462238"/>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
        <p:nvSpPr>
          <p:cNvPr id="2" name="TextBox 1"/>
          <p:cNvSpPr txBox="1"/>
          <p:nvPr/>
        </p:nvSpPr>
        <p:spPr>
          <a:xfrm>
            <a:off x="817581" y="6462238"/>
            <a:ext cx="3076687" cy="246221"/>
          </a:xfrm>
          <a:prstGeom prst="rect">
            <a:avLst/>
          </a:prstGeom>
          <a:noFill/>
        </p:spPr>
        <p:txBody>
          <a:bodyPr wrap="square" rtlCol="0">
            <a:spAutoFit/>
          </a:bodyPr>
          <a:lstStyle/>
          <a:p>
            <a:r>
              <a:rPr lang="en-US" sz="1000" b="0" i="0" u="none" strike="noStrike" kern="1200" baseline="0" dirty="0">
                <a:solidFill>
                  <a:schemeClr val="tx1"/>
                </a:solidFill>
                <a:latin typeface="+mn-lt"/>
                <a:ea typeface="+mn-ea"/>
                <a:cs typeface="+mn-cs"/>
              </a:rPr>
              <a:t>© 2020 Quarles &amp; Brady LLP</a:t>
            </a:r>
          </a:p>
        </p:txBody>
      </p:sp>
    </p:spTree>
    <p:extLst>
      <p:ext uri="{BB962C8B-B14F-4D97-AF65-F5344CB8AC3E}">
        <p14:creationId xmlns:p14="http://schemas.microsoft.com/office/powerpoint/2010/main" val="1729071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600" y="228600"/>
            <a:ext cx="9432750"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838200"/>
            <a:ext cx="935655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2514599" y="1001486"/>
            <a:ext cx="9432751" cy="5018313"/>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522889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2514600" y="648494"/>
            <a:ext cx="94327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13" name="Content Placeholder 2"/>
          <p:cNvSpPr>
            <a:spLocks noGrp="1"/>
          </p:cNvSpPr>
          <p:nvPr>
            <p:ph idx="1"/>
          </p:nvPr>
        </p:nvSpPr>
        <p:spPr>
          <a:xfrm>
            <a:off x="380999" y="1676399"/>
            <a:ext cx="11566351" cy="4343400"/>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p:nvCxnSpPr>
        <p:spPr>
          <a:xfrm>
            <a:off x="2514600" y="1447800"/>
            <a:ext cx="94327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Picture Placeholder 3"/>
          <p:cNvSpPr>
            <a:spLocks noGrp="1"/>
          </p:cNvSpPr>
          <p:nvPr>
            <p:ph type="pic" sz="quarter" idx="10"/>
          </p:nvPr>
        </p:nvSpPr>
        <p:spPr>
          <a:xfrm>
            <a:off x="0" y="-11317"/>
            <a:ext cx="2359152" cy="1463040"/>
          </a:xfrm>
          <a:prstGeom prst="rect">
            <a:avLst/>
          </a:prstGeom>
        </p:spPr>
        <p:txBody>
          <a:bodyPr/>
          <a:lstStyle/>
          <a:p>
            <a:r>
              <a:rPr lang="en-US" dirty="0"/>
              <a:t>Click icon to add picture</a:t>
            </a:r>
          </a:p>
        </p:txBody>
      </p:sp>
      <p:sp>
        <p:nvSpPr>
          <p:cNvPr id="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263181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sp>
        <p:nvSpPr>
          <p:cNvPr id="9" name="Content Placeholder 2"/>
          <p:cNvSpPr>
            <a:spLocks noGrp="1"/>
          </p:cNvSpPr>
          <p:nvPr>
            <p:ph idx="1"/>
          </p:nvPr>
        </p:nvSpPr>
        <p:spPr>
          <a:xfrm>
            <a:off x="723900" y="1066800"/>
            <a:ext cx="5429250" cy="4905375"/>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0"/>
          </p:nvPr>
        </p:nvSpPr>
        <p:spPr>
          <a:xfrm>
            <a:off x="6515815" y="1066800"/>
            <a:ext cx="5431536" cy="4905374"/>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1800">
                <a:latin typeface="+mj-lt"/>
              </a:defRPr>
            </a:lvl1pPr>
            <a:lvl2pPr marL="685800" indent="-228600">
              <a:lnSpc>
                <a:spcPct val="100000"/>
              </a:lnSpc>
              <a:buClr>
                <a:srgbClr val="AE0A09"/>
              </a:buClr>
              <a:buFont typeface="Arial" panose="020B0604020202020204" pitchFamily="34" charset="0"/>
              <a:buChar char="•"/>
              <a:defRPr sz="1600">
                <a:latin typeface="+mj-lt"/>
              </a:defRPr>
            </a:lvl2pPr>
            <a:lvl3pPr marL="1143000" indent="-228600">
              <a:lnSpc>
                <a:spcPct val="100000"/>
              </a:lnSpc>
              <a:buClr>
                <a:srgbClr val="AE0A09"/>
              </a:buClr>
              <a:buFont typeface="Arial" panose="020B0604020202020204" pitchFamily="34" charset="0"/>
              <a:buChar char="•"/>
              <a:defRPr sz="1400">
                <a:latin typeface="+mj-lt"/>
              </a:defRPr>
            </a:lvl3pPr>
            <a:lvl4pPr marL="1600200" indent="-228600">
              <a:lnSpc>
                <a:spcPct val="100000"/>
              </a:lnSpc>
              <a:buClr>
                <a:srgbClr val="AE0A09"/>
              </a:buClr>
              <a:buFont typeface="Arial" panose="020B0604020202020204" pitchFamily="34" charset="0"/>
              <a:buChar char="•"/>
              <a:defRPr sz="1200">
                <a:latin typeface="+mj-lt"/>
              </a:defRPr>
            </a:lvl4pPr>
            <a:lvl5pPr marL="2057400" indent="-228600">
              <a:lnSpc>
                <a:spcPct val="100000"/>
              </a:lnSpc>
              <a:buClr>
                <a:srgbClr val="AE0A09"/>
              </a:buClr>
              <a:buFont typeface="Arial" panose="020B0604020202020204" pitchFamily="34" charset="0"/>
              <a:buChar char="•"/>
              <a:defRPr sz="12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896746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723899" y="228600"/>
            <a:ext cx="11223451" cy="5638800"/>
          </a:xfrm>
          <a:prstGeom prst="rect">
            <a:avLst/>
          </a:prstGeom>
        </p:spPr>
        <p:txBody>
          <a:bodyPr>
            <a:normAutofit/>
          </a:bodyPr>
          <a:lstStyle>
            <a:lvl1pPr algn="ctr">
              <a:defRPr sz="7200" baseline="0">
                <a:solidFill>
                  <a:schemeClr val="tx2"/>
                </a:solidFill>
              </a:defRPr>
            </a:lvl1pPr>
          </a:lstStyle>
          <a:p>
            <a:r>
              <a:rPr lang="en-US" dirty="0"/>
              <a:t>THANK YOU</a:t>
            </a:r>
          </a:p>
        </p:txBody>
      </p:sp>
      <p:sp>
        <p:nvSpPr>
          <p:cNvPr id="9" name="Rectangle 8"/>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627299" y="6092561"/>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2020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16"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537653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3156059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4" name="Title 1"/>
          <p:cNvSpPr>
            <a:spLocks noGrp="1"/>
          </p:cNvSpPr>
          <p:nvPr>
            <p:ph type="title"/>
          </p:nvPr>
        </p:nvSpPr>
        <p:spPr>
          <a:xfrm>
            <a:off x="723899" y="228600"/>
            <a:ext cx="11223451"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25" name="Straight Connector 24"/>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7" name="Rectangle 26"/>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8" name="Rectangle 27"/>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Rectangle 28"/>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30" name="Picture Placeholder 2"/>
          <p:cNvSpPr>
            <a:spLocks noGrp="1"/>
          </p:cNvSpPr>
          <p:nvPr>
            <p:ph type="pic" sz="quarter" idx="10"/>
          </p:nvPr>
        </p:nvSpPr>
        <p:spPr>
          <a:xfrm>
            <a:off x="723900" y="1317567"/>
            <a:ext cx="1143000" cy="1408176"/>
          </a:xfrm>
          <a:prstGeom prst="rect">
            <a:avLst/>
          </a:prstGeom>
        </p:spPr>
        <p:txBody>
          <a:bodyPr>
            <a:normAutofit/>
          </a:bodyPr>
          <a:lstStyle>
            <a:lvl1pPr>
              <a:defRPr sz="1400"/>
            </a:lvl1pPr>
          </a:lstStyle>
          <a:p>
            <a:r>
              <a:rPr lang="en-US" dirty="0"/>
              <a:t>Click icon to add picture</a:t>
            </a:r>
          </a:p>
        </p:txBody>
      </p:sp>
      <p:sp>
        <p:nvSpPr>
          <p:cNvPr id="31" name="Picture Placeholder 2"/>
          <p:cNvSpPr>
            <a:spLocks noGrp="1"/>
          </p:cNvSpPr>
          <p:nvPr>
            <p:ph type="pic" sz="quarter" idx="13"/>
          </p:nvPr>
        </p:nvSpPr>
        <p:spPr>
          <a:xfrm>
            <a:off x="4483102" y="1288471"/>
            <a:ext cx="1143000" cy="1408176"/>
          </a:xfrm>
          <a:prstGeom prst="rect">
            <a:avLst/>
          </a:prstGeom>
        </p:spPr>
        <p:txBody>
          <a:bodyPr>
            <a:normAutofit/>
          </a:bodyPr>
          <a:lstStyle>
            <a:lvl1pPr>
              <a:defRPr sz="1400"/>
            </a:lvl1pPr>
          </a:lstStyle>
          <a:p>
            <a:r>
              <a:rPr lang="en-US" dirty="0"/>
              <a:t>Click icon to add picture</a:t>
            </a:r>
          </a:p>
        </p:txBody>
      </p:sp>
      <p:sp>
        <p:nvSpPr>
          <p:cNvPr id="32" name="Picture Placeholder 2"/>
          <p:cNvSpPr>
            <a:spLocks noGrp="1"/>
          </p:cNvSpPr>
          <p:nvPr>
            <p:ph type="pic" sz="quarter" idx="15"/>
          </p:nvPr>
        </p:nvSpPr>
        <p:spPr>
          <a:xfrm>
            <a:off x="8192082" y="1288471"/>
            <a:ext cx="1143000" cy="1408176"/>
          </a:xfrm>
          <a:prstGeom prst="rect">
            <a:avLst/>
          </a:prstGeom>
        </p:spPr>
        <p:txBody>
          <a:bodyPr>
            <a:normAutofit/>
          </a:bodyPr>
          <a:lstStyle>
            <a:lvl1pPr>
              <a:defRPr sz="1400"/>
            </a:lvl1pPr>
          </a:lstStyle>
          <a:p>
            <a:r>
              <a:rPr lang="en-US" dirty="0"/>
              <a:t>Click icon to add picture</a:t>
            </a:r>
          </a:p>
        </p:txBody>
      </p:sp>
      <p:sp>
        <p:nvSpPr>
          <p:cNvPr id="3" name="Text Placeholder 2"/>
          <p:cNvSpPr>
            <a:spLocks noGrp="1"/>
          </p:cNvSpPr>
          <p:nvPr>
            <p:ph type="body" sz="quarter" idx="19" hasCustomPrompt="1"/>
          </p:nvPr>
        </p:nvSpPr>
        <p:spPr>
          <a:xfrm>
            <a:off x="1966913" y="1317625"/>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19" name="Text Placeholder 2"/>
          <p:cNvSpPr>
            <a:spLocks noGrp="1"/>
          </p:cNvSpPr>
          <p:nvPr>
            <p:ph type="body" sz="quarter" idx="20" hasCustomPrompt="1"/>
          </p:nvPr>
        </p:nvSpPr>
        <p:spPr>
          <a:xfrm>
            <a:off x="5700714" y="1295400"/>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20" name="Text Placeholder 2"/>
          <p:cNvSpPr>
            <a:spLocks noGrp="1"/>
          </p:cNvSpPr>
          <p:nvPr>
            <p:ph type="body" sz="quarter" idx="21" hasCustomPrompt="1"/>
          </p:nvPr>
        </p:nvSpPr>
        <p:spPr>
          <a:xfrm>
            <a:off x="9416044" y="1295399"/>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38" name="Picture Placeholder 2"/>
          <p:cNvSpPr>
            <a:spLocks noGrp="1"/>
          </p:cNvSpPr>
          <p:nvPr>
            <p:ph type="pic" sz="quarter" idx="22"/>
          </p:nvPr>
        </p:nvSpPr>
        <p:spPr>
          <a:xfrm>
            <a:off x="723900" y="2893821"/>
            <a:ext cx="1143000" cy="1408176"/>
          </a:xfrm>
          <a:prstGeom prst="rect">
            <a:avLst/>
          </a:prstGeom>
        </p:spPr>
        <p:txBody>
          <a:bodyPr>
            <a:normAutofit/>
          </a:bodyPr>
          <a:lstStyle>
            <a:lvl1pPr>
              <a:defRPr sz="1400"/>
            </a:lvl1pPr>
          </a:lstStyle>
          <a:p>
            <a:r>
              <a:rPr lang="en-US" dirty="0"/>
              <a:t>Click icon to add picture</a:t>
            </a:r>
          </a:p>
        </p:txBody>
      </p:sp>
      <p:sp>
        <p:nvSpPr>
          <p:cNvPr id="39" name="Picture Placeholder 2"/>
          <p:cNvSpPr>
            <a:spLocks noGrp="1"/>
          </p:cNvSpPr>
          <p:nvPr>
            <p:ph type="pic" sz="quarter" idx="23"/>
          </p:nvPr>
        </p:nvSpPr>
        <p:spPr>
          <a:xfrm>
            <a:off x="4483102" y="2864725"/>
            <a:ext cx="1143000" cy="1408176"/>
          </a:xfrm>
          <a:prstGeom prst="rect">
            <a:avLst/>
          </a:prstGeom>
        </p:spPr>
        <p:txBody>
          <a:bodyPr>
            <a:normAutofit/>
          </a:bodyPr>
          <a:lstStyle>
            <a:lvl1pPr>
              <a:defRPr sz="1400"/>
            </a:lvl1pPr>
          </a:lstStyle>
          <a:p>
            <a:r>
              <a:rPr lang="en-US" dirty="0"/>
              <a:t>Click icon to add picture</a:t>
            </a:r>
          </a:p>
        </p:txBody>
      </p:sp>
      <p:sp>
        <p:nvSpPr>
          <p:cNvPr id="40" name="Picture Placeholder 2"/>
          <p:cNvSpPr>
            <a:spLocks noGrp="1"/>
          </p:cNvSpPr>
          <p:nvPr>
            <p:ph type="pic" sz="quarter" idx="24"/>
          </p:nvPr>
        </p:nvSpPr>
        <p:spPr>
          <a:xfrm>
            <a:off x="8192082" y="2864725"/>
            <a:ext cx="1143000" cy="1408176"/>
          </a:xfrm>
          <a:prstGeom prst="rect">
            <a:avLst/>
          </a:prstGeom>
        </p:spPr>
        <p:txBody>
          <a:bodyPr>
            <a:normAutofit/>
          </a:bodyPr>
          <a:lstStyle>
            <a:lvl1pPr>
              <a:defRPr sz="1400"/>
            </a:lvl1pPr>
          </a:lstStyle>
          <a:p>
            <a:r>
              <a:rPr lang="en-US" dirty="0"/>
              <a:t>Click icon to add picture</a:t>
            </a:r>
          </a:p>
        </p:txBody>
      </p:sp>
      <p:sp>
        <p:nvSpPr>
          <p:cNvPr id="41" name="Text Placeholder 2"/>
          <p:cNvSpPr>
            <a:spLocks noGrp="1"/>
          </p:cNvSpPr>
          <p:nvPr>
            <p:ph type="body" sz="quarter" idx="25" hasCustomPrompt="1"/>
          </p:nvPr>
        </p:nvSpPr>
        <p:spPr>
          <a:xfrm>
            <a:off x="1966913" y="2893879"/>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2" name="Text Placeholder 2"/>
          <p:cNvSpPr>
            <a:spLocks noGrp="1"/>
          </p:cNvSpPr>
          <p:nvPr>
            <p:ph type="body" sz="quarter" idx="26" hasCustomPrompt="1"/>
          </p:nvPr>
        </p:nvSpPr>
        <p:spPr>
          <a:xfrm>
            <a:off x="5700714" y="2871654"/>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3" name="Text Placeholder 2"/>
          <p:cNvSpPr>
            <a:spLocks noGrp="1"/>
          </p:cNvSpPr>
          <p:nvPr>
            <p:ph type="body" sz="quarter" idx="27" hasCustomPrompt="1"/>
          </p:nvPr>
        </p:nvSpPr>
        <p:spPr>
          <a:xfrm>
            <a:off x="9416044" y="2871653"/>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4" name="Picture Placeholder 2"/>
          <p:cNvSpPr>
            <a:spLocks noGrp="1"/>
          </p:cNvSpPr>
          <p:nvPr>
            <p:ph type="pic" sz="quarter" idx="28"/>
          </p:nvPr>
        </p:nvSpPr>
        <p:spPr>
          <a:xfrm>
            <a:off x="723900" y="4467649"/>
            <a:ext cx="1143000" cy="1408176"/>
          </a:xfrm>
          <a:prstGeom prst="rect">
            <a:avLst/>
          </a:prstGeom>
        </p:spPr>
        <p:txBody>
          <a:bodyPr>
            <a:normAutofit/>
          </a:bodyPr>
          <a:lstStyle>
            <a:lvl1pPr>
              <a:defRPr sz="1400"/>
            </a:lvl1pPr>
          </a:lstStyle>
          <a:p>
            <a:r>
              <a:rPr lang="en-US" dirty="0"/>
              <a:t>Click icon to add picture</a:t>
            </a:r>
          </a:p>
        </p:txBody>
      </p:sp>
      <p:sp>
        <p:nvSpPr>
          <p:cNvPr id="45" name="Picture Placeholder 2"/>
          <p:cNvSpPr>
            <a:spLocks noGrp="1"/>
          </p:cNvSpPr>
          <p:nvPr>
            <p:ph type="pic" sz="quarter" idx="29"/>
          </p:nvPr>
        </p:nvSpPr>
        <p:spPr>
          <a:xfrm>
            <a:off x="4483102" y="4438553"/>
            <a:ext cx="1143000" cy="1408176"/>
          </a:xfrm>
          <a:prstGeom prst="rect">
            <a:avLst/>
          </a:prstGeom>
        </p:spPr>
        <p:txBody>
          <a:bodyPr>
            <a:normAutofit/>
          </a:bodyPr>
          <a:lstStyle>
            <a:lvl1pPr>
              <a:defRPr sz="1400"/>
            </a:lvl1pPr>
          </a:lstStyle>
          <a:p>
            <a:r>
              <a:rPr lang="en-US" dirty="0"/>
              <a:t>Click icon to add picture</a:t>
            </a:r>
          </a:p>
        </p:txBody>
      </p:sp>
      <p:sp>
        <p:nvSpPr>
          <p:cNvPr id="46" name="Picture Placeholder 2"/>
          <p:cNvSpPr>
            <a:spLocks noGrp="1"/>
          </p:cNvSpPr>
          <p:nvPr>
            <p:ph type="pic" sz="quarter" idx="30"/>
          </p:nvPr>
        </p:nvSpPr>
        <p:spPr>
          <a:xfrm>
            <a:off x="8192082" y="4438553"/>
            <a:ext cx="1143000" cy="1408176"/>
          </a:xfrm>
          <a:prstGeom prst="rect">
            <a:avLst/>
          </a:prstGeom>
        </p:spPr>
        <p:txBody>
          <a:bodyPr>
            <a:normAutofit/>
          </a:bodyPr>
          <a:lstStyle>
            <a:lvl1pPr>
              <a:defRPr sz="1400"/>
            </a:lvl1pPr>
          </a:lstStyle>
          <a:p>
            <a:r>
              <a:rPr lang="en-US" dirty="0"/>
              <a:t>Click icon to add picture</a:t>
            </a:r>
          </a:p>
        </p:txBody>
      </p:sp>
      <p:sp>
        <p:nvSpPr>
          <p:cNvPr id="47" name="Text Placeholder 2"/>
          <p:cNvSpPr>
            <a:spLocks noGrp="1"/>
          </p:cNvSpPr>
          <p:nvPr>
            <p:ph type="body" sz="quarter" idx="31" hasCustomPrompt="1"/>
          </p:nvPr>
        </p:nvSpPr>
        <p:spPr>
          <a:xfrm>
            <a:off x="1966913" y="4467707"/>
            <a:ext cx="2198687"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8" name="Text Placeholder 2"/>
          <p:cNvSpPr>
            <a:spLocks noGrp="1"/>
          </p:cNvSpPr>
          <p:nvPr>
            <p:ph type="body" sz="quarter" idx="32" hasCustomPrompt="1"/>
          </p:nvPr>
        </p:nvSpPr>
        <p:spPr>
          <a:xfrm>
            <a:off x="5700714" y="4445482"/>
            <a:ext cx="2187142"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49" name="Text Placeholder 2"/>
          <p:cNvSpPr>
            <a:spLocks noGrp="1"/>
          </p:cNvSpPr>
          <p:nvPr>
            <p:ph type="body" sz="quarter" idx="33" hasCustomPrompt="1"/>
          </p:nvPr>
        </p:nvSpPr>
        <p:spPr>
          <a:xfrm>
            <a:off x="9416044" y="4445481"/>
            <a:ext cx="2531306"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1"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268465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0" name="Rectangle 9"/>
          <p:cNvSpPr/>
          <p:nvPr/>
        </p:nvSpPr>
        <p:spPr>
          <a:xfrm>
            <a:off x="2324101" y="0"/>
            <a:ext cx="666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Rectangle 10"/>
          <p:cNvSpPr/>
          <p:nvPr/>
        </p:nvSpPr>
        <p:spPr>
          <a:xfrm>
            <a:off x="183518" y="0"/>
            <a:ext cx="198925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itle 1"/>
          <p:cNvSpPr>
            <a:spLocks noGrp="1"/>
          </p:cNvSpPr>
          <p:nvPr>
            <p:ph type="ctrTitle"/>
          </p:nvPr>
        </p:nvSpPr>
        <p:spPr>
          <a:xfrm>
            <a:off x="2514599" y="228600"/>
            <a:ext cx="9432751" cy="609600"/>
          </a:xfrm>
          <a:prstGeom prst="rect">
            <a:avLst/>
          </a:prstGeom>
        </p:spPr>
        <p:txBody>
          <a:bodyPr anchor="b">
            <a:noAutofit/>
          </a:bodyPr>
          <a:lstStyle>
            <a:lvl1pPr algn="l">
              <a:defRPr sz="4400">
                <a:solidFill>
                  <a:schemeClr val="accent1"/>
                </a:solidFill>
                <a:latin typeface="+mn-lt"/>
              </a:defRPr>
            </a:lvl1pPr>
          </a:lstStyle>
          <a:p>
            <a:r>
              <a:rPr lang="en-US"/>
              <a:t>Click to edit Master title style</a:t>
            </a:r>
            <a:endParaRPr lang="en-US" dirty="0"/>
          </a:p>
        </p:txBody>
      </p:sp>
      <p:cxnSp>
        <p:nvCxnSpPr>
          <p:cNvPr id="13" name="Straight Connector 12"/>
          <p:cNvCxnSpPr/>
          <p:nvPr/>
        </p:nvCxnSpPr>
        <p:spPr>
          <a:xfrm>
            <a:off x="2590800" y="762000"/>
            <a:ext cx="9356550" cy="762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16563" y="3860335"/>
            <a:ext cx="1600200" cy="2723823"/>
          </a:xfrm>
          <a:prstGeom prst="rect">
            <a:avLst/>
          </a:prstGeom>
        </p:spPr>
        <p:txBody>
          <a:bodyPr wrap="square">
            <a:spAutoFit/>
          </a:bodyPr>
          <a:lstStyle/>
          <a:p>
            <a:r>
              <a:rPr lang="en-US" sz="900" b="1" dirty="0">
                <a:solidFill>
                  <a:schemeClr val="bg1"/>
                </a:solidFill>
                <a:effectLst/>
                <a:latin typeface="+mn-lt"/>
                <a:ea typeface="Calibri" panose="020F0502020204030204" pitchFamily="34" charset="0"/>
                <a:cs typeface="Times New Roman" panose="02020603050405020304" pitchFamily="18" charset="0"/>
              </a:rPr>
              <a:t>© 2017 Quarles &amp; Brady LLP - </a:t>
            </a:r>
            <a:r>
              <a:rPr lang="en-US" sz="900" dirty="0">
                <a:solidFill>
                  <a:schemeClr val="bg1"/>
                </a:solidFill>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solidFill>
                <a:schemeClr val="bg1"/>
              </a:solidFill>
              <a:latin typeface="+mn-lt"/>
            </a:endParaRPr>
          </a:p>
        </p:txBody>
      </p:sp>
      <p:sp>
        <p:nvSpPr>
          <p:cNvPr id="50" name="Picture Placeholder 2"/>
          <p:cNvSpPr>
            <a:spLocks noGrp="1"/>
          </p:cNvSpPr>
          <p:nvPr>
            <p:ph type="pic" sz="quarter" idx="10"/>
          </p:nvPr>
        </p:nvSpPr>
        <p:spPr>
          <a:xfrm>
            <a:off x="2542100" y="1190209"/>
            <a:ext cx="1143000" cy="1408176"/>
          </a:xfrm>
          <a:prstGeom prst="rect">
            <a:avLst/>
          </a:prstGeom>
        </p:spPr>
        <p:txBody>
          <a:bodyPr>
            <a:normAutofit/>
          </a:bodyPr>
          <a:lstStyle>
            <a:lvl1pPr>
              <a:defRPr sz="1400"/>
            </a:lvl1pPr>
          </a:lstStyle>
          <a:p>
            <a:r>
              <a:rPr lang="en-US" dirty="0"/>
              <a:t>Click icon to add picture</a:t>
            </a:r>
          </a:p>
        </p:txBody>
      </p:sp>
      <p:sp>
        <p:nvSpPr>
          <p:cNvPr id="52" name="Text Placeholder 2"/>
          <p:cNvSpPr>
            <a:spLocks noGrp="1"/>
          </p:cNvSpPr>
          <p:nvPr>
            <p:ph type="body" sz="quarter" idx="19" hasCustomPrompt="1"/>
          </p:nvPr>
        </p:nvSpPr>
        <p:spPr>
          <a:xfrm>
            <a:off x="3785113" y="119026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4" name="Picture Placeholder 2"/>
          <p:cNvSpPr>
            <a:spLocks noGrp="1"/>
          </p:cNvSpPr>
          <p:nvPr>
            <p:ph type="pic" sz="quarter" idx="22"/>
          </p:nvPr>
        </p:nvSpPr>
        <p:spPr>
          <a:xfrm>
            <a:off x="2542100" y="2766463"/>
            <a:ext cx="1143000" cy="1408176"/>
          </a:xfrm>
          <a:prstGeom prst="rect">
            <a:avLst/>
          </a:prstGeom>
        </p:spPr>
        <p:txBody>
          <a:bodyPr>
            <a:normAutofit/>
          </a:bodyPr>
          <a:lstStyle>
            <a:lvl1pPr>
              <a:defRPr sz="1400"/>
            </a:lvl1pPr>
          </a:lstStyle>
          <a:p>
            <a:r>
              <a:rPr lang="en-US" dirty="0"/>
              <a:t>Click icon to add picture</a:t>
            </a:r>
          </a:p>
        </p:txBody>
      </p:sp>
      <p:sp>
        <p:nvSpPr>
          <p:cNvPr id="56" name="Text Placeholder 2"/>
          <p:cNvSpPr>
            <a:spLocks noGrp="1"/>
          </p:cNvSpPr>
          <p:nvPr>
            <p:ph type="body" sz="quarter" idx="25" hasCustomPrompt="1"/>
          </p:nvPr>
        </p:nvSpPr>
        <p:spPr>
          <a:xfrm>
            <a:off x="3785113" y="2766521"/>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58" name="Picture Placeholder 2"/>
          <p:cNvSpPr>
            <a:spLocks noGrp="1"/>
          </p:cNvSpPr>
          <p:nvPr>
            <p:ph type="pic" sz="quarter" idx="28"/>
          </p:nvPr>
        </p:nvSpPr>
        <p:spPr>
          <a:xfrm>
            <a:off x="2542100" y="4340291"/>
            <a:ext cx="1143000" cy="1408176"/>
          </a:xfrm>
          <a:prstGeom prst="rect">
            <a:avLst/>
          </a:prstGeom>
        </p:spPr>
        <p:txBody>
          <a:bodyPr>
            <a:normAutofit/>
          </a:bodyPr>
          <a:lstStyle>
            <a:lvl1pPr>
              <a:defRPr sz="1400"/>
            </a:lvl1pPr>
          </a:lstStyle>
          <a:p>
            <a:r>
              <a:rPr lang="en-US" dirty="0"/>
              <a:t>Click icon to add picture</a:t>
            </a:r>
          </a:p>
        </p:txBody>
      </p:sp>
      <p:sp>
        <p:nvSpPr>
          <p:cNvPr id="60" name="Text Placeholder 2"/>
          <p:cNvSpPr>
            <a:spLocks noGrp="1"/>
          </p:cNvSpPr>
          <p:nvPr>
            <p:ph type="body" sz="quarter" idx="31" hasCustomPrompt="1"/>
          </p:nvPr>
        </p:nvSpPr>
        <p:spPr>
          <a:xfrm>
            <a:off x="3785113" y="4340349"/>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2" name="Picture Placeholder 2"/>
          <p:cNvSpPr>
            <a:spLocks noGrp="1"/>
          </p:cNvSpPr>
          <p:nvPr>
            <p:ph type="pic" sz="quarter" idx="32"/>
          </p:nvPr>
        </p:nvSpPr>
        <p:spPr>
          <a:xfrm>
            <a:off x="7811559" y="1204815"/>
            <a:ext cx="1143000" cy="1408176"/>
          </a:xfrm>
          <a:prstGeom prst="rect">
            <a:avLst/>
          </a:prstGeom>
        </p:spPr>
        <p:txBody>
          <a:bodyPr>
            <a:normAutofit/>
          </a:bodyPr>
          <a:lstStyle>
            <a:lvl1pPr>
              <a:defRPr sz="1400"/>
            </a:lvl1pPr>
          </a:lstStyle>
          <a:p>
            <a:r>
              <a:rPr lang="en-US" dirty="0"/>
              <a:t>Click icon to add picture</a:t>
            </a:r>
          </a:p>
        </p:txBody>
      </p:sp>
      <p:sp>
        <p:nvSpPr>
          <p:cNvPr id="63" name="Text Placeholder 2"/>
          <p:cNvSpPr>
            <a:spLocks noGrp="1"/>
          </p:cNvSpPr>
          <p:nvPr>
            <p:ph type="body" sz="quarter" idx="33" hasCustomPrompt="1"/>
          </p:nvPr>
        </p:nvSpPr>
        <p:spPr>
          <a:xfrm>
            <a:off x="9054572" y="1204873"/>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4" name="Picture Placeholder 2"/>
          <p:cNvSpPr>
            <a:spLocks noGrp="1"/>
          </p:cNvSpPr>
          <p:nvPr>
            <p:ph type="pic" sz="quarter" idx="34"/>
          </p:nvPr>
        </p:nvSpPr>
        <p:spPr>
          <a:xfrm>
            <a:off x="7811559" y="2781069"/>
            <a:ext cx="1143000" cy="1408176"/>
          </a:xfrm>
          <a:prstGeom prst="rect">
            <a:avLst/>
          </a:prstGeom>
        </p:spPr>
        <p:txBody>
          <a:bodyPr>
            <a:normAutofit/>
          </a:bodyPr>
          <a:lstStyle>
            <a:lvl1pPr>
              <a:defRPr sz="1400"/>
            </a:lvl1pPr>
          </a:lstStyle>
          <a:p>
            <a:r>
              <a:rPr lang="en-US" dirty="0"/>
              <a:t>Click icon to add picture</a:t>
            </a:r>
          </a:p>
        </p:txBody>
      </p:sp>
      <p:sp>
        <p:nvSpPr>
          <p:cNvPr id="65" name="Text Placeholder 2"/>
          <p:cNvSpPr>
            <a:spLocks noGrp="1"/>
          </p:cNvSpPr>
          <p:nvPr>
            <p:ph type="body" sz="quarter" idx="35" hasCustomPrompt="1"/>
          </p:nvPr>
        </p:nvSpPr>
        <p:spPr>
          <a:xfrm>
            <a:off x="9054572" y="2781127"/>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6" name="Picture Placeholder 2"/>
          <p:cNvSpPr>
            <a:spLocks noGrp="1"/>
          </p:cNvSpPr>
          <p:nvPr>
            <p:ph type="pic" sz="quarter" idx="36"/>
          </p:nvPr>
        </p:nvSpPr>
        <p:spPr>
          <a:xfrm>
            <a:off x="7811559" y="4354897"/>
            <a:ext cx="1143000" cy="1408176"/>
          </a:xfrm>
          <a:prstGeom prst="rect">
            <a:avLst/>
          </a:prstGeom>
        </p:spPr>
        <p:txBody>
          <a:bodyPr>
            <a:normAutofit/>
          </a:bodyPr>
          <a:lstStyle>
            <a:lvl1pPr>
              <a:defRPr sz="1400"/>
            </a:lvl1pPr>
          </a:lstStyle>
          <a:p>
            <a:r>
              <a:rPr lang="en-US" dirty="0"/>
              <a:t>Click icon to add picture</a:t>
            </a:r>
          </a:p>
        </p:txBody>
      </p:sp>
      <p:sp>
        <p:nvSpPr>
          <p:cNvPr id="67" name="Text Placeholder 2"/>
          <p:cNvSpPr>
            <a:spLocks noGrp="1"/>
          </p:cNvSpPr>
          <p:nvPr>
            <p:ph type="body" sz="quarter" idx="37" hasCustomPrompt="1"/>
          </p:nvPr>
        </p:nvSpPr>
        <p:spPr>
          <a:xfrm>
            <a:off x="9054572" y="4354955"/>
            <a:ext cx="2892778" cy="1408113"/>
          </a:xfrm>
        </p:spPr>
        <p:txBody>
          <a:bodyPr>
            <a:noAutofit/>
          </a:bodyPr>
          <a:lstStyle>
            <a:lvl1pPr marL="0" indent="0" algn="l">
              <a:lnSpc>
                <a:spcPct val="100000"/>
              </a:lnSpc>
              <a:spcBef>
                <a:spcPts val="0"/>
              </a:spcBef>
              <a:buFontTx/>
              <a:buNone/>
              <a:defRPr sz="1200" baseline="0">
                <a:solidFill>
                  <a:schemeClr val="tx1"/>
                </a:solidFill>
              </a:defRPr>
            </a:lvl1pPr>
            <a:lvl2pPr algn="l">
              <a:defRPr sz="1200">
                <a:solidFill>
                  <a:schemeClr val="tx1"/>
                </a:solidFill>
              </a:defRPr>
            </a:lvl2pPr>
            <a:lvl3pPr algn="l">
              <a:defRPr sz="1200">
                <a:solidFill>
                  <a:schemeClr val="tx1"/>
                </a:solidFill>
              </a:defRPr>
            </a:lvl3pPr>
            <a:lvl4pPr algn="l">
              <a:defRPr sz="1200">
                <a:solidFill>
                  <a:schemeClr val="tx1"/>
                </a:solidFill>
              </a:defRPr>
            </a:lvl4pPr>
            <a:lvl5pPr algn="l">
              <a:defRPr sz="1200">
                <a:solidFill>
                  <a:schemeClr val="tx1"/>
                </a:solidFill>
              </a:defRPr>
            </a:lvl5pPr>
          </a:lstStyle>
          <a:p>
            <a:pPr lvl="0"/>
            <a:r>
              <a:rPr lang="en-US" dirty="0"/>
              <a:t>Name</a:t>
            </a:r>
          </a:p>
          <a:p>
            <a:pPr lvl="0"/>
            <a:r>
              <a:rPr lang="en-US" dirty="0"/>
              <a:t>Phone Number</a:t>
            </a:r>
          </a:p>
          <a:p>
            <a:pPr lvl="0"/>
            <a:r>
              <a:rPr lang="en-US" dirty="0"/>
              <a:t>Email Address</a:t>
            </a:r>
          </a:p>
        </p:txBody>
      </p:sp>
      <p:sp>
        <p:nvSpPr>
          <p:cNvPr id="69"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160598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18" name="Title 1"/>
          <p:cNvSpPr>
            <a:spLocks noGrp="1"/>
          </p:cNvSpPr>
          <p:nvPr>
            <p:ph type="title"/>
          </p:nvPr>
        </p:nvSpPr>
        <p:spPr>
          <a:xfrm>
            <a:off x="723900" y="228600"/>
            <a:ext cx="11223450"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9" name="Straight Connector 18"/>
          <p:cNvCxnSpPr/>
          <p:nvPr/>
        </p:nvCxnSpPr>
        <p:spPr>
          <a:xfrm>
            <a:off x="723900" y="951706"/>
            <a:ext cx="112234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ectangle 20"/>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3" name="Rectangle 22"/>
          <p:cNvSpPr/>
          <p:nvPr/>
        </p:nvSpPr>
        <p:spPr>
          <a:xfrm>
            <a:off x="533400" y="6059269"/>
            <a:ext cx="6172200" cy="646331"/>
          </a:xfrm>
          <a:prstGeom prst="rect">
            <a:avLst/>
          </a:prstGeom>
        </p:spPr>
        <p:txBody>
          <a:bodyPr wrap="square">
            <a:spAutoFit/>
          </a:bodyPr>
          <a:lstStyle/>
          <a:p>
            <a:r>
              <a:rPr lang="en-US" sz="900" b="1" dirty="0">
                <a:effectLst/>
                <a:latin typeface="+mn-lt"/>
                <a:ea typeface="Calibri" panose="020F0502020204030204" pitchFamily="34" charset="0"/>
                <a:cs typeface="Times New Roman" panose="02020603050405020304" pitchFamily="18" charset="0"/>
              </a:rPr>
              <a:t>© 2017 Quarles &amp; Brady LLP - </a:t>
            </a:r>
            <a:r>
              <a:rPr lang="en-US" sz="900" dirty="0">
                <a:effectLst/>
                <a:latin typeface="+mn-lt"/>
                <a:ea typeface="Calibri" panose="020F0502020204030204" pitchFamily="34" charset="0"/>
                <a:cs typeface="Times New Roman" panose="02020603050405020304" pitchFamily="18" charset="0"/>
              </a:rPr>
              <a:t>This document provides information of a general nature. None of the information contained herein is intended as legal advice or opinion relative to specific matters, facts, situations or issues. Additional facts and information or future developments may affect the subjects addressed in this document. You should consult with a lawyer about your particular circumstances before acting on any of this information because it may not be applicable to you or your situation.</a:t>
            </a:r>
            <a:endParaRPr lang="en-US" sz="900" dirty="0">
              <a:latin typeface="+mn-lt"/>
            </a:endParaRPr>
          </a:p>
        </p:txBody>
      </p:sp>
      <p:sp>
        <p:nvSpPr>
          <p:cNvPr id="24" name="Content Placeholder 2"/>
          <p:cNvSpPr>
            <a:spLocks noGrp="1"/>
          </p:cNvSpPr>
          <p:nvPr>
            <p:ph idx="1"/>
          </p:nvPr>
        </p:nvSpPr>
        <p:spPr>
          <a:xfrm>
            <a:off x="723899" y="1066800"/>
            <a:ext cx="11223451" cy="4952999"/>
          </a:xfrm>
          <a:prstGeom prst="rect">
            <a:avLst/>
          </a:prstGeom>
        </p:spPr>
        <p:txBody>
          <a:bodyPr>
            <a:noAutofit/>
          </a:bodyPr>
          <a:lstStyle>
            <a:lvl1pPr marL="228600" indent="-228600">
              <a:lnSpc>
                <a:spcPct val="100000"/>
              </a:lnSpc>
              <a:buClr>
                <a:srgbClr val="AE0A09"/>
              </a:buClr>
              <a:buFont typeface="Arial" panose="020B0604020202020204" pitchFamily="34" charset="0"/>
              <a:buChar char="•"/>
              <a:defRPr sz="3600">
                <a:latin typeface="+mj-lt"/>
              </a:defRPr>
            </a:lvl1pPr>
            <a:lvl2pPr marL="685800" indent="-228600">
              <a:lnSpc>
                <a:spcPct val="100000"/>
              </a:lnSpc>
              <a:buClr>
                <a:srgbClr val="AE0A09"/>
              </a:buClr>
              <a:buFont typeface="Arial" panose="020B0604020202020204" pitchFamily="34" charset="0"/>
              <a:buChar char="•"/>
              <a:defRPr sz="3200">
                <a:latin typeface="+mj-lt"/>
              </a:defRPr>
            </a:lvl2pPr>
            <a:lvl3pPr marL="1143000" indent="-228600">
              <a:lnSpc>
                <a:spcPct val="100000"/>
              </a:lnSpc>
              <a:buClr>
                <a:srgbClr val="AE0A09"/>
              </a:buClr>
              <a:buFont typeface="Arial" panose="020B0604020202020204" pitchFamily="34" charset="0"/>
              <a:buChar char="•"/>
              <a:defRPr sz="2800">
                <a:latin typeface="+mj-lt"/>
              </a:defRPr>
            </a:lvl3pPr>
            <a:lvl4pPr marL="1600200" indent="-228600">
              <a:lnSpc>
                <a:spcPct val="100000"/>
              </a:lnSpc>
              <a:buClr>
                <a:srgbClr val="AE0A09"/>
              </a:buClr>
              <a:buFont typeface="Arial" panose="020B0604020202020204" pitchFamily="34" charset="0"/>
              <a:buChar char="•"/>
              <a:defRPr sz="2400">
                <a:latin typeface="+mj-lt"/>
              </a:defRPr>
            </a:lvl4pPr>
            <a:lvl5pPr marL="2057400" indent="-228600">
              <a:lnSpc>
                <a:spcPct val="100000"/>
              </a:lnSpc>
              <a:buClr>
                <a:srgbClr val="AE0A09"/>
              </a:buClr>
              <a:buFont typeface="Arial" panose="020B0604020202020204" pitchFamily="34" charset="0"/>
              <a:buChar char="•"/>
              <a:defRPr sz="20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3947624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Title 1"/>
          <p:cNvSpPr>
            <a:spLocks noGrp="1"/>
          </p:cNvSpPr>
          <p:nvPr>
            <p:ph type="title"/>
          </p:nvPr>
        </p:nvSpPr>
        <p:spPr>
          <a:xfrm>
            <a:off x="723900" y="228600"/>
            <a:ext cx="11004376" cy="723106"/>
          </a:xfrm>
          <a:prstGeom prst="rect">
            <a:avLst/>
          </a:prstGeom>
        </p:spPr>
        <p:txBody>
          <a:bodyPr>
            <a:normAutofit/>
          </a:bodyPr>
          <a:lstStyle>
            <a:lvl1pPr>
              <a:defRPr sz="4400">
                <a:solidFill>
                  <a:schemeClr val="accent1"/>
                </a:solidFill>
                <a:latin typeface="+mn-lt"/>
              </a:defRPr>
            </a:lvl1pPr>
          </a:lstStyle>
          <a:p>
            <a:r>
              <a:rPr lang="en-US"/>
              <a:t>Click to edit Master title style</a:t>
            </a:r>
            <a:endParaRPr lang="en-US" dirty="0"/>
          </a:p>
        </p:txBody>
      </p:sp>
      <p:cxnSp>
        <p:nvCxnSpPr>
          <p:cNvPr id="11" name="Straight Connector 10"/>
          <p:cNvCxnSpPr/>
          <p:nvPr/>
        </p:nvCxnSpPr>
        <p:spPr>
          <a:xfrm>
            <a:off x="723900" y="951706"/>
            <a:ext cx="1100437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457200" cy="10279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0" y="1331675"/>
            <a:ext cx="457200" cy="55263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p:cNvSpPr/>
          <p:nvPr/>
        </p:nvSpPr>
        <p:spPr>
          <a:xfrm>
            <a:off x="0" y="1066800"/>
            <a:ext cx="4572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Slide Number Placeholder 5"/>
          <p:cNvSpPr>
            <a:spLocks noGrp="1"/>
          </p:cNvSpPr>
          <p:nvPr>
            <p:ph type="sldNum" sz="quarter" idx="12"/>
          </p:nvPr>
        </p:nvSpPr>
        <p:spPr>
          <a:xfrm>
            <a:off x="8610600" y="6356350"/>
            <a:ext cx="3336750" cy="365125"/>
          </a:xfrm>
          <a:prstGeom prst="rect">
            <a:avLst/>
          </a:prstGeom>
        </p:spPr>
        <p:txBody>
          <a:bodyPr/>
          <a:lstStyle>
            <a:lvl1pPr algn="r">
              <a:defRPr sz="1100"/>
            </a:lvl1pPr>
          </a:lstStyle>
          <a:p>
            <a:fld id="{CC52E155-FD95-45BC-A9C1-019A20DEA94F}" type="slidenum">
              <a:rPr lang="en-US" smtClean="0"/>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4455" y="5974080"/>
            <a:ext cx="1843536" cy="488158"/>
          </a:xfrm>
          <a:prstGeom prst="rect">
            <a:avLst/>
          </a:prstGeom>
        </p:spPr>
      </p:pic>
    </p:spTree>
    <p:extLst>
      <p:ext uri="{BB962C8B-B14F-4D97-AF65-F5344CB8AC3E}">
        <p14:creationId xmlns:p14="http://schemas.microsoft.com/office/powerpoint/2010/main" val="8341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355795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1966841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105042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268650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402110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55269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F5BC6D-12A2-4208-9FE9-FFF7B56E9784}"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9A72E8-C676-4742-9F09-D358A456A9B7}" type="slidenum">
              <a:rPr lang="en-US" smtClean="0"/>
              <a:t>‹#›</a:t>
            </a:fld>
            <a:endParaRPr lang="en-US" dirty="0"/>
          </a:p>
        </p:txBody>
      </p:sp>
    </p:spTree>
    <p:extLst>
      <p:ext uri="{BB962C8B-B14F-4D97-AF65-F5344CB8AC3E}">
        <p14:creationId xmlns:p14="http://schemas.microsoft.com/office/powerpoint/2010/main" val="133784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5BC6D-12A2-4208-9FE9-FFF7B56E9784}" type="datetimeFigureOut">
              <a:rPr lang="en-US" smtClean="0"/>
              <a:t>8/7/2020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72E8-C676-4742-9F09-D358A456A9B7}" type="slidenum">
              <a:rPr lang="en-US" smtClean="0"/>
              <a:t>‹#›</a:t>
            </a:fld>
            <a:endParaRPr lang="en-US" dirty="0"/>
          </a:p>
        </p:txBody>
      </p:sp>
    </p:spTree>
    <p:extLst>
      <p:ext uri="{BB962C8B-B14F-4D97-AF65-F5344CB8AC3E}">
        <p14:creationId xmlns:p14="http://schemas.microsoft.com/office/powerpoint/2010/main" val="4157681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28649" y="365125"/>
            <a:ext cx="113252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6" name="Text Placeholder 2"/>
          <p:cNvSpPr>
            <a:spLocks noGrp="1"/>
          </p:cNvSpPr>
          <p:nvPr>
            <p:ph type="body" idx="1"/>
          </p:nvPr>
        </p:nvSpPr>
        <p:spPr>
          <a:xfrm>
            <a:off x="628650" y="1825625"/>
            <a:ext cx="1132522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7893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solidFill>
                  <a:srgbClr val="C00000"/>
                </a:solidFill>
              </a:rPr>
              <a:t>Title IX Sexual Harassment Training: Informal Resolution And The Hearing Process</a:t>
            </a:r>
          </a:p>
        </p:txBody>
      </p:sp>
      <p:sp>
        <p:nvSpPr>
          <p:cNvPr id="3" name="Subtitle 2"/>
          <p:cNvSpPr>
            <a:spLocks noGrp="1"/>
          </p:cNvSpPr>
          <p:nvPr>
            <p:ph type="subTitle" idx="1"/>
          </p:nvPr>
        </p:nvSpPr>
        <p:spPr/>
        <p:txBody>
          <a:bodyPr>
            <a:normAutofit fontScale="92500"/>
          </a:bodyPr>
          <a:lstStyle/>
          <a:p>
            <a:r>
              <a:rPr lang="en-US" dirty="0"/>
              <a:t>Informal Resolution And The Hearing Process As Part Of The Title IX Sex Harassment Complaint Procedure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8136" y="4653716"/>
            <a:ext cx="4114800" cy="1108775"/>
          </a:xfrm>
          <a:prstGeom prst="rect">
            <a:avLst/>
          </a:prstGeom>
        </p:spPr>
      </p:pic>
    </p:spTree>
    <p:extLst>
      <p:ext uri="{BB962C8B-B14F-4D97-AF65-F5344CB8AC3E}">
        <p14:creationId xmlns:p14="http://schemas.microsoft.com/office/powerpoint/2010/main" val="153572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a:xfrm>
            <a:off x="723899" y="1528354"/>
            <a:ext cx="11223451" cy="4437017"/>
          </a:xfrm>
        </p:spPr>
        <p:txBody>
          <a:bodyPr/>
          <a:lstStyle/>
          <a:p>
            <a:r>
              <a:rPr lang="en-US" b="1" dirty="0"/>
              <a:t>Answer:  </a:t>
            </a:r>
            <a:r>
              <a:rPr lang="en-US" dirty="0"/>
              <a:t>No – informal resolution options can only be offered to a party </a:t>
            </a:r>
            <a:r>
              <a:rPr lang="en-US" i="1" dirty="0"/>
              <a:t>after</a:t>
            </a:r>
            <a:r>
              <a:rPr lang="en-US" dirty="0"/>
              <a:t> a formal complaint has been filed by the Complainant.  Because Mark has not yet filed a formal complaint, the Title IX Coordinator cannot offer him the option to participate in an informal resolution option such as mediation.</a:t>
            </a:r>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10</a:t>
            </a:fld>
            <a:endParaRPr lang="en-US" dirty="0"/>
          </a:p>
        </p:txBody>
      </p:sp>
    </p:spTree>
    <p:extLst>
      <p:ext uri="{BB962C8B-B14F-4D97-AF65-F5344CB8AC3E}">
        <p14:creationId xmlns:p14="http://schemas.microsoft.com/office/powerpoint/2010/main" val="395297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b="1" dirty="0"/>
              <a:t>Hypothetical:  </a:t>
            </a:r>
            <a:r>
              <a:rPr lang="en-US" dirty="0"/>
              <a:t>Lindsey files a formal Title IX complaint alleging that her social sciences professor, Judi, subjected her to sexually harassing comments throughout the prior semester.  Prior to the completion of the investigation, the Title IX coordinator offers both parties the opportunity to participate in mediation and they provide written consent to move forward with mediation.  Is this permissible?</a:t>
            </a:r>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11</a:t>
            </a:fld>
            <a:endParaRPr lang="en-US" dirty="0"/>
          </a:p>
        </p:txBody>
      </p:sp>
    </p:spTree>
    <p:extLst>
      <p:ext uri="{BB962C8B-B14F-4D97-AF65-F5344CB8AC3E}">
        <p14:creationId xmlns:p14="http://schemas.microsoft.com/office/powerpoint/2010/main" val="328883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b="1" dirty="0"/>
              <a:t>Answer:  </a:t>
            </a:r>
            <a:r>
              <a:rPr lang="en-US" dirty="0"/>
              <a:t>No – Informal resolution </a:t>
            </a:r>
            <a:r>
              <a:rPr lang="en-US" b="1" i="1" dirty="0"/>
              <a:t>cannot</a:t>
            </a:r>
            <a:r>
              <a:rPr lang="en-US" dirty="0"/>
              <a:t> be offered in cases where a student has filed a Title IX complaint against an employee of the college due to the power differential.  </a:t>
            </a:r>
          </a:p>
          <a:p>
            <a:r>
              <a:rPr lang="en-US" dirty="0"/>
              <a:t>Even though the parties both consented to participate in mediation, the Title IX Coordinator should not have offered informal resolution as an option based on the nature of the case.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12</a:t>
            </a:fld>
            <a:endParaRPr lang="en-US" dirty="0"/>
          </a:p>
        </p:txBody>
      </p:sp>
    </p:spTree>
    <p:extLst>
      <p:ext uri="{BB962C8B-B14F-4D97-AF65-F5344CB8AC3E}">
        <p14:creationId xmlns:p14="http://schemas.microsoft.com/office/powerpoint/2010/main" val="326071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dirty="0"/>
              <a:t>The Title IX regulations now require that colleges </a:t>
            </a:r>
            <a:r>
              <a:rPr lang="en-US" b="1" i="1" dirty="0"/>
              <a:t>must hold live hearings </a:t>
            </a:r>
            <a:r>
              <a:rPr lang="en-US" dirty="0"/>
              <a:t>for formal complaints of sexual harassment that are not dismissed or otherwise resolved through informal resolution.</a:t>
            </a:r>
          </a:p>
          <a:p>
            <a:r>
              <a:rPr lang="en-US" dirty="0"/>
              <a:t>The single-investigator model is no longer permissible.</a:t>
            </a:r>
          </a:p>
          <a:p>
            <a:r>
              <a:rPr lang="en-US" dirty="0"/>
              <a:t>A separate </a:t>
            </a:r>
            <a:r>
              <a:rPr lang="en-US" b="1" i="1" dirty="0"/>
              <a:t>Decision-maker</a:t>
            </a:r>
            <a:r>
              <a:rPr lang="en-US" dirty="0"/>
              <a:t> oversees the hearing and issues the written determination following the hearing.</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13</a:t>
            </a:fld>
            <a:endParaRPr lang="en-US" dirty="0"/>
          </a:p>
        </p:txBody>
      </p:sp>
    </p:spTree>
    <p:extLst>
      <p:ext uri="{BB962C8B-B14F-4D97-AF65-F5344CB8AC3E}">
        <p14:creationId xmlns:p14="http://schemas.microsoft.com/office/powerpoint/2010/main" val="190537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sz="3200" dirty="0"/>
              <a:t>Prior to the hearing, Title IX Coordinator will send a </a:t>
            </a:r>
            <a:r>
              <a:rPr lang="en-US" sz="3200" b="1" i="1" dirty="0"/>
              <a:t>notice of the hearing</a:t>
            </a:r>
            <a:r>
              <a:rPr lang="en-US" sz="3200" dirty="0"/>
              <a:t> to the parties. </a:t>
            </a:r>
          </a:p>
          <a:p>
            <a:r>
              <a:rPr lang="en-US" sz="3200" dirty="0"/>
              <a:t>The notice should contain:</a:t>
            </a:r>
          </a:p>
          <a:p>
            <a:pPr lvl="1"/>
            <a:r>
              <a:rPr lang="en-US" sz="2800" dirty="0"/>
              <a:t>Description of the alleged violations;</a:t>
            </a:r>
          </a:p>
          <a:p>
            <a:pPr lvl="1"/>
            <a:r>
              <a:rPr lang="en-US" sz="2800" dirty="0"/>
              <a:t>List of policies allegedly violated;</a:t>
            </a:r>
          </a:p>
          <a:p>
            <a:pPr lvl="1"/>
            <a:r>
              <a:rPr lang="en-US" sz="2800" dirty="0"/>
              <a:t>Description of hearing procedures;</a:t>
            </a:r>
          </a:p>
          <a:p>
            <a:pPr lvl="1"/>
            <a:r>
              <a:rPr lang="en-US" sz="2800" dirty="0"/>
              <a:t>Statement of potential sanctions/remedies;</a:t>
            </a:r>
          </a:p>
          <a:p>
            <a:pPr lvl="1"/>
            <a:r>
              <a:rPr lang="en-US" sz="2800" dirty="0"/>
              <a:t>Time, date, and location of the hearing;</a:t>
            </a:r>
          </a:p>
          <a:p>
            <a:pPr lvl="1"/>
            <a:r>
              <a:rPr lang="en-US" sz="2800" dirty="0"/>
              <a:t>Any technology that will be used in the hearing;</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14</a:t>
            </a:fld>
            <a:endParaRPr lang="en-US" dirty="0"/>
          </a:p>
        </p:txBody>
      </p:sp>
    </p:spTree>
    <p:extLst>
      <p:ext uri="{BB962C8B-B14F-4D97-AF65-F5344CB8AC3E}">
        <p14:creationId xmlns:p14="http://schemas.microsoft.com/office/powerpoint/2010/main" val="411072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dirty="0"/>
              <a:t>The notice of hearing should also contain:</a:t>
            </a:r>
          </a:p>
          <a:p>
            <a:pPr lvl="1"/>
            <a:r>
              <a:rPr lang="en-US" sz="2800" dirty="0"/>
              <a:t>Information about the option for the live hearing to occur with the parties located in separate rooms;</a:t>
            </a:r>
          </a:p>
          <a:p>
            <a:pPr lvl="1"/>
            <a:r>
              <a:rPr lang="en-US" sz="2800" dirty="0"/>
              <a:t>A list of all those who will attend the hearing;</a:t>
            </a:r>
          </a:p>
          <a:p>
            <a:pPr lvl="1"/>
            <a:r>
              <a:rPr lang="en-US" sz="2800" dirty="0"/>
              <a:t>Information on how the hearing will be recorded;</a:t>
            </a:r>
          </a:p>
          <a:p>
            <a:pPr lvl="1"/>
            <a:r>
              <a:rPr lang="en-US" sz="2800" dirty="0"/>
              <a:t>A statement regarding impact of witness attendance;</a:t>
            </a:r>
          </a:p>
          <a:p>
            <a:pPr lvl="1"/>
            <a:r>
              <a:rPr lang="en-US" sz="2800" dirty="0"/>
              <a:t>Notification that the parties may have the assistance of an advisor; and</a:t>
            </a:r>
          </a:p>
          <a:p>
            <a:pPr lvl="1"/>
            <a:r>
              <a:rPr lang="en-US" sz="2800" dirty="0"/>
              <a:t>An opportunity to arrange any necessary accommodations for the hearing.</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15</a:t>
            </a:fld>
            <a:endParaRPr lang="en-US" dirty="0"/>
          </a:p>
        </p:txBody>
      </p:sp>
    </p:spTree>
    <p:extLst>
      <p:ext uri="{BB962C8B-B14F-4D97-AF65-F5344CB8AC3E}">
        <p14:creationId xmlns:p14="http://schemas.microsoft.com/office/powerpoint/2010/main" val="247314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sz="4400" dirty="0"/>
              <a:t>As we discussed in our prior training on the investigation process and the investigation report, the parties must also receive the </a:t>
            </a:r>
            <a:r>
              <a:rPr lang="en-US" sz="4400" i="1" dirty="0"/>
              <a:t>final </a:t>
            </a:r>
            <a:r>
              <a:rPr lang="en-US" sz="4400" dirty="0"/>
              <a:t>investigation report at least 10 days prior to the hearing, which "fairly summarizes all relevant evidence."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16</a:t>
            </a:fld>
            <a:endParaRPr lang="en-US" dirty="0"/>
          </a:p>
        </p:txBody>
      </p:sp>
    </p:spTree>
    <p:extLst>
      <p:ext uri="{BB962C8B-B14F-4D97-AF65-F5344CB8AC3E}">
        <p14:creationId xmlns:p14="http://schemas.microsoft.com/office/powerpoint/2010/main" val="158943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 </a:t>
            </a:r>
          </a:p>
        </p:txBody>
      </p:sp>
      <p:sp>
        <p:nvSpPr>
          <p:cNvPr id="3" name="Content Placeholder 2"/>
          <p:cNvSpPr>
            <a:spLocks noGrp="1"/>
          </p:cNvSpPr>
          <p:nvPr>
            <p:ph idx="1"/>
          </p:nvPr>
        </p:nvSpPr>
        <p:spPr>
          <a:xfrm>
            <a:off x="723900" y="951706"/>
            <a:ext cx="11223451" cy="5600700"/>
          </a:xfrm>
        </p:spPr>
        <p:txBody>
          <a:bodyPr/>
          <a:lstStyle/>
          <a:p>
            <a:r>
              <a:rPr lang="en-US" sz="3200" dirty="0"/>
              <a:t>The live hearing does not have to be done in-person (though in-person hearings are preferred)</a:t>
            </a:r>
          </a:p>
          <a:p>
            <a:r>
              <a:rPr lang="en-US" sz="3200" dirty="0"/>
              <a:t>At the request of either party, the College </a:t>
            </a:r>
            <a:r>
              <a:rPr lang="en-US" sz="3200" b="1" dirty="0"/>
              <a:t>must allow for the hearing to be conducted in separate rooms</a:t>
            </a:r>
            <a:r>
              <a:rPr lang="en-US" sz="3200" dirty="0"/>
              <a:t>, and provide technology that will allow the parties to simultaneously see and hear each other and the witnesses.</a:t>
            </a:r>
          </a:p>
          <a:p>
            <a:r>
              <a:rPr lang="en-US" sz="3200" dirty="0"/>
              <a:t>Any party or witness may be allowed to participate in the hearing remotely.</a:t>
            </a:r>
          </a:p>
          <a:p>
            <a:r>
              <a:rPr lang="en-US" sz="3200" dirty="0"/>
              <a:t>The college </a:t>
            </a:r>
            <a:r>
              <a:rPr lang="en-US" sz="3200" b="1" i="1" dirty="0"/>
              <a:t>must record </a:t>
            </a:r>
            <a:r>
              <a:rPr lang="en-US" sz="3200" dirty="0"/>
              <a:t>all hearings.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26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sz="3200" dirty="0"/>
              <a:t>The Decision-maker is responsible for determining what testimony will be admitted at hearing and relied upon in the final determination. </a:t>
            </a:r>
          </a:p>
          <a:p>
            <a:pPr lvl="1"/>
            <a:r>
              <a:rPr lang="en-US" sz="2800" dirty="0"/>
              <a:t>It is the Decision-maker's job to determine whether a question is </a:t>
            </a:r>
            <a:r>
              <a:rPr lang="en-US" sz="2800" b="1" i="1" dirty="0"/>
              <a:t>relevant </a:t>
            </a:r>
            <a:r>
              <a:rPr lang="en-US" sz="2800" dirty="0"/>
              <a:t>to prove (or disprove) any of the specific allegations at-issue in the proceeding</a:t>
            </a:r>
          </a:p>
          <a:p>
            <a:pPr lvl="1"/>
            <a:r>
              <a:rPr lang="en-US" sz="2800" dirty="0"/>
              <a:t>The Decision-maker must issue a determination on relevance </a:t>
            </a:r>
            <a:r>
              <a:rPr lang="en-US" sz="2800" i="1" dirty="0"/>
              <a:t>before </a:t>
            </a:r>
            <a:r>
              <a:rPr lang="en-US" sz="2800" dirty="0"/>
              <a:t>a party answers a question and must explain why something is not relevant</a:t>
            </a:r>
          </a:p>
          <a:p>
            <a:pPr lvl="1"/>
            <a:r>
              <a:rPr lang="en-US" sz="2800" b="1" dirty="0"/>
              <a:t>"Relevance" </a:t>
            </a:r>
            <a:r>
              <a:rPr lang="en-US" sz="2800" dirty="0"/>
              <a:t>for purposes of the hearing has additional nuance as compared to the investigation process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18</a:t>
            </a:fld>
            <a:endParaRPr lang="en-US" dirty="0"/>
          </a:p>
        </p:txBody>
      </p:sp>
    </p:spTree>
    <p:extLst>
      <p:ext uri="{BB962C8B-B14F-4D97-AF65-F5344CB8AC3E}">
        <p14:creationId xmlns:p14="http://schemas.microsoft.com/office/powerpoint/2010/main" val="3119020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 </a:t>
            </a:r>
          </a:p>
        </p:txBody>
      </p:sp>
      <p:sp>
        <p:nvSpPr>
          <p:cNvPr id="3" name="Content Placeholder 2"/>
          <p:cNvSpPr>
            <a:spLocks noGrp="1"/>
          </p:cNvSpPr>
          <p:nvPr>
            <p:ph idx="1"/>
          </p:nvPr>
        </p:nvSpPr>
        <p:spPr>
          <a:xfrm>
            <a:off x="723899" y="1066800"/>
            <a:ext cx="11223451" cy="5760563"/>
          </a:xfrm>
        </p:spPr>
        <p:txBody>
          <a:bodyPr/>
          <a:lstStyle/>
          <a:p>
            <a:r>
              <a:rPr lang="en-US" sz="4400" dirty="0"/>
              <a:t>The Decision-maker must allow the advisors to ask parties and witnesses:</a:t>
            </a:r>
          </a:p>
          <a:p>
            <a:pPr lvl="1"/>
            <a:r>
              <a:rPr lang="en-US" sz="4000" dirty="0"/>
              <a:t> </a:t>
            </a:r>
            <a:r>
              <a:rPr lang="en-US" sz="4000" b="1" dirty="0"/>
              <a:t>All relevant questions and follow-up questions</a:t>
            </a:r>
          </a:p>
          <a:p>
            <a:pPr lvl="1"/>
            <a:r>
              <a:rPr lang="en-US" sz="4000" dirty="0"/>
              <a:t> </a:t>
            </a:r>
            <a:r>
              <a:rPr lang="en-US" sz="4000" b="1" dirty="0"/>
              <a:t>Questions challenging credibility</a:t>
            </a:r>
          </a:p>
          <a:p>
            <a:r>
              <a:rPr lang="en-US" sz="4400" dirty="0"/>
              <a:t>That must occur even if a party does not show up for the hearing and only the party's advisor is present at the hearing</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5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Map</a:t>
            </a:r>
          </a:p>
        </p:txBody>
      </p:sp>
      <p:sp>
        <p:nvSpPr>
          <p:cNvPr id="3" name="Content Placeholder 2"/>
          <p:cNvSpPr>
            <a:spLocks noGrp="1"/>
          </p:cNvSpPr>
          <p:nvPr>
            <p:ph idx="1"/>
          </p:nvPr>
        </p:nvSpPr>
        <p:spPr>
          <a:xfrm>
            <a:off x="723899" y="1698171"/>
            <a:ext cx="11223451" cy="4969329"/>
          </a:xfrm>
        </p:spPr>
        <p:txBody>
          <a:bodyPr/>
          <a:lstStyle/>
          <a:p>
            <a:r>
              <a:rPr lang="en-US" sz="3000" dirty="0"/>
              <a:t>Informal Resolution </a:t>
            </a:r>
          </a:p>
          <a:p>
            <a:r>
              <a:rPr lang="en-US" sz="3000" dirty="0"/>
              <a:t>The Live Hearing</a:t>
            </a:r>
          </a:p>
          <a:p>
            <a:r>
              <a:rPr lang="en-US" sz="3000" dirty="0"/>
              <a:t>The Role of the Decision-maker</a:t>
            </a:r>
          </a:p>
          <a:p>
            <a:r>
              <a:rPr lang="en-US" sz="3000" dirty="0"/>
              <a:t>Determination of Responsibility</a:t>
            </a:r>
          </a:p>
          <a:p>
            <a:r>
              <a:rPr lang="en-US" sz="3000" dirty="0"/>
              <a:t>Quiz! </a:t>
            </a:r>
          </a:p>
          <a:p>
            <a:r>
              <a:rPr lang="en-US" sz="3000" dirty="0"/>
              <a:t>Questions?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281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sz="2800" dirty="0"/>
              <a:t>As we discussed in our prior relevancy training, questions about the Complainant’s sexual predisposition or prior sexual behavior </a:t>
            </a:r>
            <a:r>
              <a:rPr lang="en-US" sz="2800" b="1" i="1" dirty="0"/>
              <a:t>are presumptively not relevant</a:t>
            </a:r>
            <a:r>
              <a:rPr lang="en-US" sz="2800" dirty="0"/>
              <a:t>, unless such questions:</a:t>
            </a:r>
          </a:p>
          <a:p>
            <a:pPr lvl="1"/>
            <a:r>
              <a:rPr lang="en-US" sz="2800" dirty="0"/>
              <a:t>Are offered to prove that someone other than the Respondent committed the alleged sexual harassment; or</a:t>
            </a:r>
          </a:p>
          <a:p>
            <a:pPr lvl="1"/>
            <a:r>
              <a:rPr lang="en-US" sz="2800" dirty="0"/>
              <a:t>Concern specific incidents of the Complainant’s prior sexual behavior with the Respondent and are offered to prove consent</a:t>
            </a:r>
          </a:p>
          <a:p>
            <a:r>
              <a:rPr lang="en-US" sz="3200" dirty="0"/>
              <a:t>The Decision-maker should exclude such questions if they do not fall into these exceptions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20</a:t>
            </a:fld>
            <a:endParaRPr lang="en-US" dirty="0"/>
          </a:p>
        </p:txBody>
      </p:sp>
    </p:spTree>
    <p:extLst>
      <p:ext uri="{BB962C8B-B14F-4D97-AF65-F5344CB8AC3E}">
        <p14:creationId xmlns:p14="http://schemas.microsoft.com/office/powerpoint/2010/main" val="3743367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sz="4000" dirty="0"/>
              <a:t>The live hearing must provide the opportunity for cross examination, </a:t>
            </a:r>
            <a:r>
              <a:rPr lang="en-US" sz="4000" b="1" dirty="0"/>
              <a:t>which may only be conducted by the </a:t>
            </a:r>
            <a:r>
              <a:rPr lang="en-US" sz="4000" b="1" i="1" dirty="0"/>
              <a:t>parties’ Advisors</a:t>
            </a:r>
            <a:r>
              <a:rPr lang="en-US" sz="4000" i="1" dirty="0"/>
              <a:t> </a:t>
            </a:r>
          </a:p>
          <a:p>
            <a:pPr lvl="1"/>
            <a:r>
              <a:rPr lang="en-US" sz="3600" dirty="0"/>
              <a:t>A party </a:t>
            </a:r>
            <a:r>
              <a:rPr lang="en-US" sz="3600" b="1" dirty="0"/>
              <a:t>cannot </a:t>
            </a:r>
            <a:r>
              <a:rPr lang="en-US" sz="3600" dirty="0"/>
              <a:t>cross examine another party directly during the hearing (or ever)</a:t>
            </a:r>
          </a:p>
          <a:p>
            <a:pPr lvl="1"/>
            <a:r>
              <a:rPr lang="en-US" sz="3600" dirty="0"/>
              <a:t>If a party does not have an advisor for the hearing, the College </a:t>
            </a:r>
            <a:r>
              <a:rPr lang="en-US" sz="3600" b="1" i="1" dirty="0"/>
              <a:t>must provide</a:t>
            </a:r>
            <a:r>
              <a:rPr lang="en-US" sz="3600" dirty="0"/>
              <a:t> the party an Advisor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21</a:t>
            </a:fld>
            <a:endParaRPr lang="en-US" dirty="0"/>
          </a:p>
        </p:txBody>
      </p:sp>
    </p:spTree>
    <p:extLst>
      <p:ext uri="{BB962C8B-B14F-4D97-AF65-F5344CB8AC3E}">
        <p14:creationId xmlns:p14="http://schemas.microsoft.com/office/powerpoint/2010/main" val="1987555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b="1" dirty="0"/>
              <a:t>Very Important Hearing Rule:  The Decision-maker </a:t>
            </a:r>
            <a:r>
              <a:rPr lang="en-US" b="1" i="1" dirty="0"/>
              <a:t>cannot</a:t>
            </a:r>
            <a:r>
              <a:rPr lang="en-US" dirty="0"/>
              <a:t> </a:t>
            </a:r>
            <a:r>
              <a:rPr lang="en-US" b="1" dirty="0"/>
              <a:t>rely on any statement by a party or witness who does not submit to cross-examination at the hearing.</a:t>
            </a:r>
          </a:p>
          <a:p>
            <a:r>
              <a:rPr lang="en-US" dirty="0"/>
              <a:t>The Decision-maker also cannot draw an inference based solely on a party’s or witness’s absence from the live hearing or refusal to answer cross-examination or other questions.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501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 </a:t>
            </a:r>
          </a:p>
        </p:txBody>
      </p:sp>
      <p:sp>
        <p:nvSpPr>
          <p:cNvPr id="3" name="Content Placeholder 2"/>
          <p:cNvSpPr>
            <a:spLocks noGrp="1"/>
          </p:cNvSpPr>
          <p:nvPr>
            <p:ph idx="1"/>
          </p:nvPr>
        </p:nvSpPr>
        <p:spPr/>
        <p:txBody>
          <a:bodyPr/>
          <a:lstStyle/>
          <a:p>
            <a:r>
              <a:rPr lang="en-US" sz="4000" dirty="0"/>
              <a:t>Notably, the Decision-maker is able to ask questions of the parties and is not barred from relying on statement's from a party or witness who only refuses to respond to questions from the Decision-maker.</a:t>
            </a:r>
          </a:p>
          <a:p>
            <a:r>
              <a:rPr lang="en-US" sz="4000" dirty="0"/>
              <a:t>Why?</a:t>
            </a:r>
          </a:p>
          <a:p>
            <a:pPr lvl="1"/>
            <a:r>
              <a:rPr lang="en-US" sz="3600" dirty="0"/>
              <a:t>Because these questions are not considered "cross-examination," as they come from the neutral Decision-maker.</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23</a:t>
            </a:fld>
            <a:endParaRPr lang="en-US" dirty="0"/>
          </a:p>
        </p:txBody>
      </p:sp>
    </p:spTree>
    <p:extLst>
      <p:ext uri="{BB962C8B-B14F-4D97-AF65-F5344CB8AC3E}">
        <p14:creationId xmlns:p14="http://schemas.microsoft.com/office/powerpoint/2010/main" val="479773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 </a:t>
            </a:r>
          </a:p>
        </p:txBody>
      </p:sp>
      <p:sp>
        <p:nvSpPr>
          <p:cNvPr id="3" name="Content Placeholder 2"/>
          <p:cNvSpPr>
            <a:spLocks noGrp="1"/>
          </p:cNvSpPr>
          <p:nvPr>
            <p:ph idx="1"/>
          </p:nvPr>
        </p:nvSpPr>
        <p:spPr/>
        <p:txBody>
          <a:bodyPr/>
          <a:lstStyle/>
          <a:p>
            <a:r>
              <a:rPr lang="en-US" sz="3200" b="1" dirty="0"/>
              <a:t>Hypothetical:   </a:t>
            </a:r>
            <a:r>
              <a:rPr lang="en-US" sz="3200" dirty="0"/>
              <a:t>Hannah is a drama student who witnessed a sexual assault at the college's theater during a rehearsal. She reluctantly agreed to be interviewed as a part of the Title IX investigation. Hannah has been struggling since this investigation interview, and has sought professional help. For her own mental health, she refuses to appear as a witness at the live hearing. </a:t>
            </a:r>
          </a:p>
          <a:p>
            <a:r>
              <a:rPr lang="en-US" sz="3200" dirty="0"/>
              <a:t>Can Hannah's investigation interview be relied upon by the Decision-maker in making a determination regarding responsibility?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24</a:t>
            </a:fld>
            <a:endParaRPr lang="en-US" dirty="0"/>
          </a:p>
        </p:txBody>
      </p:sp>
    </p:spTree>
    <p:extLst>
      <p:ext uri="{BB962C8B-B14F-4D97-AF65-F5344CB8AC3E}">
        <p14:creationId xmlns:p14="http://schemas.microsoft.com/office/powerpoint/2010/main" val="2741363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Live Hearing</a:t>
            </a:r>
          </a:p>
        </p:txBody>
      </p:sp>
      <p:sp>
        <p:nvSpPr>
          <p:cNvPr id="3" name="Content Placeholder 2"/>
          <p:cNvSpPr>
            <a:spLocks noGrp="1"/>
          </p:cNvSpPr>
          <p:nvPr>
            <p:ph idx="1"/>
          </p:nvPr>
        </p:nvSpPr>
        <p:spPr/>
        <p:txBody>
          <a:bodyPr/>
          <a:lstStyle/>
          <a:p>
            <a:r>
              <a:rPr lang="en-US" b="1" dirty="0"/>
              <a:t>Answer:  </a:t>
            </a:r>
            <a:r>
              <a:rPr lang="en-US" dirty="0"/>
              <a:t>No – Hannah's interview cannot be relied upon in the determination regarding responsibility. </a:t>
            </a:r>
            <a:endParaRPr lang="en-US" b="1" dirty="0"/>
          </a:p>
          <a:p>
            <a:r>
              <a:rPr lang="en-US" dirty="0"/>
              <a:t>A Decision-maker cannot rely on the statements that Hannah made during her investigation interview because she did not present herself for cross examination during the live hearing. </a:t>
            </a:r>
          </a:p>
          <a:p>
            <a:r>
              <a:rPr lang="en-US" dirty="0"/>
              <a:t>The Decision-maker-cannot draw an inference about Hannah's testimony based solely on Hannah's absence from the live hearing.</a:t>
            </a:r>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25</a:t>
            </a:fld>
            <a:endParaRPr lang="en-US" dirty="0"/>
          </a:p>
        </p:txBody>
      </p:sp>
    </p:spTree>
    <p:extLst>
      <p:ext uri="{BB962C8B-B14F-4D97-AF65-F5344CB8AC3E}">
        <p14:creationId xmlns:p14="http://schemas.microsoft.com/office/powerpoint/2010/main" val="102009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Decision-maker </a:t>
            </a:r>
          </a:p>
        </p:txBody>
      </p:sp>
      <p:sp>
        <p:nvSpPr>
          <p:cNvPr id="3" name="Content Placeholder 2"/>
          <p:cNvSpPr>
            <a:spLocks noGrp="1"/>
          </p:cNvSpPr>
          <p:nvPr>
            <p:ph idx="1"/>
          </p:nvPr>
        </p:nvSpPr>
        <p:spPr/>
        <p:txBody>
          <a:bodyPr/>
          <a:lstStyle/>
          <a:p>
            <a:r>
              <a:rPr lang="en-US" dirty="0"/>
              <a:t>The Decision-maker must </a:t>
            </a:r>
            <a:r>
              <a:rPr lang="en-US" b="1" dirty="0"/>
              <a:t>objectively evaluate relevant evidence presented at hearing. </a:t>
            </a:r>
            <a:endParaRPr lang="en-US" dirty="0"/>
          </a:p>
          <a:p>
            <a:r>
              <a:rPr lang="en-US" dirty="0"/>
              <a:t>What does this mean?</a:t>
            </a:r>
          </a:p>
          <a:p>
            <a:pPr lvl="1"/>
            <a:r>
              <a:rPr lang="en-US" dirty="0"/>
              <a:t>Impartially consider all of the evidence</a:t>
            </a:r>
          </a:p>
          <a:p>
            <a:pPr lvl="1"/>
            <a:r>
              <a:rPr lang="en-US" dirty="0"/>
              <a:t>No prejudgment of facts </a:t>
            </a:r>
          </a:p>
          <a:p>
            <a:pPr lvl="1"/>
            <a:r>
              <a:rPr lang="en-US" dirty="0"/>
              <a:t>No deference to recommendations from investigator</a:t>
            </a:r>
          </a:p>
          <a:p>
            <a:pPr lvl="1"/>
            <a:r>
              <a:rPr lang="en-US" dirty="0"/>
              <a:t>Allow the parties to have an equal opportunity to inspect and review evidence obtained in the investigation and that is relevant to the charges   </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26</a:t>
            </a:fld>
            <a:endParaRPr lang="en-US" dirty="0"/>
          </a:p>
        </p:txBody>
      </p:sp>
    </p:spTree>
    <p:extLst>
      <p:ext uri="{BB962C8B-B14F-4D97-AF65-F5344CB8AC3E}">
        <p14:creationId xmlns:p14="http://schemas.microsoft.com/office/powerpoint/2010/main" val="254390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Decision-maker</a:t>
            </a:r>
          </a:p>
        </p:txBody>
      </p:sp>
      <p:sp>
        <p:nvSpPr>
          <p:cNvPr id="3" name="Content Placeholder 2"/>
          <p:cNvSpPr>
            <a:spLocks noGrp="1"/>
          </p:cNvSpPr>
          <p:nvPr>
            <p:ph idx="1"/>
          </p:nvPr>
        </p:nvSpPr>
        <p:spPr>
          <a:xfrm>
            <a:off x="723899" y="1554480"/>
            <a:ext cx="11223451" cy="4410891"/>
          </a:xfrm>
        </p:spPr>
        <p:txBody>
          <a:bodyPr/>
          <a:lstStyle/>
          <a:p>
            <a:r>
              <a:rPr lang="en-US" sz="4800" dirty="0"/>
              <a:t>The Decision-maker (unlike the investigator) will engage in </a:t>
            </a:r>
            <a:r>
              <a:rPr lang="en-US" sz="4800" b="1" i="1" dirty="0"/>
              <a:t>credibility determinations</a:t>
            </a:r>
            <a:r>
              <a:rPr lang="en-US" sz="4800" dirty="0"/>
              <a:t> of the party's and witnesses </a:t>
            </a:r>
          </a:p>
          <a:p>
            <a:pPr lvl="1"/>
            <a:r>
              <a:rPr lang="en-US" sz="3600" dirty="0"/>
              <a:t>I.e., Determine who is telling the truth and who is not?</a:t>
            </a:r>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27</a:t>
            </a:fld>
            <a:endParaRPr lang="en-US" dirty="0"/>
          </a:p>
        </p:txBody>
      </p:sp>
    </p:spTree>
    <p:extLst>
      <p:ext uri="{BB962C8B-B14F-4D97-AF65-F5344CB8AC3E}">
        <p14:creationId xmlns:p14="http://schemas.microsoft.com/office/powerpoint/2010/main" val="78437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Decision-maker</a:t>
            </a:r>
          </a:p>
        </p:txBody>
      </p:sp>
      <p:sp>
        <p:nvSpPr>
          <p:cNvPr id="3" name="Content Placeholder 2"/>
          <p:cNvSpPr>
            <a:spLocks noGrp="1"/>
          </p:cNvSpPr>
          <p:nvPr>
            <p:ph idx="1"/>
          </p:nvPr>
        </p:nvSpPr>
        <p:spPr/>
        <p:txBody>
          <a:bodyPr/>
          <a:lstStyle/>
          <a:p>
            <a:r>
              <a:rPr lang="en-US" sz="4000" dirty="0"/>
              <a:t>In reviewing the evidence presented at the hearing, the Decision-maker is responsible for properly applying: </a:t>
            </a:r>
          </a:p>
          <a:p>
            <a:pPr lvl="1"/>
            <a:r>
              <a:rPr lang="en-US" sz="3600" dirty="0"/>
              <a:t>The presumption of innocence; </a:t>
            </a:r>
          </a:p>
          <a:p>
            <a:pPr lvl="1"/>
            <a:r>
              <a:rPr lang="en-US" sz="3600" dirty="0"/>
              <a:t>The Title IX policy's burden of proof;</a:t>
            </a:r>
          </a:p>
          <a:p>
            <a:pPr lvl="1"/>
            <a:r>
              <a:rPr lang="en-US" sz="3600" dirty="0"/>
              <a:t>Relevancy considerations;</a:t>
            </a:r>
          </a:p>
          <a:p>
            <a:pPr lvl="1"/>
            <a:r>
              <a:rPr lang="en-US" sz="3600" dirty="0"/>
              <a:t>Privilege protections; and</a:t>
            </a:r>
          </a:p>
          <a:p>
            <a:pPr lvl="1"/>
            <a:r>
              <a:rPr lang="en-US" sz="3600" dirty="0"/>
              <a:t>Medical record protections</a:t>
            </a:r>
          </a:p>
        </p:txBody>
      </p:sp>
      <p:sp>
        <p:nvSpPr>
          <p:cNvPr id="4" name="Slide Number Placeholder 3"/>
          <p:cNvSpPr>
            <a:spLocks noGrp="1"/>
          </p:cNvSpPr>
          <p:nvPr>
            <p:ph type="sldNum" sz="quarter" idx="12"/>
          </p:nvPr>
        </p:nvSpPr>
        <p:spPr/>
        <p:txBody>
          <a:bodyPr/>
          <a:lstStyle/>
          <a:p>
            <a:fld id="{CC52E155-FD95-45BC-A9C1-019A20DEA94F}" type="slidenum">
              <a:rPr lang="en-US" smtClean="0"/>
              <a:pPr/>
              <a:t>28</a:t>
            </a:fld>
            <a:endParaRPr lang="en-US" dirty="0"/>
          </a:p>
        </p:txBody>
      </p:sp>
    </p:spTree>
    <p:extLst>
      <p:ext uri="{BB962C8B-B14F-4D97-AF65-F5344CB8AC3E}">
        <p14:creationId xmlns:p14="http://schemas.microsoft.com/office/powerpoint/2010/main" val="3738871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Regarding Responsibility</a:t>
            </a:r>
          </a:p>
        </p:txBody>
      </p:sp>
      <p:sp>
        <p:nvSpPr>
          <p:cNvPr id="3" name="Content Placeholder 2"/>
          <p:cNvSpPr>
            <a:spLocks noGrp="1"/>
          </p:cNvSpPr>
          <p:nvPr>
            <p:ph idx="1"/>
          </p:nvPr>
        </p:nvSpPr>
        <p:spPr>
          <a:xfrm>
            <a:off x="723899" y="951706"/>
            <a:ext cx="11223451" cy="5791200"/>
          </a:xfrm>
        </p:spPr>
        <p:txBody>
          <a:bodyPr/>
          <a:lstStyle/>
          <a:p>
            <a:r>
              <a:rPr lang="en-US" sz="2800" dirty="0"/>
              <a:t>Following the hearing, the Decision-maker must consider the relevant evidence prepared at hearing and issue a written </a:t>
            </a:r>
            <a:r>
              <a:rPr lang="en-US" sz="2800" b="1" i="1" dirty="0"/>
              <a:t>determination regarding responsibility</a:t>
            </a:r>
            <a:r>
              <a:rPr lang="en-US" sz="2800" dirty="0"/>
              <a:t>, which must include:</a:t>
            </a:r>
          </a:p>
          <a:p>
            <a:pPr lvl="1"/>
            <a:r>
              <a:rPr lang="en-US" sz="2400" dirty="0"/>
              <a:t>The allegations potentially constituting Title IX sexual harassment; </a:t>
            </a:r>
          </a:p>
          <a:p>
            <a:pPr lvl="1"/>
            <a:r>
              <a:rPr lang="en-US" sz="2400" dirty="0"/>
              <a:t>A description of the procedural steps taken;</a:t>
            </a:r>
          </a:p>
          <a:p>
            <a:pPr lvl="1"/>
            <a:r>
              <a:rPr lang="en-US" sz="2400" dirty="0"/>
              <a:t>Findings of fact supporting the determination;</a:t>
            </a:r>
          </a:p>
          <a:p>
            <a:pPr lvl="1"/>
            <a:r>
              <a:rPr lang="en-US" sz="2400" dirty="0"/>
              <a:t>Conclusions regarding the application of the school's code of conduct to the facts;</a:t>
            </a:r>
          </a:p>
          <a:p>
            <a:pPr lvl="1"/>
            <a:r>
              <a:rPr lang="en-US" sz="2400" dirty="0"/>
              <a:t>A statement of, and rationale for, the result as to each allegation, including a determination regarding responsibility, any disciplinary sanctions and remedies; and</a:t>
            </a:r>
          </a:p>
          <a:p>
            <a:pPr lvl="1"/>
            <a:r>
              <a:rPr lang="en-US" sz="2400" dirty="0"/>
              <a:t>Procedures and permissible bases for the Complainant and Respondent to appeal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67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dirty="0"/>
              <a:t>As an alternative to the formal grievance procedure, the college may offer parties the option of participating in an informal resolution process.</a:t>
            </a:r>
          </a:p>
          <a:p>
            <a:r>
              <a:rPr lang="en-US" dirty="0"/>
              <a:t>The Title IX regulations do not require informal resolution options as part of a college's Title IX policy or procedures</a:t>
            </a:r>
          </a:p>
          <a:p>
            <a:r>
              <a:rPr lang="en-US" dirty="0"/>
              <a:t>Consider whether informal resolution is appropriate for certain types of claims (e.g., sexual assault)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a:t>
            </a:fld>
            <a:endParaRPr lang="en-US" dirty="0"/>
          </a:p>
        </p:txBody>
      </p:sp>
    </p:spTree>
    <p:extLst>
      <p:ext uri="{BB962C8B-B14F-4D97-AF65-F5344CB8AC3E}">
        <p14:creationId xmlns:p14="http://schemas.microsoft.com/office/powerpoint/2010/main" val="1493317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Regarding Responsibility</a:t>
            </a:r>
          </a:p>
        </p:txBody>
      </p:sp>
      <p:sp>
        <p:nvSpPr>
          <p:cNvPr id="3" name="Content Placeholder 2"/>
          <p:cNvSpPr>
            <a:spLocks noGrp="1"/>
          </p:cNvSpPr>
          <p:nvPr>
            <p:ph idx="1"/>
          </p:nvPr>
        </p:nvSpPr>
        <p:spPr>
          <a:xfrm>
            <a:off x="723899" y="1502229"/>
            <a:ext cx="11223451" cy="4463142"/>
          </a:xfrm>
        </p:spPr>
        <p:txBody>
          <a:bodyPr/>
          <a:lstStyle/>
          <a:p>
            <a:r>
              <a:rPr lang="en-US" sz="4800" dirty="0"/>
              <a:t>The determination must be sent simultaneously to the parties (and their advisors), along with information to both parties regarding the process of filing an appeal.</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30</a:t>
            </a:fld>
            <a:endParaRPr lang="en-US" dirty="0"/>
          </a:p>
        </p:txBody>
      </p:sp>
    </p:spTree>
    <p:extLst>
      <p:ext uri="{BB962C8B-B14F-4D97-AF65-F5344CB8AC3E}">
        <p14:creationId xmlns:p14="http://schemas.microsoft.com/office/powerpoint/2010/main" val="4208761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Regarding Responsibility</a:t>
            </a:r>
          </a:p>
        </p:txBody>
      </p:sp>
      <p:sp>
        <p:nvSpPr>
          <p:cNvPr id="3" name="Content Placeholder 2"/>
          <p:cNvSpPr>
            <a:spLocks noGrp="1"/>
          </p:cNvSpPr>
          <p:nvPr>
            <p:ph idx="1"/>
          </p:nvPr>
        </p:nvSpPr>
        <p:spPr/>
        <p:txBody>
          <a:bodyPr/>
          <a:lstStyle/>
          <a:p>
            <a:r>
              <a:rPr lang="en-US" dirty="0"/>
              <a:t>Title IX Coordinator is responsible for effective implementation of any remedies from the determination</a:t>
            </a:r>
          </a:p>
          <a:p>
            <a:r>
              <a:rPr lang="en-US" dirty="0"/>
              <a:t>This determination becomes final:</a:t>
            </a:r>
          </a:p>
          <a:p>
            <a:pPr lvl="1"/>
            <a:r>
              <a:rPr lang="en-US" dirty="0"/>
              <a:t>If an appeal is not filed, the date on which an appeal would no longer be considered timely</a:t>
            </a:r>
          </a:p>
          <a:p>
            <a:pPr lvl="1"/>
            <a:r>
              <a:rPr lang="en-US" dirty="0"/>
              <a:t>If an appeal is filed, on the date that the school provides the parties with the written determination of the result of the appeal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52E155-FD95-45BC-A9C1-019A20DEA94F}"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132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a:t>
            </a:r>
          </a:p>
        </p:txBody>
      </p:sp>
      <p:sp>
        <p:nvSpPr>
          <p:cNvPr id="3" name="Content Placeholder 2"/>
          <p:cNvSpPr>
            <a:spLocks noGrp="1"/>
          </p:cNvSpPr>
          <p:nvPr>
            <p:ph idx="1"/>
          </p:nvPr>
        </p:nvSpPr>
        <p:spPr/>
        <p:txBody>
          <a:bodyPr/>
          <a:lstStyle/>
          <a:p>
            <a:r>
              <a:rPr lang="en-US" sz="3200" dirty="0"/>
              <a:t>Rico is the Respondent in a Title IX grievance process. Rico does not designate an advisor for the investigation, so the college provides him an advisor during the live hearing. Rico thinks his advisor is hindering his case because the advisor does not know the circumstances of the case as well as he does. Frustrated, Rico ignores the advisor's advice and takes the lead and tries to cross-examine the Complainant.</a:t>
            </a:r>
          </a:p>
          <a:p>
            <a:r>
              <a:rPr lang="en-US" sz="3200" dirty="0"/>
              <a:t>Given Rico's displeasure with his advisor, can he cross-examine the Complainant and carry on defending himself?</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32</a:t>
            </a:fld>
            <a:endParaRPr lang="en-US" dirty="0"/>
          </a:p>
        </p:txBody>
      </p:sp>
    </p:spTree>
    <p:extLst>
      <p:ext uri="{BB962C8B-B14F-4D97-AF65-F5344CB8AC3E}">
        <p14:creationId xmlns:p14="http://schemas.microsoft.com/office/powerpoint/2010/main" val="2724338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Quiz – Test Your Knowledge</a:t>
            </a:r>
          </a:p>
        </p:txBody>
      </p:sp>
      <p:sp>
        <p:nvSpPr>
          <p:cNvPr id="3" name="Content Placeholder 2"/>
          <p:cNvSpPr>
            <a:spLocks noGrp="1"/>
          </p:cNvSpPr>
          <p:nvPr>
            <p:ph idx="1"/>
          </p:nvPr>
        </p:nvSpPr>
        <p:spPr/>
        <p:txBody>
          <a:bodyPr/>
          <a:lstStyle/>
          <a:p>
            <a:r>
              <a:rPr lang="en-US" sz="3200" b="1" dirty="0"/>
              <a:t>Answer: </a:t>
            </a:r>
            <a:r>
              <a:rPr lang="en-US" sz="3200" dirty="0"/>
              <a:t>No – Rico cannot conduct cross examination during the live hearing, despite his frustrations with his appointed advisor. </a:t>
            </a:r>
            <a:endParaRPr lang="en-US" sz="3200" b="1" dirty="0"/>
          </a:p>
          <a:p>
            <a:r>
              <a:rPr lang="en-US" sz="3200" b="1" dirty="0"/>
              <a:t>Reasoning: </a:t>
            </a:r>
            <a:r>
              <a:rPr lang="en-US" sz="3200" dirty="0"/>
              <a:t>During the live hearing, only the parties' advisors may conduct cross examination (even if a party is displeased with his or her advisor). </a:t>
            </a:r>
            <a:endParaRPr lang="en-US"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33</a:t>
            </a:fld>
            <a:endParaRPr lang="en-US" dirty="0"/>
          </a:p>
        </p:txBody>
      </p:sp>
    </p:spTree>
    <p:extLst>
      <p:ext uri="{BB962C8B-B14F-4D97-AF65-F5344CB8AC3E}">
        <p14:creationId xmlns:p14="http://schemas.microsoft.com/office/powerpoint/2010/main" val="2841984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a:t>
            </a:r>
          </a:p>
        </p:txBody>
      </p:sp>
      <p:sp>
        <p:nvSpPr>
          <p:cNvPr id="3" name="Content Placeholder 2"/>
          <p:cNvSpPr>
            <a:spLocks noGrp="1"/>
          </p:cNvSpPr>
          <p:nvPr>
            <p:ph idx="1"/>
          </p:nvPr>
        </p:nvSpPr>
        <p:spPr/>
        <p:txBody>
          <a:bodyPr/>
          <a:lstStyle/>
          <a:p>
            <a:r>
              <a:rPr lang="en-US" dirty="0"/>
              <a:t>Emily is the Complainant in a Title IX hearing against Sam, who she has accused of sexually harassing her.  Sam does not appear for the Title IX hearing, but her advisor, Lucas does.  Lucas begins to cross examine Sam at the hearing and Emily's advisor objects, saying that Emily should not be subject to cross-examination since Sam is not present to be cross-examined.  </a:t>
            </a:r>
          </a:p>
          <a:p>
            <a:r>
              <a:rPr lang="en-US" dirty="0"/>
              <a:t>How should the Decision-maker rule?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34</a:t>
            </a:fld>
            <a:endParaRPr lang="en-US" dirty="0"/>
          </a:p>
        </p:txBody>
      </p:sp>
    </p:spTree>
    <p:extLst>
      <p:ext uri="{BB962C8B-B14F-4D97-AF65-F5344CB8AC3E}">
        <p14:creationId xmlns:p14="http://schemas.microsoft.com/office/powerpoint/2010/main" val="1576080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a:t>
            </a:r>
          </a:p>
        </p:txBody>
      </p:sp>
      <p:sp>
        <p:nvSpPr>
          <p:cNvPr id="3" name="Content Placeholder 2"/>
          <p:cNvSpPr>
            <a:spLocks noGrp="1"/>
          </p:cNvSpPr>
          <p:nvPr>
            <p:ph idx="1"/>
          </p:nvPr>
        </p:nvSpPr>
        <p:spPr>
          <a:xfrm>
            <a:off x="723899" y="1489166"/>
            <a:ext cx="11223451" cy="4476205"/>
          </a:xfrm>
        </p:spPr>
        <p:txBody>
          <a:bodyPr/>
          <a:lstStyle/>
          <a:p>
            <a:r>
              <a:rPr lang="en-US" b="1" dirty="0"/>
              <a:t>Answer:</a:t>
            </a:r>
            <a:r>
              <a:rPr lang="en-US" dirty="0"/>
              <a:t> The Decision-maker should over-rule the objection.  The fact that Sam is not present at the hearing does not bar her advisor from cross-examining Emily. </a:t>
            </a:r>
          </a:p>
          <a:p>
            <a:r>
              <a:rPr lang="en-US" dirty="0"/>
              <a:t>However, because Sam has not appeared for the hearing and has not subjected herself to cross-examination, the Decision-maker cannot relay on any of Sam's statements in the determination of responsibility.</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35</a:t>
            </a:fld>
            <a:endParaRPr lang="en-US" dirty="0"/>
          </a:p>
        </p:txBody>
      </p:sp>
    </p:spTree>
    <p:extLst>
      <p:ext uri="{BB962C8B-B14F-4D97-AF65-F5344CB8AC3E}">
        <p14:creationId xmlns:p14="http://schemas.microsoft.com/office/powerpoint/2010/main" val="228154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–Test Your Knowledge!</a:t>
            </a:r>
          </a:p>
        </p:txBody>
      </p:sp>
      <p:sp>
        <p:nvSpPr>
          <p:cNvPr id="3" name="Content Placeholder 2"/>
          <p:cNvSpPr>
            <a:spLocks noGrp="1"/>
          </p:cNvSpPr>
          <p:nvPr>
            <p:ph idx="1"/>
          </p:nvPr>
        </p:nvSpPr>
        <p:spPr>
          <a:xfrm>
            <a:off x="723899" y="1593669"/>
            <a:ext cx="11223451" cy="4371702"/>
          </a:xfrm>
        </p:spPr>
        <p:txBody>
          <a:bodyPr/>
          <a:lstStyle/>
          <a:p>
            <a:r>
              <a:rPr lang="en-US" sz="4000" dirty="0"/>
              <a:t>Who is responsible for issuing the determination of responsibility and determining potential sanctions in determining a Title IX investigation:</a:t>
            </a:r>
          </a:p>
          <a:p>
            <a:pPr lvl="1"/>
            <a:r>
              <a:rPr lang="en-US" sz="3600" dirty="0"/>
              <a:t>The Title IX Coordinator</a:t>
            </a:r>
          </a:p>
          <a:p>
            <a:pPr lvl="1"/>
            <a:r>
              <a:rPr lang="en-US" sz="3600" dirty="0"/>
              <a:t>The Investigator</a:t>
            </a:r>
          </a:p>
          <a:p>
            <a:pPr lvl="1"/>
            <a:r>
              <a:rPr lang="en-US" sz="3600" dirty="0"/>
              <a:t>The Decision-maker</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36</a:t>
            </a:fld>
            <a:endParaRPr lang="en-US" dirty="0"/>
          </a:p>
        </p:txBody>
      </p:sp>
    </p:spTree>
    <p:extLst>
      <p:ext uri="{BB962C8B-B14F-4D97-AF65-F5344CB8AC3E}">
        <p14:creationId xmlns:p14="http://schemas.microsoft.com/office/powerpoint/2010/main" val="3199374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Test Your Knowledge!</a:t>
            </a:r>
          </a:p>
        </p:txBody>
      </p:sp>
      <p:sp>
        <p:nvSpPr>
          <p:cNvPr id="3" name="Content Placeholder 2"/>
          <p:cNvSpPr>
            <a:spLocks noGrp="1"/>
          </p:cNvSpPr>
          <p:nvPr>
            <p:ph idx="1"/>
          </p:nvPr>
        </p:nvSpPr>
        <p:spPr>
          <a:xfrm>
            <a:off x="723899" y="1449977"/>
            <a:ext cx="11223451" cy="4515394"/>
          </a:xfrm>
        </p:spPr>
        <p:txBody>
          <a:bodyPr/>
          <a:lstStyle/>
          <a:p>
            <a:r>
              <a:rPr lang="en-US" dirty="0"/>
              <a:t>The </a:t>
            </a:r>
            <a:r>
              <a:rPr lang="en-US" b="1" dirty="0"/>
              <a:t>Decision-maker </a:t>
            </a:r>
            <a:r>
              <a:rPr lang="en-US" dirty="0"/>
              <a:t>is responsible for issuing the determination of responsibility and determining potential sanctions.  </a:t>
            </a:r>
          </a:p>
          <a:p>
            <a:r>
              <a:rPr lang="en-US" dirty="0"/>
              <a:t>The Title IX Coordinator implements sanctions but does not determine them – and the investigator is not involved in the determination of responsibility or the sanctions.</a:t>
            </a:r>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37</a:t>
            </a:fld>
            <a:endParaRPr lang="en-US" dirty="0"/>
          </a:p>
        </p:txBody>
      </p:sp>
    </p:spTree>
    <p:extLst>
      <p:ext uri="{BB962C8B-B14F-4D97-AF65-F5344CB8AC3E}">
        <p14:creationId xmlns:p14="http://schemas.microsoft.com/office/powerpoint/2010/main" val="1282824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QUESTIONS DO YOU HAVE?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38</a:t>
            </a:fld>
            <a:endParaRPr lang="en-US" dirty="0"/>
          </a:p>
        </p:txBody>
      </p:sp>
    </p:spTree>
    <p:extLst>
      <p:ext uri="{BB962C8B-B14F-4D97-AF65-F5344CB8AC3E}">
        <p14:creationId xmlns:p14="http://schemas.microsoft.com/office/powerpoint/2010/main" val="35164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sz="4000" dirty="0"/>
              <a:t>Informal resolution may not be offered to the parties </a:t>
            </a:r>
            <a:r>
              <a:rPr lang="en-US" sz="4000" b="1" i="1" dirty="0"/>
              <a:t>unless a formal complaint of sex harassment is filed</a:t>
            </a:r>
          </a:p>
          <a:p>
            <a:r>
              <a:rPr lang="en-US" sz="4000" dirty="0"/>
              <a:t>Informal resolution </a:t>
            </a:r>
            <a:r>
              <a:rPr lang="en-US" sz="4000" b="1" i="1" dirty="0"/>
              <a:t>also cannot be offered</a:t>
            </a:r>
            <a:r>
              <a:rPr lang="en-US" sz="4000" dirty="0"/>
              <a:t> in instances when the complaint involves a college employee sexually harassing a student.</a:t>
            </a:r>
          </a:p>
        </p:txBody>
      </p:sp>
      <p:sp>
        <p:nvSpPr>
          <p:cNvPr id="4" name="Slide Number Placeholder 3"/>
          <p:cNvSpPr>
            <a:spLocks noGrp="1"/>
          </p:cNvSpPr>
          <p:nvPr>
            <p:ph type="sldNum" sz="quarter" idx="12"/>
          </p:nvPr>
        </p:nvSpPr>
        <p:spPr/>
        <p:txBody>
          <a:bodyPr/>
          <a:lstStyle/>
          <a:p>
            <a:fld id="{CC52E155-FD95-45BC-A9C1-019A20DEA94F}" type="slidenum">
              <a:rPr lang="en-US" smtClean="0"/>
              <a:pPr/>
              <a:t>4</a:t>
            </a:fld>
            <a:endParaRPr lang="en-US" dirty="0"/>
          </a:p>
        </p:txBody>
      </p:sp>
    </p:spTree>
    <p:extLst>
      <p:ext uri="{BB962C8B-B14F-4D97-AF65-F5344CB8AC3E}">
        <p14:creationId xmlns:p14="http://schemas.microsoft.com/office/powerpoint/2010/main" val="1308080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a:xfrm>
            <a:off x="723899" y="1423851"/>
            <a:ext cx="11223451" cy="4541520"/>
          </a:xfrm>
        </p:spPr>
        <p:txBody>
          <a:bodyPr/>
          <a:lstStyle/>
          <a:p>
            <a:r>
              <a:rPr lang="en-US" dirty="0"/>
              <a:t>To the extent a college provides informal resolution options, they will typically involve mediation by a third-party mediator or restorative justice opportunities.</a:t>
            </a:r>
          </a:p>
          <a:p>
            <a:r>
              <a:rPr lang="en-US" b="1" dirty="0"/>
              <a:t>Very Important:  </a:t>
            </a:r>
            <a:r>
              <a:rPr lang="en-US" dirty="0"/>
              <a:t>Both parties must provide </a:t>
            </a:r>
            <a:r>
              <a:rPr lang="en-US" b="1" i="1" dirty="0"/>
              <a:t>informed</a:t>
            </a:r>
            <a:r>
              <a:rPr lang="en-US" b="1" dirty="0"/>
              <a:t>, </a:t>
            </a:r>
            <a:r>
              <a:rPr lang="en-US" b="1" i="1" dirty="0"/>
              <a:t>written, voluntary consent</a:t>
            </a:r>
            <a:r>
              <a:rPr lang="en-US" dirty="0"/>
              <a:t> to attempt informal resolution of a formal complaint.</a:t>
            </a:r>
          </a:p>
          <a:p>
            <a:pPr lvl="1"/>
            <a:r>
              <a:rPr lang="en-US" dirty="0"/>
              <a:t>Without such consent, informal resolution </a:t>
            </a:r>
            <a:r>
              <a:rPr lang="en-US" b="1" i="1" dirty="0"/>
              <a:t>is not an option</a:t>
            </a:r>
          </a:p>
        </p:txBody>
      </p:sp>
      <p:sp>
        <p:nvSpPr>
          <p:cNvPr id="4" name="Slide Number Placeholder 3"/>
          <p:cNvSpPr>
            <a:spLocks noGrp="1"/>
          </p:cNvSpPr>
          <p:nvPr>
            <p:ph type="sldNum" sz="quarter" idx="12"/>
          </p:nvPr>
        </p:nvSpPr>
        <p:spPr/>
        <p:txBody>
          <a:bodyPr/>
          <a:lstStyle/>
          <a:p>
            <a:fld id="{CC52E155-FD95-45BC-A9C1-019A20DEA94F}" type="slidenum">
              <a:rPr lang="en-US" smtClean="0"/>
              <a:pPr/>
              <a:t>5</a:t>
            </a:fld>
            <a:endParaRPr lang="en-US" dirty="0"/>
          </a:p>
        </p:txBody>
      </p:sp>
    </p:spTree>
    <p:extLst>
      <p:ext uri="{BB962C8B-B14F-4D97-AF65-F5344CB8AC3E}">
        <p14:creationId xmlns:p14="http://schemas.microsoft.com/office/powerpoint/2010/main" val="305976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dirty="0"/>
              <a:t>For consent to be informed and the process equitable, both parties must be notified (in writing) </a:t>
            </a:r>
            <a:r>
              <a:rPr lang="en-US" sz="3600" dirty="0"/>
              <a:t>of: </a:t>
            </a:r>
          </a:p>
          <a:p>
            <a:pPr lvl="2"/>
            <a:r>
              <a:rPr lang="en-US" sz="3600" dirty="0"/>
              <a:t>The allegations made in the formal complaint; </a:t>
            </a:r>
          </a:p>
          <a:p>
            <a:pPr lvl="2"/>
            <a:r>
              <a:rPr lang="en-US" sz="3600" dirty="0"/>
              <a:t>The requirements of the informal resolution process; and </a:t>
            </a:r>
          </a:p>
          <a:p>
            <a:pPr lvl="2"/>
            <a:r>
              <a:rPr lang="en-US" sz="3600" dirty="0"/>
              <a:t>What elements of the process will remain confidential (or not confidential) if the parties choose to participate</a:t>
            </a:r>
          </a:p>
        </p:txBody>
      </p:sp>
      <p:sp>
        <p:nvSpPr>
          <p:cNvPr id="4" name="Slide Number Placeholder 3"/>
          <p:cNvSpPr>
            <a:spLocks noGrp="1"/>
          </p:cNvSpPr>
          <p:nvPr>
            <p:ph type="sldNum" sz="quarter" idx="12"/>
          </p:nvPr>
        </p:nvSpPr>
        <p:spPr/>
        <p:txBody>
          <a:bodyPr/>
          <a:lstStyle/>
          <a:p>
            <a:fld id="{CC52E155-FD95-45BC-A9C1-019A20DEA94F}" type="slidenum">
              <a:rPr lang="en-US" smtClean="0"/>
              <a:pPr/>
              <a:t>6</a:t>
            </a:fld>
            <a:endParaRPr lang="en-US" dirty="0"/>
          </a:p>
        </p:txBody>
      </p:sp>
    </p:spTree>
    <p:extLst>
      <p:ext uri="{BB962C8B-B14F-4D97-AF65-F5344CB8AC3E}">
        <p14:creationId xmlns:p14="http://schemas.microsoft.com/office/powerpoint/2010/main" val="2896697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dirty="0"/>
              <a:t>Either party can withdraw consent </a:t>
            </a:r>
            <a:r>
              <a:rPr lang="en-US" b="1" i="1" dirty="0"/>
              <a:t>at any time</a:t>
            </a:r>
            <a:r>
              <a:rPr lang="en-US" dirty="0"/>
              <a:t> </a:t>
            </a:r>
          </a:p>
          <a:p>
            <a:pPr lvl="1"/>
            <a:r>
              <a:rPr lang="en-US" dirty="0"/>
              <a:t>If consent is withdrawn, the formal grievance process steps must be followed</a:t>
            </a:r>
            <a:endParaRPr lang="en-US" sz="4000" dirty="0"/>
          </a:p>
          <a:p>
            <a:r>
              <a:rPr lang="en-US" dirty="0"/>
              <a:t>Informal resolution options </a:t>
            </a:r>
            <a:r>
              <a:rPr lang="en-US" b="1" i="1" dirty="0"/>
              <a:t>cannot be made mandatory </a:t>
            </a:r>
            <a:r>
              <a:rPr lang="en-US" dirty="0"/>
              <a:t>by the College</a:t>
            </a:r>
          </a:p>
          <a:p>
            <a:pPr lvl="1"/>
            <a:r>
              <a:rPr lang="en-US" dirty="0"/>
              <a:t>Thus, if a party does not wish to participate in informal resolution, the party cannot be required to do so</a:t>
            </a:r>
          </a:p>
        </p:txBody>
      </p:sp>
      <p:sp>
        <p:nvSpPr>
          <p:cNvPr id="4" name="Slide Number Placeholder 3"/>
          <p:cNvSpPr>
            <a:spLocks noGrp="1"/>
          </p:cNvSpPr>
          <p:nvPr>
            <p:ph type="sldNum" sz="quarter" idx="12"/>
          </p:nvPr>
        </p:nvSpPr>
        <p:spPr/>
        <p:txBody>
          <a:bodyPr/>
          <a:lstStyle/>
          <a:p>
            <a:fld id="{CC52E155-FD95-45BC-A9C1-019A20DEA94F}" type="slidenum">
              <a:rPr lang="en-US" smtClean="0"/>
              <a:pPr/>
              <a:t>7</a:t>
            </a:fld>
            <a:endParaRPr lang="en-US" dirty="0"/>
          </a:p>
        </p:txBody>
      </p:sp>
    </p:spTree>
    <p:extLst>
      <p:ext uri="{BB962C8B-B14F-4D97-AF65-F5344CB8AC3E}">
        <p14:creationId xmlns:p14="http://schemas.microsoft.com/office/powerpoint/2010/main" val="237080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dirty="0"/>
              <a:t>If you offer mediation as an informal resolution process, the college must ensure: </a:t>
            </a:r>
          </a:p>
          <a:p>
            <a:pPr lvl="1"/>
            <a:r>
              <a:rPr lang="en-US" dirty="0"/>
              <a:t>The mediator does not hold another role in the Title IX process (i.e., is not the investigator, proposed Decision-maker, etc.);</a:t>
            </a:r>
          </a:p>
          <a:p>
            <a:pPr lvl="1"/>
            <a:r>
              <a:rPr lang="en-US" dirty="0"/>
              <a:t>That the mediator is trained on the College's Title IX procedures; </a:t>
            </a:r>
          </a:p>
          <a:p>
            <a:pPr lvl="1"/>
            <a:r>
              <a:rPr lang="en-US" dirty="0"/>
              <a:t>That the mediator has received training on Title IX requirements – including conflicts of interest, bias, prejudgment of facts, etc.</a:t>
            </a:r>
          </a:p>
        </p:txBody>
      </p:sp>
      <p:sp>
        <p:nvSpPr>
          <p:cNvPr id="4" name="Slide Number Placeholder 3"/>
          <p:cNvSpPr>
            <a:spLocks noGrp="1"/>
          </p:cNvSpPr>
          <p:nvPr>
            <p:ph type="sldNum" sz="quarter" idx="12"/>
          </p:nvPr>
        </p:nvSpPr>
        <p:spPr/>
        <p:txBody>
          <a:bodyPr/>
          <a:lstStyle/>
          <a:p>
            <a:fld id="{CC52E155-FD95-45BC-A9C1-019A20DEA94F}" type="slidenum">
              <a:rPr lang="en-US" smtClean="0"/>
              <a:pPr/>
              <a:t>8</a:t>
            </a:fld>
            <a:endParaRPr lang="en-US" dirty="0"/>
          </a:p>
        </p:txBody>
      </p:sp>
    </p:spTree>
    <p:extLst>
      <p:ext uri="{BB962C8B-B14F-4D97-AF65-F5344CB8AC3E}">
        <p14:creationId xmlns:p14="http://schemas.microsoft.com/office/powerpoint/2010/main" val="1613746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Informal Resolution</a:t>
            </a:r>
          </a:p>
        </p:txBody>
      </p:sp>
      <p:sp>
        <p:nvSpPr>
          <p:cNvPr id="3" name="Content Placeholder 2"/>
          <p:cNvSpPr>
            <a:spLocks noGrp="1"/>
          </p:cNvSpPr>
          <p:nvPr>
            <p:ph idx="1"/>
          </p:nvPr>
        </p:nvSpPr>
        <p:spPr/>
        <p:txBody>
          <a:bodyPr/>
          <a:lstStyle/>
          <a:p>
            <a:r>
              <a:rPr lang="en-US" b="1" dirty="0"/>
              <a:t>Hypothetical:  </a:t>
            </a:r>
            <a:r>
              <a:rPr lang="en-US" dirty="0"/>
              <a:t>Mark contacts the College's Title IX Coordinator over the phone and reports that his classmate, Alex, is sexually harassing him and notes that he intends to file a formal complaint against her.  The Title IX Coordinator suggests that, prior to filing the formal complaint, Mark and Alex should try mediation with a third-party mediator provided (and paid for) by the College.  Is this permissible?</a:t>
            </a:r>
            <a:endParaRPr lang="en-US" b="1" dirty="0"/>
          </a:p>
        </p:txBody>
      </p:sp>
      <p:sp>
        <p:nvSpPr>
          <p:cNvPr id="4" name="Slide Number Placeholder 3"/>
          <p:cNvSpPr>
            <a:spLocks noGrp="1"/>
          </p:cNvSpPr>
          <p:nvPr>
            <p:ph type="sldNum" sz="quarter" idx="12"/>
          </p:nvPr>
        </p:nvSpPr>
        <p:spPr/>
        <p:txBody>
          <a:bodyPr/>
          <a:lstStyle/>
          <a:p>
            <a:fld id="{CC52E155-FD95-45BC-A9C1-019A20DEA94F}" type="slidenum">
              <a:rPr lang="en-US" smtClean="0"/>
              <a:pPr/>
              <a:t>9</a:t>
            </a:fld>
            <a:endParaRPr lang="en-US" dirty="0"/>
          </a:p>
        </p:txBody>
      </p:sp>
    </p:spTree>
    <p:extLst>
      <p:ext uri="{BB962C8B-B14F-4D97-AF65-F5344CB8AC3E}">
        <p14:creationId xmlns:p14="http://schemas.microsoft.com/office/powerpoint/2010/main" val="2254651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2">
  <a:themeElements>
    <a:clrScheme name="Custom 1">
      <a:dk1>
        <a:sysClr val="windowText" lastClr="000000"/>
      </a:dk1>
      <a:lt1>
        <a:sysClr val="window" lastClr="FFFFFF"/>
      </a:lt1>
      <a:dk2>
        <a:srgbClr val="595959"/>
      </a:dk2>
      <a:lt2>
        <a:srgbClr val="E7E6E6"/>
      </a:lt2>
      <a:accent1>
        <a:srgbClr val="AE0A09"/>
      </a:accent1>
      <a:accent2>
        <a:srgbClr val="095A6F"/>
      </a:accent2>
      <a:accent3>
        <a:srgbClr val="A5A5A5"/>
      </a:accent3>
      <a:accent4>
        <a:srgbClr val="FFC000"/>
      </a:accent4>
      <a:accent5>
        <a:srgbClr val="4472C4"/>
      </a:accent5>
      <a:accent6>
        <a:srgbClr val="70AD47"/>
      </a:accent6>
      <a:hlink>
        <a:srgbClr val="0563C1"/>
      </a:hlink>
      <a:folHlink>
        <a:srgbClr val="AE0A0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74C6BC58-C524-4654-8B7E-D61ABCEF984B}" vid="{AD6327B6-A2A2-4C97-9169-49AE5636C9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2327</Words>
  <Application>Microsoft Office PowerPoint</Application>
  <PresentationFormat>Widescreen</PresentationFormat>
  <Paragraphs>195</Paragraphs>
  <Slides>38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Calibri Light</vt:lpstr>
      <vt:lpstr>Times New Roman</vt:lpstr>
      <vt:lpstr>Office Theme</vt:lpstr>
      <vt:lpstr>Theme2</vt:lpstr>
      <vt:lpstr>Title IX Sexual Harassment Training: Informal Resolution And The Hearing Process</vt:lpstr>
      <vt:lpstr>Road Map</vt:lpstr>
      <vt:lpstr>Informal Resolution</vt:lpstr>
      <vt:lpstr>Informal Resolution</vt:lpstr>
      <vt:lpstr>Informal Resolution</vt:lpstr>
      <vt:lpstr>Informal Resolution</vt:lpstr>
      <vt:lpstr>Informal Resolution</vt:lpstr>
      <vt:lpstr>Informal Resolution</vt:lpstr>
      <vt:lpstr>Informal Resolution</vt:lpstr>
      <vt:lpstr>Informal Resolution</vt:lpstr>
      <vt:lpstr>Informal Resolution</vt:lpstr>
      <vt:lpstr>Informal Resolution</vt:lpstr>
      <vt:lpstr>The Live Hearing</vt:lpstr>
      <vt:lpstr>The Live Hearing</vt:lpstr>
      <vt:lpstr>The Live Hearing</vt:lpstr>
      <vt:lpstr>The Live Hearing</vt:lpstr>
      <vt:lpstr>The Live Hearing </vt:lpstr>
      <vt:lpstr>The Live Hearing</vt:lpstr>
      <vt:lpstr>The Live Hearing </vt:lpstr>
      <vt:lpstr>The Live Hearing</vt:lpstr>
      <vt:lpstr>The Live Hearing</vt:lpstr>
      <vt:lpstr>The Live Hearing</vt:lpstr>
      <vt:lpstr>The Live Hearing </vt:lpstr>
      <vt:lpstr>The Live Hearing </vt:lpstr>
      <vt:lpstr>The Live Hearing</vt:lpstr>
      <vt:lpstr>The Role of the Decision-maker </vt:lpstr>
      <vt:lpstr>The Role of the Decision-maker</vt:lpstr>
      <vt:lpstr>Role of the Decision-maker</vt:lpstr>
      <vt:lpstr>Determination Regarding Responsibility</vt:lpstr>
      <vt:lpstr>Determination Regarding Responsibility</vt:lpstr>
      <vt:lpstr>Determination Regarding Responsibility</vt:lpstr>
      <vt:lpstr>Quiz – Test Your Knowledge!</vt:lpstr>
      <vt:lpstr>Quiz – Test Your Knowledge</vt:lpstr>
      <vt:lpstr>Quiz – Test Your Knowledge!</vt:lpstr>
      <vt:lpstr>Quiz – Test Your Knowledge!</vt:lpstr>
      <vt:lpstr>Quiz –Test Your Knowledge!</vt:lpstr>
      <vt:lpstr>Quiz – Test Your Knowledge!</vt:lpstr>
      <vt:lpstr>WHAT QUESTIONS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Sexual Harassment Training: Informal Resolution And The Hearing Process</dc:title>
  <dc:creator>Flores,Melissa</dc:creator>
  <cp:lastModifiedBy>Flores,Melissa</cp:lastModifiedBy>
  <cp:revision>5</cp:revision>
  <dcterms:modified xsi:type="dcterms:W3CDTF">2020-08-07T08:30:06Z</dcterms:modified>
</cp:coreProperties>
</file>