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8" r:id="rId3"/>
    <p:sldId id="293" r:id="rId4"/>
    <p:sldId id="294" r:id="rId5"/>
    <p:sldId id="308" r:id="rId6"/>
    <p:sldId id="315" r:id="rId7"/>
    <p:sldId id="316" r:id="rId8"/>
    <p:sldId id="309" r:id="rId9"/>
    <p:sldId id="310" r:id="rId10"/>
    <p:sldId id="295" r:id="rId11"/>
    <p:sldId id="317" r:id="rId12"/>
    <p:sldId id="318" r:id="rId13"/>
    <p:sldId id="300" r:id="rId14"/>
    <p:sldId id="319" r:id="rId15"/>
    <p:sldId id="301" r:id="rId16"/>
    <p:sldId id="296" r:id="rId17"/>
    <p:sldId id="320" r:id="rId18"/>
    <p:sldId id="298" r:id="rId19"/>
    <p:sldId id="321" r:id="rId20"/>
    <p:sldId id="297" r:id="rId21"/>
    <p:sldId id="306" r:id="rId22"/>
    <p:sldId id="322" r:id="rId23"/>
    <p:sldId id="311" r:id="rId24"/>
    <p:sldId id="312" r:id="rId25"/>
    <p:sldId id="313" r:id="rId26"/>
    <p:sldId id="299" r:id="rId27"/>
    <p:sldId id="29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63BDB0-0927-4271-BDB9-5D5B4D80AF5D}">
          <p14:sldIdLst>
            <p14:sldId id="256"/>
            <p14:sldId id="258"/>
            <p14:sldId id="293"/>
            <p14:sldId id="294"/>
            <p14:sldId id="308"/>
            <p14:sldId id="315"/>
            <p14:sldId id="316"/>
            <p14:sldId id="309"/>
            <p14:sldId id="310"/>
            <p14:sldId id="295"/>
            <p14:sldId id="317"/>
            <p14:sldId id="318"/>
            <p14:sldId id="300"/>
            <p14:sldId id="319"/>
            <p14:sldId id="301"/>
            <p14:sldId id="296"/>
            <p14:sldId id="320"/>
            <p14:sldId id="298"/>
            <p14:sldId id="321"/>
            <p14:sldId id="297"/>
            <p14:sldId id="306"/>
            <p14:sldId id="322"/>
            <p14:sldId id="311"/>
            <p14:sldId id="312"/>
            <p14:sldId id="313"/>
            <p14:sldId id="299"/>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User1" initials="U1" lastIdx="12" clrIdx="0">
    <p:extLst>
      <p:ext uri="{19B8F6BF-5375-455C-9EA6-DF929625EA0E}">
        <p15:presenceInfo xmlns:p15="http://schemas.microsoft.com/office/powerpoint/2012/main" userId="S-1-5-21-57989841-1935655697-725345543-10228" providerId="AD"/>
      </p:ext>
    </p:extLst>
  </p:cmAuthor>
  <p:cmAuthor id="2" name="UnknownUser2" initials="U2" lastIdx="12" clrIdx="1">
    <p:extLst>
      <p:ext uri="{19B8F6BF-5375-455C-9EA6-DF929625EA0E}">
        <p15:presenceInfo xmlns:p15="http://schemas.microsoft.com/office/powerpoint/2012/main" userId="S-1-5-21-57989841-1935655697-725345543-92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68256" autoAdjust="0"/>
  </p:normalViewPr>
  <p:slideViewPr>
    <p:cSldViewPr snapToGrid="0">
      <p:cViewPr varScale="1">
        <p:scale>
          <a:sx n="41" d="100"/>
          <a:sy n="41" d="100"/>
        </p:scale>
        <p:origin x="664" y="20"/>
      </p:cViewPr>
      <p:guideLst/>
    </p:cSldViewPr>
  </p:slideViewPr>
  <p:notesTextViewPr>
    <p:cViewPr>
      <p:scale>
        <a:sx n="1" d="1"/>
        <a:sy n="1" d="1"/>
      </p:scale>
      <p:origin x="0" y="0"/>
    </p:cViewPr>
  </p:notesTextViewPr>
  <p:notesViewPr>
    <p:cSldViewPr snapToGrid="0">
      <p:cViewPr varScale="1">
        <p:scale>
          <a:sx n="129" d="100"/>
          <a:sy n="129" d="100"/>
        </p:scale>
        <p:origin x="388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7BA8D63-A255-47A1-8C92-CC56F08F663A}" type="datetimeFigureOut">
              <a:rPr lang="en-US" smtClean="0"/>
              <a:t>8/7/2020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E4F019C-5589-4DF7-B31E-73D4644B6169}" type="slidenum">
              <a:rPr lang="en-US" smtClean="0"/>
              <a:t>‹#›</a:t>
            </a:fld>
            <a:endParaRPr lang="en-US" dirty="0"/>
          </a:p>
        </p:txBody>
      </p:sp>
    </p:spTree>
    <p:extLst>
      <p:ext uri="{BB962C8B-B14F-4D97-AF65-F5344CB8AC3E}">
        <p14:creationId xmlns:p14="http://schemas.microsoft.com/office/powerpoint/2010/main" val="73667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552699" y="1359694"/>
            <a:ext cx="9251373" cy="1981200"/>
          </a:xfrm>
          <a:prstGeom prst="rect">
            <a:avLst/>
          </a:prstGeom>
        </p:spPr>
        <p:txBody>
          <a:bodyPr anchor="b">
            <a:normAutofit/>
          </a:bodyPr>
          <a:lstStyle>
            <a:lvl1pPr algn="l">
              <a:defRPr sz="4800" b="0">
                <a:solidFill>
                  <a:schemeClr val="accent1"/>
                </a:solidFill>
                <a:effectLst/>
                <a:latin typeface="+mn-lt"/>
              </a:defRPr>
            </a:lvl1pPr>
          </a:lstStyle>
          <a:p>
            <a:r>
              <a:rPr lang="en-US"/>
              <a:t>Click to edit Master title style</a:t>
            </a:r>
            <a:endParaRPr lang="en-US" dirty="0"/>
          </a:p>
        </p:txBody>
      </p:sp>
      <p:sp>
        <p:nvSpPr>
          <p:cNvPr id="8"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2552700" y="3428543"/>
            <a:ext cx="92513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pic>
        <p:nvPicPr>
          <p:cNvPr id="23" name="Picture 22"/>
          <p:cNvPicPr>
            <a:picLocks noChangeAspect="1"/>
          </p:cNvPicPr>
          <p:nvPr/>
        </p:nvPicPr>
        <p:blipFill>
          <a:blip r:embed="rId3"/>
          <a:srcRect l="17124" r="25692" b="3549"/>
          <a:stretch>
            <a:fillRect/>
          </a:stretch>
        </p:blipFill>
        <p:spPr>
          <a:xfrm>
            <a:off x="169818" y="4640477"/>
            <a:ext cx="2010700" cy="221752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886"/>
          <a:stretch/>
        </p:blipFill>
        <p:spPr>
          <a:xfrm>
            <a:off x="168838" y="2302049"/>
            <a:ext cx="2014394" cy="216203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5250" t="10764" r="15307" b="57975"/>
          <a:stretch/>
        </p:blipFill>
        <p:spPr>
          <a:xfrm>
            <a:off x="169328" y="0"/>
            <a:ext cx="2011680" cy="2134891"/>
          </a:xfrm>
          <a:prstGeom prst="rect">
            <a:avLst/>
          </a:prstGeom>
        </p:spPr>
      </p:pic>
    </p:spTree>
    <p:extLst>
      <p:ext uri="{BB962C8B-B14F-4D97-AF65-F5344CB8AC3E}">
        <p14:creationId xmlns:p14="http://schemas.microsoft.com/office/powerpoint/2010/main" val="367682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8"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9" name="Straight Connector 18"/>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24" name="Content Placeholder 2"/>
          <p:cNvSpPr>
            <a:spLocks noGrp="1"/>
          </p:cNvSpPr>
          <p:nvPr>
            <p:ph idx="1"/>
          </p:nvPr>
        </p:nvSpPr>
        <p:spPr>
          <a:xfrm>
            <a:off x="723899" y="1066800"/>
            <a:ext cx="11223451" cy="4952999"/>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88239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Title 1"/>
          <p:cNvSpPr>
            <a:spLocks noGrp="1"/>
          </p:cNvSpPr>
          <p:nvPr>
            <p:ph type="title"/>
          </p:nvPr>
        </p:nvSpPr>
        <p:spPr>
          <a:xfrm>
            <a:off x="723900" y="228600"/>
            <a:ext cx="11004376"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1" name="Straight Connector 10"/>
          <p:cNvCxnSpPr/>
          <p:nvPr/>
        </p:nvCxnSpPr>
        <p:spPr>
          <a:xfrm>
            <a:off x="723900" y="951706"/>
            <a:ext cx="110043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68674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1"/>
          <p:cNvSpPr>
            <a:spLocks noGrp="1"/>
          </p:cNvSpPr>
          <p:nvPr>
            <p:ph type="ctrTitle"/>
          </p:nvPr>
        </p:nvSpPr>
        <p:spPr>
          <a:xfrm>
            <a:off x="2552700" y="1359694"/>
            <a:ext cx="9116786" cy="1981200"/>
          </a:xfrm>
          <a:prstGeom prst="rect">
            <a:avLst/>
          </a:prstGeom>
        </p:spPr>
        <p:txBody>
          <a:bodyPr anchor="b">
            <a:normAutofit/>
          </a:bodyPr>
          <a:lstStyle>
            <a:lvl1pPr algn="l">
              <a:defRPr sz="4800" b="0">
                <a:solidFill>
                  <a:schemeClr val="accent1"/>
                </a:solidFill>
                <a:latin typeface="+mn-lt"/>
              </a:defRPr>
            </a:lvl1pPr>
          </a:lstStyle>
          <a:p>
            <a:r>
              <a:rPr lang="en-US"/>
              <a:t>Click to edit Master title style</a:t>
            </a:r>
            <a:endParaRPr lang="en-US" dirty="0"/>
          </a:p>
        </p:txBody>
      </p:sp>
      <p:sp>
        <p:nvSpPr>
          <p:cNvPr id="10"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p:cNvCxnSpPr/>
          <p:nvPr/>
        </p:nvCxnSpPr>
        <p:spPr>
          <a:xfrm>
            <a:off x="2552700" y="3428543"/>
            <a:ext cx="91167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179169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723899" y="1066800"/>
            <a:ext cx="11223451" cy="4898571"/>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solidFill>
                  <a:schemeClr val="tx1"/>
                </a:solidFill>
                <a:latin typeface="+mj-lt"/>
              </a:defRPr>
            </a:lvl1pPr>
            <a:lvl2pPr marL="685800" indent="-228600">
              <a:lnSpc>
                <a:spcPct val="100000"/>
              </a:lnSpc>
              <a:buClr>
                <a:srgbClr val="AE0A09"/>
              </a:buClr>
              <a:buFont typeface="Arial" panose="020B0604020202020204" pitchFamily="34" charset="0"/>
              <a:buChar char="•"/>
              <a:defRPr sz="3200">
                <a:solidFill>
                  <a:schemeClr val="tx1"/>
                </a:solidFill>
                <a:latin typeface="+mj-lt"/>
              </a:defRPr>
            </a:lvl2pPr>
            <a:lvl3pPr marL="1143000" indent="-228600">
              <a:lnSpc>
                <a:spcPct val="100000"/>
              </a:lnSpc>
              <a:buClr>
                <a:srgbClr val="AE0A09"/>
              </a:buClr>
              <a:buFont typeface="Arial" panose="020B0604020202020204" pitchFamily="34" charset="0"/>
              <a:buChar char="•"/>
              <a:defRPr sz="2800">
                <a:solidFill>
                  <a:schemeClr val="tx1"/>
                </a:solidFill>
                <a:latin typeface="+mj-lt"/>
              </a:defRPr>
            </a:lvl3pPr>
            <a:lvl4pPr marL="1600200" indent="-228600">
              <a:lnSpc>
                <a:spcPct val="100000"/>
              </a:lnSpc>
              <a:buClr>
                <a:srgbClr val="AE0A09"/>
              </a:buClr>
              <a:buFont typeface="Arial" panose="020B0604020202020204" pitchFamily="34" charset="0"/>
              <a:buChar char="•"/>
              <a:defRPr sz="2400">
                <a:solidFill>
                  <a:schemeClr val="tx1"/>
                </a:solidFill>
                <a:latin typeface="+mj-lt"/>
              </a:defRPr>
            </a:lvl4pPr>
            <a:lvl5pPr marL="2057400" indent="-228600">
              <a:lnSpc>
                <a:spcPct val="100000"/>
              </a:lnSpc>
              <a:buClr>
                <a:srgbClr val="AE0A09"/>
              </a:buClr>
              <a:buFont typeface="Arial" panose="020B0604020202020204" pitchFamily="34" charset="0"/>
              <a:buChar char="•"/>
              <a:defRPr sz="200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728934" y="6462238"/>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
        <p:nvSpPr>
          <p:cNvPr id="2" name="TextBox 1"/>
          <p:cNvSpPr txBox="1"/>
          <p:nvPr/>
        </p:nvSpPr>
        <p:spPr>
          <a:xfrm>
            <a:off x="817581" y="6462238"/>
            <a:ext cx="3076687" cy="246221"/>
          </a:xfrm>
          <a:prstGeom prst="rect">
            <a:avLst/>
          </a:prstGeom>
          <a:noFill/>
        </p:spPr>
        <p:txBody>
          <a:bodyPr wrap="square" rtlCol="0">
            <a:spAutoFit/>
          </a:bodyPr>
          <a:lstStyle/>
          <a:p>
            <a:r>
              <a:rPr lang="en-US" sz="1000" b="0" i="0" u="none" strike="noStrike" kern="1200" baseline="0" dirty="0">
                <a:solidFill>
                  <a:schemeClr val="tx1"/>
                </a:solidFill>
                <a:latin typeface="+mn-lt"/>
                <a:ea typeface="+mn-ea"/>
                <a:cs typeface="+mn-cs"/>
              </a:rPr>
              <a:t>© 2020 Quarles &amp; Brady LLP</a:t>
            </a:r>
          </a:p>
        </p:txBody>
      </p:sp>
    </p:spTree>
    <p:extLst>
      <p:ext uri="{BB962C8B-B14F-4D97-AF65-F5344CB8AC3E}">
        <p14:creationId xmlns:p14="http://schemas.microsoft.com/office/powerpoint/2010/main" val="305072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600" y="228600"/>
            <a:ext cx="9432750"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838200"/>
            <a:ext cx="93565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2514599" y="1001486"/>
            <a:ext cx="9432751" cy="5018313"/>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5854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2514600" y="648494"/>
            <a:ext cx="94327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13" name="Content Placeholder 2"/>
          <p:cNvSpPr>
            <a:spLocks noGrp="1"/>
          </p:cNvSpPr>
          <p:nvPr>
            <p:ph idx="1"/>
          </p:nvPr>
        </p:nvSpPr>
        <p:spPr>
          <a:xfrm>
            <a:off x="380999" y="1676399"/>
            <a:ext cx="11566351" cy="4343400"/>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2514600" y="1447800"/>
            <a:ext cx="9432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p:cNvSpPr>
          <p:nvPr>
            <p:ph type="pic" sz="quarter" idx="10"/>
          </p:nvPr>
        </p:nvSpPr>
        <p:spPr>
          <a:xfrm>
            <a:off x="0" y="-11317"/>
            <a:ext cx="2359152" cy="1463040"/>
          </a:xfrm>
          <a:prstGeom prst="rect">
            <a:avLst/>
          </a:prstGeom>
        </p:spPr>
        <p:txBody>
          <a:bodyPr/>
          <a:lstStyle/>
          <a:p>
            <a:r>
              <a:rPr lang="en-US" dirty="0"/>
              <a:t>Click icon to add picture</a:t>
            </a:r>
          </a:p>
        </p:txBody>
      </p:sp>
      <p:sp>
        <p:nvSpPr>
          <p:cNvPr id="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03463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9" name="Content Placeholder 2"/>
          <p:cNvSpPr>
            <a:spLocks noGrp="1"/>
          </p:cNvSpPr>
          <p:nvPr>
            <p:ph idx="1"/>
          </p:nvPr>
        </p:nvSpPr>
        <p:spPr>
          <a:xfrm>
            <a:off x="723900" y="1066800"/>
            <a:ext cx="5429250" cy="4905375"/>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0"/>
          </p:nvPr>
        </p:nvSpPr>
        <p:spPr>
          <a:xfrm>
            <a:off x="6515815" y="1066800"/>
            <a:ext cx="5431536" cy="4905374"/>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04508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3899" y="228600"/>
            <a:ext cx="11223451" cy="5638800"/>
          </a:xfrm>
          <a:prstGeom prst="rect">
            <a:avLst/>
          </a:prstGeom>
        </p:spPr>
        <p:txBody>
          <a:bodyPr>
            <a:normAutofit/>
          </a:bodyPr>
          <a:lstStyle>
            <a:lvl1pPr algn="ctr">
              <a:defRPr sz="7200" baseline="0">
                <a:solidFill>
                  <a:schemeClr val="tx2"/>
                </a:solidFill>
              </a:defRPr>
            </a:lvl1pPr>
          </a:lstStyle>
          <a:p>
            <a:r>
              <a:rPr lang="en-US" dirty="0"/>
              <a:t>THANK YOU</a:t>
            </a:r>
          </a:p>
        </p:txBody>
      </p:sp>
      <p:sp>
        <p:nvSpPr>
          <p:cNvPr id="9" name="Rectangle 8"/>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627299" y="6092561"/>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2020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429170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4"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25" name="Straight Connector 24"/>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Rectangle 26"/>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ectangle 27"/>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30" name="Picture Placeholder 2"/>
          <p:cNvSpPr>
            <a:spLocks noGrp="1"/>
          </p:cNvSpPr>
          <p:nvPr>
            <p:ph type="pic" sz="quarter" idx="10"/>
          </p:nvPr>
        </p:nvSpPr>
        <p:spPr>
          <a:xfrm>
            <a:off x="723900" y="1317567"/>
            <a:ext cx="1143000" cy="1408176"/>
          </a:xfrm>
          <a:prstGeom prst="rect">
            <a:avLst/>
          </a:prstGeom>
        </p:spPr>
        <p:txBody>
          <a:bodyPr>
            <a:normAutofit/>
          </a:bodyPr>
          <a:lstStyle>
            <a:lvl1pPr>
              <a:defRPr sz="1400"/>
            </a:lvl1pPr>
          </a:lstStyle>
          <a:p>
            <a:r>
              <a:rPr lang="en-US" dirty="0"/>
              <a:t>Click icon to add picture</a:t>
            </a:r>
          </a:p>
        </p:txBody>
      </p:sp>
      <p:sp>
        <p:nvSpPr>
          <p:cNvPr id="31" name="Picture Placeholder 2"/>
          <p:cNvSpPr>
            <a:spLocks noGrp="1"/>
          </p:cNvSpPr>
          <p:nvPr>
            <p:ph type="pic" sz="quarter" idx="13"/>
          </p:nvPr>
        </p:nvSpPr>
        <p:spPr>
          <a:xfrm>
            <a:off x="4483102" y="1288471"/>
            <a:ext cx="1143000" cy="1408176"/>
          </a:xfrm>
          <a:prstGeom prst="rect">
            <a:avLst/>
          </a:prstGeom>
        </p:spPr>
        <p:txBody>
          <a:bodyPr>
            <a:normAutofit/>
          </a:bodyPr>
          <a:lstStyle>
            <a:lvl1pPr>
              <a:defRPr sz="1400"/>
            </a:lvl1pPr>
          </a:lstStyle>
          <a:p>
            <a:r>
              <a:rPr lang="en-US" dirty="0"/>
              <a:t>Click icon to add picture</a:t>
            </a:r>
          </a:p>
        </p:txBody>
      </p:sp>
      <p:sp>
        <p:nvSpPr>
          <p:cNvPr id="32" name="Picture Placeholder 2"/>
          <p:cNvSpPr>
            <a:spLocks noGrp="1"/>
          </p:cNvSpPr>
          <p:nvPr>
            <p:ph type="pic" sz="quarter" idx="15"/>
          </p:nvPr>
        </p:nvSpPr>
        <p:spPr>
          <a:xfrm>
            <a:off x="8192082" y="1288471"/>
            <a:ext cx="1143000" cy="1408176"/>
          </a:xfrm>
          <a:prstGeom prst="rect">
            <a:avLst/>
          </a:prstGeom>
        </p:spPr>
        <p:txBody>
          <a:bodyPr>
            <a:normAutofit/>
          </a:bodyPr>
          <a:lstStyle>
            <a:lvl1pPr>
              <a:defRPr sz="1400"/>
            </a:lvl1pPr>
          </a:lstStyle>
          <a:p>
            <a:r>
              <a:rPr lang="en-US" dirty="0"/>
              <a:t>Click icon to add picture</a:t>
            </a:r>
          </a:p>
        </p:txBody>
      </p:sp>
      <p:sp>
        <p:nvSpPr>
          <p:cNvPr id="3" name="Text Placeholder 2"/>
          <p:cNvSpPr>
            <a:spLocks noGrp="1"/>
          </p:cNvSpPr>
          <p:nvPr>
            <p:ph type="body" sz="quarter" idx="19" hasCustomPrompt="1"/>
          </p:nvPr>
        </p:nvSpPr>
        <p:spPr>
          <a:xfrm>
            <a:off x="1966913" y="1317625"/>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19" name="Text Placeholder 2"/>
          <p:cNvSpPr>
            <a:spLocks noGrp="1"/>
          </p:cNvSpPr>
          <p:nvPr>
            <p:ph type="body" sz="quarter" idx="20" hasCustomPrompt="1"/>
          </p:nvPr>
        </p:nvSpPr>
        <p:spPr>
          <a:xfrm>
            <a:off x="5700714" y="1295400"/>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20" name="Text Placeholder 2"/>
          <p:cNvSpPr>
            <a:spLocks noGrp="1"/>
          </p:cNvSpPr>
          <p:nvPr>
            <p:ph type="body" sz="quarter" idx="21" hasCustomPrompt="1"/>
          </p:nvPr>
        </p:nvSpPr>
        <p:spPr>
          <a:xfrm>
            <a:off x="9416044" y="1295399"/>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38" name="Picture Placeholder 2"/>
          <p:cNvSpPr>
            <a:spLocks noGrp="1"/>
          </p:cNvSpPr>
          <p:nvPr>
            <p:ph type="pic" sz="quarter" idx="22"/>
          </p:nvPr>
        </p:nvSpPr>
        <p:spPr>
          <a:xfrm>
            <a:off x="723900" y="2893821"/>
            <a:ext cx="1143000" cy="1408176"/>
          </a:xfrm>
          <a:prstGeom prst="rect">
            <a:avLst/>
          </a:prstGeom>
        </p:spPr>
        <p:txBody>
          <a:bodyPr>
            <a:normAutofit/>
          </a:bodyPr>
          <a:lstStyle>
            <a:lvl1pPr>
              <a:defRPr sz="1400"/>
            </a:lvl1pPr>
          </a:lstStyle>
          <a:p>
            <a:r>
              <a:rPr lang="en-US" dirty="0"/>
              <a:t>Click icon to add picture</a:t>
            </a:r>
          </a:p>
        </p:txBody>
      </p:sp>
      <p:sp>
        <p:nvSpPr>
          <p:cNvPr id="39" name="Picture Placeholder 2"/>
          <p:cNvSpPr>
            <a:spLocks noGrp="1"/>
          </p:cNvSpPr>
          <p:nvPr>
            <p:ph type="pic" sz="quarter" idx="23"/>
          </p:nvPr>
        </p:nvSpPr>
        <p:spPr>
          <a:xfrm>
            <a:off x="4483102" y="2864725"/>
            <a:ext cx="1143000" cy="1408176"/>
          </a:xfrm>
          <a:prstGeom prst="rect">
            <a:avLst/>
          </a:prstGeom>
        </p:spPr>
        <p:txBody>
          <a:bodyPr>
            <a:normAutofit/>
          </a:bodyPr>
          <a:lstStyle>
            <a:lvl1pPr>
              <a:defRPr sz="1400"/>
            </a:lvl1pPr>
          </a:lstStyle>
          <a:p>
            <a:r>
              <a:rPr lang="en-US" dirty="0"/>
              <a:t>Click icon to add picture</a:t>
            </a:r>
          </a:p>
        </p:txBody>
      </p:sp>
      <p:sp>
        <p:nvSpPr>
          <p:cNvPr id="40" name="Picture Placeholder 2"/>
          <p:cNvSpPr>
            <a:spLocks noGrp="1"/>
          </p:cNvSpPr>
          <p:nvPr>
            <p:ph type="pic" sz="quarter" idx="24"/>
          </p:nvPr>
        </p:nvSpPr>
        <p:spPr>
          <a:xfrm>
            <a:off x="8192082" y="2864725"/>
            <a:ext cx="1143000" cy="1408176"/>
          </a:xfrm>
          <a:prstGeom prst="rect">
            <a:avLst/>
          </a:prstGeom>
        </p:spPr>
        <p:txBody>
          <a:bodyPr>
            <a:normAutofit/>
          </a:bodyPr>
          <a:lstStyle>
            <a:lvl1pPr>
              <a:defRPr sz="1400"/>
            </a:lvl1pPr>
          </a:lstStyle>
          <a:p>
            <a:r>
              <a:rPr lang="en-US" dirty="0"/>
              <a:t>Click icon to add picture</a:t>
            </a:r>
          </a:p>
        </p:txBody>
      </p:sp>
      <p:sp>
        <p:nvSpPr>
          <p:cNvPr id="41" name="Text Placeholder 2"/>
          <p:cNvSpPr>
            <a:spLocks noGrp="1"/>
          </p:cNvSpPr>
          <p:nvPr>
            <p:ph type="body" sz="quarter" idx="25" hasCustomPrompt="1"/>
          </p:nvPr>
        </p:nvSpPr>
        <p:spPr>
          <a:xfrm>
            <a:off x="1966913" y="2893879"/>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2" name="Text Placeholder 2"/>
          <p:cNvSpPr>
            <a:spLocks noGrp="1"/>
          </p:cNvSpPr>
          <p:nvPr>
            <p:ph type="body" sz="quarter" idx="26" hasCustomPrompt="1"/>
          </p:nvPr>
        </p:nvSpPr>
        <p:spPr>
          <a:xfrm>
            <a:off x="5700714" y="2871654"/>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3" name="Text Placeholder 2"/>
          <p:cNvSpPr>
            <a:spLocks noGrp="1"/>
          </p:cNvSpPr>
          <p:nvPr>
            <p:ph type="body" sz="quarter" idx="27" hasCustomPrompt="1"/>
          </p:nvPr>
        </p:nvSpPr>
        <p:spPr>
          <a:xfrm>
            <a:off x="9416044" y="2871653"/>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4" name="Picture Placeholder 2"/>
          <p:cNvSpPr>
            <a:spLocks noGrp="1"/>
          </p:cNvSpPr>
          <p:nvPr>
            <p:ph type="pic" sz="quarter" idx="28"/>
          </p:nvPr>
        </p:nvSpPr>
        <p:spPr>
          <a:xfrm>
            <a:off x="723900" y="4467649"/>
            <a:ext cx="1143000" cy="1408176"/>
          </a:xfrm>
          <a:prstGeom prst="rect">
            <a:avLst/>
          </a:prstGeom>
        </p:spPr>
        <p:txBody>
          <a:bodyPr>
            <a:normAutofit/>
          </a:bodyPr>
          <a:lstStyle>
            <a:lvl1pPr>
              <a:defRPr sz="1400"/>
            </a:lvl1pPr>
          </a:lstStyle>
          <a:p>
            <a:r>
              <a:rPr lang="en-US" dirty="0"/>
              <a:t>Click icon to add picture</a:t>
            </a:r>
          </a:p>
        </p:txBody>
      </p:sp>
      <p:sp>
        <p:nvSpPr>
          <p:cNvPr id="45" name="Picture Placeholder 2"/>
          <p:cNvSpPr>
            <a:spLocks noGrp="1"/>
          </p:cNvSpPr>
          <p:nvPr>
            <p:ph type="pic" sz="quarter" idx="29"/>
          </p:nvPr>
        </p:nvSpPr>
        <p:spPr>
          <a:xfrm>
            <a:off x="4483102" y="4438553"/>
            <a:ext cx="1143000" cy="1408176"/>
          </a:xfrm>
          <a:prstGeom prst="rect">
            <a:avLst/>
          </a:prstGeom>
        </p:spPr>
        <p:txBody>
          <a:bodyPr>
            <a:normAutofit/>
          </a:bodyPr>
          <a:lstStyle>
            <a:lvl1pPr>
              <a:defRPr sz="1400"/>
            </a:lvl1pPr>
          </a:lstStyle>
          <a:p>
            <a:r>
              <a:rPr lang="en-US" dirty="0"/>
              <a:t>Click icon to add picture</a:t>
            </a:r>
          </a:p>
        </p:txBody>
      </p:sp>
      <p:sp>
        <p:nvSpPr>
          <p:cNvPr id="46" name="Picture Placeholder 2"/>
          <p:cNvSpPr>
            <a:spLocks noGrp="1"/>
          </p:cNvSpPr>
          <p:nvPr>
            <p:ph type="pic" sz="quarter" idx="30"/>
          </p:nvPr>
        </p:nvSpPr>
        <p:spPr>
          <a:xfrm>
            <a:off x="8192082" y="4438553"/>
            <a:ext cx="1143000" cy="1408176"/>
          </a:xfrm>
          <a:prstGeom prst="rect">
            <a:avLst/>
          </a:prstGeom>
        </p:spPr>
        <p:txBody>
          <a:bodyPr>
            <a:normAutofit/>
          </a:bodyPr>
          <a:lstStyle>
            <a:lvl1pPr>
              <a:defRPr sz="1400"/>
            </a:lvl1pPr>
          </a:lstStyle>
          <a:p>
            <a:r>
              <a:rPr lang="en-US" dirty="0"/>
              <a:t>Click icon to add picture</a:t>
            </a:r>
          </a:p>
        </p:txBody>
      </p:sp>
      <p:sp>
        <p:nvSpPr>
          <p:cNvPr id="47" name="Text Placeholder 2"/>
          <p:cNvSpPr>
            <a:spLocks noGrp="1"/>
          </p:cNvSpPr>
          <p:nvPr>
            <p:ph type="body" sz="quarter" idx="31" hasCustomPrompt="1"/>
          </p:nvPr>
        </p:nvSpPr>
        <p:spPr>
          <a:xfrm>
            <a:off x="1966913" y="4467707"/>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8" name="Text Placeholder 2"/>
          <p:cNvSpPr>
            <a:spLocks noGrp="1"/>
          </p:cNvSpPr>
          <p:nvPr>
            <p:ph type="body" sz="quarter" idx="32" hasCustomPrompt="1"/>
          </p:nvPr>
        </p:nvSpPr>
        <p:spPr>
          <a:xfrm>
            <a:off x="5700714" y="4445482"/>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9" name="Text Placeholder 2"/>
          <p:cNvSpPr>
            <a:spLocks noGrp="1"/>
          </p:cNvSpPr>
          <p:nvPr>
            <p:ph type="body" sz="quarter" idx="33" hasCustomPrompt="1"/>
          </p:nvPr>
        </p:nvSpPr>
        <p:spPr>
          <a:xfrm>
            <a:off x="9416044" y="4445481"/>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1"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59839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599" y="228600"/>
            <a:ext cx="9432751"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762000"/>
            <a:ext cx="9356550" cy="76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16563" y="3860335"/>
            <a:ext cx="1600200" cy="2723823"/>
          </a:xfrm>
          <a:prstGeom prst="rect">
            <a:avLst/>
          </a:prstGeom>
        </p:spPr>
        <p:txBody>
          <a:bodyPr wrap="square">
            <a:spAutoFit/>
          </a:bodyPr>
          <a:lstStyle/>
          <a:p>
            <a:r>
              <a:rPr lang="en-US" sz="900" b="1" dirty="0">
                <a:solidFill>
                  <a:schemeClr val="bg1"/>
                </a:solidFill>
                <a:effectLst/>
                <a:latin typeface="+mn-lt"/>
                <a:ea typeface="Calibri" panose="020F0502020204030204" pitchFamily="34" charset="0"/>
                <a:cs typeface="Times New Roman" panose="02020603050405020304" pitchFamily="18" charset="0"/>
              </a:rPr>
              <a:t>© 2017 Quarles &amp; Brady LLP - </a:t>
            </a:r>
            <a:r>
              <a:rPr lang="en-US" sz="900" dirty="0">
                <a:solidFill>
                  <a:schemeClr val="bg1"/>
                </a:solidFill>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solidFill>
                <a:schemeClr val="bg1"/>
              </a:solidFill>
              <a:latin typeface="+mn-lt"/>
            </a:endParaRPr>
          </a:p>
        </p:txBody>
      </p:sp>
      <p:sp>
        <p:nvSpPr>
          <p:cNvPr id="50" name="Picture Placeholder 2"/>
          <p:cNvSpPr>
            <a:spLocks noGrp="1"/>
          </p:cNvSpPr>
          <p:nvPr>
            <p:ph type="pic" sz="quarter" idx="10"/>
          </p:nvPr>
        </p:nvSpPr>
        <p:spPr>
          <a:xfrm>
            <a:off x="2542100" y="1190209"/>
            <a:ext cx="1143000" cy="1408176"/>
          </a:xfrm>
          <a:prstGeom prst="rect">
            <a:avLst/>
          </a:prstGeom>
        </p:spPr>
        <p:txBody>
          <a:bodyPr>
            <a:normAutofit/>
          </a:bodyPr>
          <a:lstStyle>
            <a:lvl1pPr>
              <a:defRPr sz="1400"/>
            </a:lvl1pPr>
          </a:lstStyle>
          <a:p>
            <a:r>
              <a:rPr lang="en-US" dirty="0"/>
              <a:t>Click icon to add picture</a:t>
            </a:r>
          </a:p>
        </p:txBody>
      </p:sp>
      <p:sp>
        <p:nvSpPr>
          <p:cNvPr id="52" name="Text Placeholder 2"/>
          <p:cNvSpPr>
            <a:spLocks noGrp="1"/>
          </p:cNvSpPr>
          <p:nvPr>
            <p:ph type="body" sz="quarter" idx="19" hasCustomPrompt="1"/>
          </p:nvPr>
        </p:nvSpPr>
        <p:spPr>
          <a:xfrm>
            <a:off x="3785113" y="119026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4" name="Picture Placeholder 2"/>
          <p:cNvSpPr>
            <a:spLocks noGrp="1"/>
          </p:cNvSpPr>
          <p:nvPr>
            <p:ph type="pic" sz="quarter" idx="22"/>
          </p:nvPr>
        </p:nvSpPr>
        <p:spPr>
          <a:xfrm>
            <a:off x="2542100" y="2766463"/>
            <a:ext cx="1143000" cy="1408176"/>
          </a:xfrm>
          <a:prstGeom prst="rect">
            <a:avLst/>
          </a:prstGeom>
        </p:spPr>
        <p:txBody>
          <a:bodyPr>
            <a:normAutofit/>
          </a:bodyPr>
          <a:lstStyle>
            <a:lvl1pPr>
              <a:defRPr sz="1400"/>
            </a:lvl1pPr>
          </a:lstStyle>
          <a:p>
            <a:r>
              <a:rPr lang="en-US" dirty="0"/>
              <a:t>Click icon to add picture</a:t>
            </a:r>
          </a:p>
        </p:txBody>
      </p:sp>
      <p:sp>
        <p:nvSpPr>
          <p:cNvPr id="56" name="Text Placeholder 2"/>
          <p:cNvSpPr>
            <a:spLocks noGrp="1"/>
          </p:cNvSpPr>
          <p:nvPr>
            <p:ph type="body" sz="quarter" idx="25" hasCustomPrompt="1"/>
          </p:nvPr>
        </p:nvSpPr>
        <p:spPr>
          <a:xfrm>
            <a:off x="3785113" y="2766521"/>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8" name="Picture Placeholder 2"/>
          <p:cNvSpPr>
            <a:spLocks noGrp="1"/>
          </p:cNvSpPr>
          <p:nvPr>
            <p:ph type="pic" sz="quarter" idx="28"/>
          </p:nvPr>
        </p:nvSpPr>
        <p:spPr>
          <a:xfrm>
            <a:off x="2542100" y="4340291"/>
            <a:ext cx="1143000" cy="1408176"/>
          </a:xfrm>
          <a:prstGeom prst="rect">
            <a:avLst/>
          </a:prstGeom>
        </p:spPr>
        <p:txBody>
          <a:bodyPr>
            <a:normAutofit/>
          </a:bodyPr>
          <a:lstStyle>
            <a:lvl1pPr>
              <a:defRPr sz="1400"/>
            </a:lvl1pPr>
          </a:lstStyle>
          <a:p>
            <a:r>
              <a:rPr lang="en-US" dirty="0"/>
              <a:t>Click icon to add picture</a:t>
            </a:r>
          </a:p>
        </p:txBody>
      </p:sp>
      <p:sp>
        <p:nvSpPr>
          <p:cNvPr id="60" name="Text Placeholder 2"/>
          <p:cNvSpPr>
            <a:spLocks noGrp="1"/>
          </p:cNvSpPr>
          <p:nvPr>
            <p:ph type="body" sz="quarter" idx="31" hasCustomPrompt="1"/>
          </p:nvPr>
        </p:nvSpPr>
        <p:spPr>
          <a:xfrm>
            <a:off x="3785113" y="4340349"/>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2" name="Picture Placeholder 2"/>
          <p:cNvSpPr>
            <a:spLocks noGrp="1"/>
          </p:cNvSpPr>
          <p:nvPr>
            <p:ph type="pic" sz="quarter" idx="32"/>
          </p:nvPr>
        </p:nvSpPr>
        <p:spPr>
          <a:xfrm>
            <a:off x="7811559" y="1204815"/>
            <a:ext cx="1143000" cy="1408176"/>
          </a:xfrm>
          <a:prstGeom prst="rect">
            <a:avLst/>
          </a:prstGeom>
        </p:spPr>
        <p:txBody>
          <a:bodyPr>
            <a:normAutofit/>
          </a:bodyPr>
          <a:lstStyle>
            <a:lvl1pPr>
              <a:defRPr sz="1400"/>
            </a:lvl1pPr>
          </a:lstStyle>
          <a:p>
            <a:r>
              <a:rPr lang="en-US" dirty="0"/>
              <a:t>Click icon to add picture</a:t>
            </a:r>
          </a:p>
        </p:txBody>
      </p:sp>
      <p:sp>
        <p:nvSpPr>
          <p:cNvPr id="63" name="Text Placeholder 2"/>
          <p:cNvSpPr>
            <a:spLocks noGrp="1"/>
          </p:cNvSpPr>
          <p:nvPr>
            <p:ph type="body" sz="quarter" idx="33" hasCustomPrompt="1"/>
          </p:nvPr>
        </p:nvSpPr>
        <p:spPr>
          <a:xfrm>
            <a:off x="9054572" y="1204873"/>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4" name="Picture Placeholder 2"/>
          <p:cNvSpPr>
            <a:spLocks noGrp="1"/>
          </p:cNvSpPr>
          <p:nvPr>
            <p:ph type="pic" sz="quarter" idx="34"/>
          </p:nvPr>
        </p:nvSpPr>
        <p:spPr>
          <a:xfrm>
            <a:off x="7811559" y="2781069"/>
            <a:ext cx="1143000" cy="1408176"/>
          </a:xfrm>
          <a:prstGeom prst="rect">
            <a:avLst/>
          </a:prstGeom>
        </p:spPr>
        <p:txBody>
          <a:bodyPr>
            <a:normAutofit/>
          </a:bodyPr>
          <a:lstStyle>
            <a:lvl1pPr>
              <a:defRPr sz="1400"/>
            </a:lvl1pPr>
          </a:lstStyle>
          <a:p>
            <a:r>
              <a:rPr lang="en-US" dirty="0"/>
              <a:t>Click icon to add picture</a:t>
            </a:r>
          </a:p>
        </p:txBody>
      </p:sp>
      <p:sp>
        <p:nvSpPr>
          <p:cNvPr id="65" name="Text Placeholder 2"/>
          <p:cNvSpPr>
            <a:spLocks noGrp="1"/>
          </p:cNvSpPr>
          <p:nvPr>
            <p:ph type="body" sz="quarter" idx="35" hasCustomPrompt="1"/>
          </p:nvPr>
        </p:nvSpPr>
        <p:spPr>
          <a:xfrm>
            <a:off x="9054572" y="278112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6" name="Picture Placeholder 2"/>
          <p:cNvSpPr>
            <a:spLocks noGrp="1"/>
          </p:cNvSpPr>
          <p:nvPr>
            <p:ph type="pic" sz="quarter" idx="36"/>
          </p:nvPr>
        </p:nvSpPr>
        <p:spPr>
          <a:xfrm>
            <a:off x="7811559" y="4354897"/>
            <a:ext cx="1143000" cy="1408176"/>
          </a:xfrm>
          <a:prstGeom prst="rect">
            <a:avLst/>
          </a:prstGeom>
        </p:spPr>
        <p:txBody>
          <a:bodyPr>
            <a:normAutofit/>
          </a:bodyPr>
          <a:lstStyle>
            <a:lvl1pPr>
              <a:defRPr sz="1400"/>
            </a:lvl1pPr>
          </a:lstStyle>
          <a:p>
            <a:r>
              <a:rPr lang="en-US" dirty="0"/>
              <a:t>Click icon to add picture</a:t>
            </a:r>
          </a:p>
        </p:txBody>
      </p:sp>
      <p:sp>
        <p:nvSpPr>
          <p:cNvPr id="67" name="Text Placeholder 2"/>
          <p:cNvSpPr>
            <a:spLocks noGrp="1"/>
          </p:cNvSpPr>
          <p:nvPr>
            <p:ph type="body" sz="quarter" idx="37" hasCustomPrompt="1"/>
          </p:nvPr>
        </p:nvSpPr>
        <p:spPr>
          <a:xfrm>
            <a:off x="9054572" y="4354955"/>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402026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628649" y="365125"/>
            <a:ext cx="113252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type="body" idx="1"/>
          </p:nvPr>
        </p:nvSpPr>
        <p:spPr>
          <a:xfrm>
            <a:off x="628650" y="1825625"/>
            <a:ext cx="1132522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82881"/>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Title IX Sexual Harassment Training:  Serving Impartially &amp; Avoiding Conflicts of Interest and Bias</a:t>
            </a:r>
          </a:p>
        </p:txBody>
      </p:sp>
      <p:sp>
        <p:nvSpPr>
          <p:cNvPr id="3" name="Subtitle 2"/>
          <p:cNvSpPr>
            <a:spLocks noGrp="1"/>
          </p:cNvSpPr>
          <p:nvPr>
            <p:ph type="subTitle" idx="1"/>
          </p:nvPr>
        </p:nvSpPr>
        <p:spPr>
          <a:xfrm>
            <a:off x="2552699" y="3516192"/>
            <a:ext cx="6134100" cy="1039030"/>
          </a:xfrm>
        </p:spPr>
        <p:txBody>
          <a:bodyPr>
            <a:normAutofit lnSpcReduction="10000"/>
          </a:bodyPr>
          <a:lstStyle/>
          <a:p>
            <a:r>
              <a:rPr lang="en-US" dirty="0"/>
              <a:t>Understanding How to Remain Impartial and Preserve Integrity of the Formal Grievance Process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522" y="4943918"/>
            <a:ext cx="4114800" cy="1108775"/>
          </a:xfrm>
          <a:prstGeom prst="rect">
            <a:avLst/>
          </a:prstGeom>
        </p:spPr>
      </p:pic>
    </p:spTree>
    <p:extLst>
      <p:ext uri="{BB962C8B-B14F-4D97-AF65-F5344CB8AC3E}">
        <p14:creationId xmlns:p14="http://schemas.microsoft.com/office/powerpoint/2010/main" val="394582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p:txBody>
          <a:bodyPr/>
          <a:lstStyle/>
          <a:p>
            <a:r>
              <a:rPr lang="en-US" sz="3200" dirty="0"/>
              <a:t>A </a:t>
            </a:r>
            <a:r>
              <a:rPr lang="en-US" sz="3200" b="1" i="1" dirty="0"/>
              <a:t>conflict of interest </a:t>
            </a:r>
            <a:r>
              <a:rPr lang="en-US" sz="3200" dirty="0"/>
              <a:t>occurs when personal or private interests may compromise one's judgment, decisions, or actions</a:t>
            </a:r>
          </a:p>
          <a:p>
            <a:r>
              <a:rPr lang="en-US" sz="3200" dirty="0"/>
              <a:t>Conflict of interests may arise from family, friendships, faculty member relationships, financial investments, or other social factors</a:t>
            </a:r>
          </a:p>
          <a:p>
            <a:pPr lvl="1"/>
            <a:r>
              <a:rPr lang="en-US" sz="2800" b="1" dirty="0"/>
              <a:t>Example of Potential Conflict:  </a:t>
            </a:r>
            <a:r>
              <a:rPr lang="en-US" sz="2800" i="1" dirty="0"/>
              <a:t>The Title IX coordinator is close family friends with a Complainant's parents</a:t>
            </a:r>
            <a:r>
              <a:rPr lang="en-US" sz="2800" b="1" i="1" dirty="0"/>
              <a:t>. </a:t>
            </a:r>
          </a:p>
          <a:p>
            <a:pPr lvl="1"/>
            <a:r>
              <a:rPr lang="en-US" sz="2800" b="1" dirty="0"/>
              <a:t>Example of Potential Conflict:  </a:t>
            </a:r>
            <a:r>
              <a:rPr lang="en-US" sz="2800" i="1" dirty="0"/>
              <a:t>The investigator and Respondent are co-owners of a side business that resells textbooks on campus.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10</a:t>
            </a:fld>
            <a:endParaRPr lang="en-US" dirty="0"/>
          </a:p>
        </p:txBody>
      </p:sp>
    </p:spTree>
    <p:extLst>
      <p:ext uri="{BB962C8B-B14F-4D97-AF65-F5344CB8AC3E}">
        <p14:creationId xmlns:p14="http://schemas.microsoft.com/office/powerpoint/2010/main" val="78008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 </a:t>
            </a:r>
          </a:p>
        </p:txBody>
      </p:sp>
      <p:sp>
        <p:nvSpPr>
          <p:cNvPr id="3" name="Content Placeholder 2"/>
          <p:cNvSpPr>
            <a:spLocks noGrp="1"/>
          </p:cNvSpPr>
          <p:nvPr>
            <p:ph idx="1"/>
          </p:nvPr>
        </p:nvSpPr>
        <p:spPr>
          <a:xfrm>
            <a:off x="637402" y="1066800"/>
            <a:ext cx="11223451" cy="5395438"/>
          </a:xfrm>
        </p:spPr>
        <p:txBody>
          <a:bodyPr/>
          <a:lstStyle/>
          <a:p>
            <a:r>
              <a:rPr lang="en-US" dirty="0"/>
              <a:t>There are no </a:t>
            </a:r>
            <a:r>
              <a:rPr lang="en-US" i="1" dirty="0"/>
              <a:t>per se</a:t>
            </a:r>
            <a:r>
              <a:rPr lang="en-US" dirty="0"/>
              <a:t> conflicts of interest outlined in the Title IX regulations </a:t>
            </a:r>
          </a:p>
          <a:p>
            <a:pPr lvl="1"/>
            <a:r>
              <a:rPr lang="en-US" dirty="0"/>
              <a:t>Thus, an investigator who is affiliated with a rape survivors' rights organization does not have an automatic conflict of interest.  </a:t>
            </a:r>
          </a:p>
          <a:p>
            <a:pPr lvl="1"/>
            <a:r>
              <a:rPr lang="en-US" dirty="0"/>
              <a:t>Nonetheless, that may result in the appearance of a conflict or the appearance of bias that prevents the investigator from serving after further assessment.</a:t>
            </a:r>
          </a:p>
          <a:p>
            <a:r>
              <a:rPr lang="en-US" dirty="0"/>
              <a:t>How do you know whether a conflict prevents you from participating?</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11</a:t>
            </a:fld>
            <a:endParaRPr lang="en-US" dirty="0"/>
          </a:p>
        </p:txBody>
      </p:sp>
    </p:spTree>
    <p:extLst>
      <p:ext uri="{BB962C8B-B14F-4D97-AF65-F5344CB8AC3E}">
        <p14:creationId xmlns:p14="http://schemas.microsoft.com/office/powerpoint/2010/main" val="16028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a:xfrm>
            <a:off x="723899" y="1766807"/>
            <a:ext cx="11223451" cy="4198564"/>
          </a:xfrm>
        </p:spPr>
        <p:txBody>
          <a:bodyPr/>
          <a:lstStyle/>
          <a:p>
            <a:r>
              <a:rPr lang="en-US" dirty="0"/>
              <a:t>A conflict of interest exists that disqualifies you from the Title IX process is one that prevents you from being able to </a:t>
            </a:r>
            <a:r>
              <a:rPr lang="en-US" b="1" i="1" dirty="0"/>
              <a:t>impartially</a:t>
            </a:r>
            <a:r>
              <a:rPr lang="en-US" i="1" dirty="0"/>
              <a:t> </a:t>
            </a:r>
            <a:r>
              <a:rPr lang="en-US" dirty="0"/>
              <a:t>participate.</a:t>
            </a:r>
          </a:p>
          <a:p>
            <a:pPr lvl="1"/>
            <a:r>
              <a:rPr lang="en-US" dirty="0"/>
              <a:t>Conflicts of interest can be "actual," "perceived," or "potential"</a:t>
            </a:r>
          </a:p>
          <a:p>
            <a:r>
              <a:rPr lang="en-US" dirty="0"/>
              <a:t>You should first determine what type of conflict is present as you consider your ability to impartially serve.</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12</a:t>
            </a:fld>
            <a:endParaRPr lang="en-US" dirty="0"/>
          </a:p>
        </p:txBody>
      </p:sp>
    </p:spTree>
    <p:extLst>
      <p:ext uri="{BB962C8B-B14F-4D97-AF65-F5344CB8AC3E}">
        <p14:creationId xmlns:p14="http://schemas.microsoft.com/office/powerpoint/2010/main" val="334427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a:xfrm>
            <a:off x="723899" y="1066800"/>
            <a:ext cx="11223451" cy="5760563"/>
          </a:xfrm>
        </p:spPr>
        <p:txBody>
          <a:bodyPr/>
          <a:lstStyle/>
          <a:p>
            <a:r>
              <a:rPr lang="en-US" sz="3200" dirty="0"/>
              <a:t>An </a:t>
            </a:r>
            <a:r>
              <a:rPr lang="en-US" sz="3200" b="1" i="1" dirty="0"/>
              <a:t>actual </a:t>
            </a:r>
            <a:r>
              <a:rPr lang="en-US" sz="3200" dirty="0"/>
              <a:t>conflict of interest is a direct conflict between one's official duties and responsibilities, and a competing personal interest or obligation</a:t>
            </a:r>
          </a:p>
          <a:p>
            <a:r>
              <a:rPr lang="en-US" sz="3200" dirty="0"/>
              <a:t>A </a:t>
            </a:r>
            <a:r>
              <a:rPr lang="en-US" sz="3200" b="1" i="1" dirty="0"/>
              <a:t>perceived </a:t>
            </a:r>
            <a:r>
              <a:rPr lang="en-US" sz="3200" dirty="0"/>
              <a:t>conflict of interest is a situation where it could reasonably be perceived that a competing interest could improperly influence the performance of one's official duties and responsibilities</a:t>
            </a:r>
          </a:p>
          <a:p>
            <a:r>
              <a:rPr lang="en-US" sz="3200" dirty="0"/>
              <a:t>A </a:t>
            </a:r>
            <a:r>
              <a:rPr lang="en-US" sz="3200" b="1" i="1" dirty="0"/>
              <a:t>potential </a:t>
            </a:r>
            <a:r>
              <a:rPr lang="en-US" sz="3200" dirty="0"/>
              <a:t>conflict of interest arises where a personal interest or obligation could conflict with one's official duties and responsibilities in the future</a:t>
            </a:r>
          </a:p>
          <a:p>
            <a:endParaRPr lang="en-US" sz="3200" dirty="0"/>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13</a:t>
            </a:fld>
            <a:endParaRPr lang="en-US" dirty="0"/>
          </a:p>
        </p:txBody>
      </p:sp>
    </p:spTree>
    <p:extLst>
      <p:ext uri="{BB962C8B-B14F-4D97-AF65-F5344CB8AC3E}">
        <p14:creationId xmlns:p14="http://schemas.microsoft.com/office/powerpoint/2010/main" val="374494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p:txBody>
          <a:bodyPr/>
          <a:lstStyle/>
          <a:p>
            <a:r>
              <a:rPr lang="en-US" b="1" dirty="0"/>
              <a:t>Actual Conflict:  </a:t>
            </a:r>
            <a:r>
              <a:rPr lang="en-US" i="1" dirty="0"/>
              <a:t>The Title IX Decision-maker's daughter is the Respondent in a sexual assault case.</a:t>
            </a:r>
          </a:p>
          <a:p>
            <a:r>
              <a:rPr lang="en-US" b="1" dirty="0"/>
              <a:t>Perceived Conflict: </a:t>
            </a:r>
            <a:r>
              <a:rPr lang="en-US" i="1" dirty="0"/>
              <a:t>The Title IX investigator previously had a relationship with the family member of the Respondent.</a:t>
            </a:r>
          </a:p>
          <a:p>
            <a:r>
              <a:rPr lang="en-US" b="1" dirty="0"/>
              <a:t>Potential Conflict:  </a:t>
            </a:r>
            <a:r>
              <a:rPr lang="en-US" i="1" dirty="0"/>
              <a:t>The Title IX Coordinator and Complainant co-chair a faculty committee and socialize outside of work on occasion.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14</a:t>
            </a:fld>
            <a:endParaRPr lang="en-US" dirty="0"/>
          </a:p>
        </p:txBody>
      </p:sp>
    </p:spTree>
    <p:extLst>
      <p:ext uri="{BB962C8B-B14F-4D97-AF65-F5344CB8AC3E}">
        <p14:creationId xmlns:p14="http://schemas.microsoft.com/office/powerpoint/2010/main" val="24654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p:txBody>
          <a:bodyPr/>
          <a:lstStyle/>
          <a:p>
            <a:r>
              <a:rPr lang="en-US" sz="3200" dirty="0"/>
              <a:t>How do you determine if a conflict (actual, perceived, or potential) is present that should disqualify you from involvement in a particular Title IX grievance?</a:t>
            </a:r>
          </a:p>
          <a:p>
            <a:r>
              <a:rPr lang="en-US" sz="3200" dirty="0"/>
              <a:t>Apply the "</a:t>
            </a:r>
            <a:r>
              <a:rPr lang="en-US" sz="3200" b="1" i="1" dirty="0"/>
              <a:t>objective test</a:t>
            </a:r>
            <a:r>
              <a:rPr lang="en-US" sz="3200" dirty="0"/>
              <a:t>" and ask yourself the following questions:</a:t>
            </a:r>
          </a:p>
          <a:p>
            <a:pPr lvl="1"/>
            <a:r>
              <a:rPr lang="en-US" sz="2800" dirty="0"/>
              <a:t>Would I be happy if my colleagues became aware of the conflict?</a:t>
            </a:r>
          </a:p>
          <a:p>
            <a:pPr lvl="1"/>
            <a:r>
              <a:rPr lang="en-US" sz="2800" dirty="0"/>
              <a:t>Would I be happy if the conflict appeared in the media with respect to the grievance process?</a:t>
            </a:r>
          </a:p>
          <a:p>
            <a:pPr lvl="1"/>
            <a:r>
              <a:rPr lang="en-US" sz="2800" dirty="0"/>
              <a:t>If I saw someone else with the same potential conflict, would I think they should be barred from participating?</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15</a:t>
            </a:fld>
            <a:endParaRPr lang="en-US" dirty="0"/>
          </a:p>
        </p:txBody>
      </p:sp>
    </p:spTree>
    <p:extLst>
      <p:ext uri="{BB962C8B-B14F-4D97-AF65-F5344CB8AC3E}">
        <p14:creationId xmlns:p14="http://schemas.microsoft.com/office/powerpoint/2010/main" val="139854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t>
            </a:r>
          </a:p>
        </p:txBody>
      </p:sp>
      <p:sp>
        <p:nvSpPr>
          <p:cNvPr id="3" name="Content Placeholder 2"/>
          <p:cNvSpPr>
            <a:spLocks noGrp="1"/>
          </p:cNvSpPr>
          <p:nvPr>
            <p:ph idx="1"/>
          </p:nvPr>
        </p:nvSpPr>
        <p:spPr/>
        <p:txBody>
          <a:bodyPr/>
          <a:lstStyle/>
          <a:p>
            <a:r>
              <a:rPr lang="en-US" sz="3200" dirty="0"/>
              <a:t>A </a:t>
            </a:r>
            <a:r>
              <a:rPr lang="en-US" sz="3200" b="1" i="1" dirty="0"/>
              <a:t>bias </a:t>
            </a:r>
            <a:r>
              <a:rPr lang="en-US" sz="3200" dirty="0"/>
              <a:t>is a tendency, inclination, or prejudice toward/against someone </a:t>
            </a:r>
          </a:p>
          <a:p>
            <a:pPr lvl="1"/>
            <a:r>
              <a:rPr lang="en-US" sz="2800" dirty="0"/>
              <a:t>Biases are often based on stereotypes, rather than actual knowledge of an individual or a particular circumstance</a:t>
            </a:r>
          </a:p>
          <a:p>
            <a:pPr lvl="1"/>
            <a:r>
              <a:rPr lang="en-US" sz="2800" dirty="0"/>
              <a:t>They are frequently based on a person's gender, race, or sexual orientation</a:t>
            </a:r>
          </a:p>
          <a:p>
            <a:r>
              <a:rPr lang="en-US" sz="3200" dirty="0"/>
              <a:t>In effect, biases are "shortcuts" our mind makes that can result in prejudgments, which lead to improper decisions or potentially discriminatory practices</a:t>
            </a:r>
            <a:endParaRPr lang="en-US" dirty="0"/>
          </a:p>
          <a:p>
            <a:pPr marL="457200" lvl="1" indent="0">
              <a:buNone/>
            </a:pPr>
            <a:endParaRPr lang="en-US" sz="2800" dirty="0"/>
          </a:p>
          <a:p>
            <a:pPr marL="457200" lvl="1" indent="0">
              <a:buNone/>
            </a:pPr>
            <a:endParaRPr lang="en-US" sz="2800" dirty="0"/>
          </a:p>
          <a:p>
            <a:endParaRPr lang="en-US" sz="32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16</a:t>
            </a:fld>
            <a:endParaRPr lang="en-US" dirty="0"/>
          </a:p>
        </p:txBody>
      </p:sp>
    </p:spTree>
    <p:extLst>
      <p:ext uri="{BB962C8B-B14F-4D97-AF65-F5344CB8AC3E}">
        <p14:creationId xmlns:p14="http://schemas.microsoft.com/office/powerpoint/2010/main" val="362829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b="1" dirty="0"/>
              <a:t>Example:  </a:t>
            </a:r>
            <a:r>
              <a:rPr lang="en-US" i="1" dirty="0"/>
              <a:t>When talking with Title IX Complainants, the Title IX coordinator begins each initial meeting by asking who the Respondent is and what “he” did to the Complainant (assuming the Respondent is a male).  </a:t>
            </a:r>
          </a:p>
          <a:p>
            <a:pPr lvl="0"/>
            <a:r>
              <a:rPr lang="en-US" dirty="0"/>
              <a:t> </a:t>
            </a:r>
            <a:r>
              <a:rPr lang="en-US" b="1" dirty="0">
                <a:solidFill>
                  <a:prstClr val="black"/>
                </a:solidFill>
              </a:rPr>
              <a:t>Example:  </a:t>
            </a:r>
            <a:r>
              <a:rPr lang="en-US" i="1" dirty="0">
                <a:solidFill>
                  <a:prstClr val="black"/>
                </a:solidFill>
              </a:rPr>
              <a:t>A Title IX Decision-maker finds a Respondent in a case more credible than a Complainant because the Respondent speaks "perfect English" while the Complainant, who only knows English as a second language, does not.</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17</a:t>
            </a:fld>
            <a:endParaRPr lang="en-US" dirty="0"/>
          </a:p>
        </p:txBody>
      </p:sp>
    </p:spTree>
    <p:extLst>
      <p:ext uri="{BB962C8B-B14F-4D97-AF65-F5344CB8AC3E}">
        <p14:creationId xmlns:p14="http://schemas.microsoft.com/office/powerpoint/2010/main" val="172040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sz="4000" dirty="0"/>
              <a:t>You may or may not be aware of your own biases – so you need to be vigilant about removing them from your thinking!</a:t>
            </a:r>
          </a:p>
          <a:p>
            <a:r>
              <a:rPr lang="en-US" sz="4000" dirty="0"/>
              <a:t>Biases can be (and are often) </a:t>
            </a:r>
            <a:r>
              <a:rPr lang="en-US" sz="4000" b="1" i="1" dirty="0"/>
              <a:t>implicit</a:t>
            </a:r>
            <a:r>
              <a:rPr lang="en-US" sz="4000" dirty="0"/>
              <a:t>, meaning that certain attitudes and stereotypes can affect understanding, actions, and decisions in an unconscious manner.</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18</a:t>
            </a:fld>
            <a:endParaRPr lang="en-US" dirty="0"/>
          </a:p>
        </p:txBody>
      </p:sp>
    </p:spTree>
    <p:extLst>
      <p:ext uri="{BB962C8B-B14F-4D97-AF65-F5344CB8AC3E}">
        <p14:creationId xmlns:p14="http://schemas.microsoft.com/office/powerpoint/2010/main" val="274040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sz="4800" dirty="0"/>
              <a:t>Ways to combat bias:</a:t>
            </a:r>
          </a:p>
          <a:p>
            <a:pPr lvl="1"/>
            <a:r>
              <a:rPr lang="en-US" sz="4000" dirty="0"/>
              <a:t>Pay attention to your language</a:t>
            </a:r>
          </a:p>
          <a:p>
            <a:pPr lvl="1"/>
            <a:r>
              <a:rPr lang="en-US" sz="4000" dirty="0"/>
              <a:t>Avoid generalizations</a:t>
            </a:r>
          </a:p>
          <a:p>
            <a:pPr lvl="1"/>
            <a:r>
              <a:rPr lang="en-US" sz="4000" dirty="0"/>
              <a:t>Question your thinking and challenge your assumptions</a:t>
            </a:r>
          </a:p>
          <a:p>
            <a:pPr lvl="1"/>
            <a:r>
              <a:rPr lang="en-US" sz="4000" dirty="0"/>
              <a:t>Listen!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19</a:t>
            </a:fld>
            <a:endParaRPr lang="en-US" dirty="0"/>
          </a:p>
        </p:txBody>
      </p:sp>
    </p:spTree>
    <p:extLst>
      <p:ext uri="{BB962C8B-B14F-4D97-AF65-F5344CB8AC3E}">
        <p14:creationId xmlns:p14="http://schemas.microsoft.com/office/powerpoint/2010/main" val="77450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Map</a:t>
            </a:r>
          </a:p>
        </p:txBody>
      </p:sp>
      <p:sp>
        <p:nvSpPr>
          <p:cNvPr id="3" name="Content Placeholder 2"/>
          <p:cNvSpPr>
            <a:spLocks noGrp="1"/>
          </p:cNvSpPr>
          <p:nvPr>
            <p:ph idx="1"/>
          </p:nvPr>
        </p:nvSpPr>
        <p:spPr/>
        <p:txBody>
          <a:bodyPr/>
          <a:lstStyle/>
          <a:p>
            <a:r>
              <a:rPr lang="en-US" sz="3200" dirty="0"/>
              <a:t>Background on Impartiality</a:t>
            </a:r>
          </a:p>
          <a:p>
            <a:r>
              <a:rPr lang="en-US" sz="3200" dirty="0"/>
              <a:t>Prejudgment of the Facts at Issue</a:t>
            </a:r>
          </a:p>
          <a:p>
            <a:r>
              <a:rPr lang="en-US" sz="3200" dirty="0"/>
              <a:t>Conflicts of Interest</a:t>
            </a:r>
          </a:p>
          <a:p>
            <a:r>
              <a:rPr lang="en-US" sz="3200" dirty="0"/>
              <a:t>Bias</a:t>
            </a:r>
          </a:p>
          <a:p>
            <a:r>
              <a:rPr lang="en-US" sz="3200" dirty="0"/>
              <a:t>Tips on Impartiality in the Formal Grievance Process</a:t>
            </a:r>
          </a:p>
          <a:p>
            <a:r>
              <a:rPr lang="en-US" sz="3200" dirty="0"/>
              <a:t>Quiz – Test Your Knowledge of Impartiality!  </a:t>
            </a:r>
          </a:p>
          <a:p>
            <a:r>
              <a:rPr lang="en-US" sz="3200" dirty="0"/>
              <a:t>Questions? </a:t>
            </a:r>
          </a:p>
          <a:p>
            <a:endParaRPr lang="en-US" sz="3200" dirty="0"/>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a:t>
            </a:fld>
            <a:endParaRPr lang="en-US" dirty="0"/>
          </a:p>
        </p:txBody>
      </p:sp>
    </p:spTree>
    <p:extLst>
      <p:ext uri="{BB962C8B-B14F-4D97-AF65-F5344CB8AC3E}">
        <p14:creationId xmlns:p14="http://schemas.microsoft.com/office/powerpoint/2010/main" val="237827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a:xfrm>
            <a:off x="723899" y="1066800"/>
            <a:ext cx="11223451" cy="5395438"/>
          </a:xfrm>
        </p:spPr>
        <p:txBody>
          <a:bodyPr/>
          <a:lstStyle/>
          <a:p>
            <a:r>
              <a:rPr lang="en-US" sz="3400" dirty="0"/>
              <a:t>Understanding bias is particularly important in the Title IX context because:</a:t>
            </a:r>
          </a:p>
          <a:p>
            <a:pPr lvl="1"/>
            <a:r>
              <a:rPr lang="en-US" sz="3400" dirty="0"/>
              <a:t>Most evidence is circumstantial rather than direct </a:t>
            </a:r>
          </a:p>
          <a:p>
            <a:pPr lvl="1"/>
            <a:r>
              <a:rPr lang="en-US" sz="3400" dirty="0"/>
              <a:t>There are social stigmas associated with sex, alcohol, and drugs</a:t>
            </a:r>
          </a:p>
          <a:p>
            <a:pPr lvl="1"/>
            <a:r>
              <a:rPr lang="en-US" sz="3400" dirty="0"/>
              <a:t>Improper sex-based bias is prevalent and prevents reliable outcomes</a:t>
            </a:r>
          </a:p>
          <a:p>
            <a:pPr lvl="1"/>
            <a:r>
              <a:rPr lang="en-US" sz="3400" dirty="0"/>
              <a:t>There are also potential biases related to economic status, gender, race/ethnicity, and academic standing </a:t>
            </a:r>
          </a:p>
          <a:p>
            <a:pPr lvl="1"/>
            <a:endParaRPr lang="en-US" sz="36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20</a:t>
            </a:fld>
            <a:endParaRPr lang="en-US" dirty="0"/>
          </a:p>
        </p:txBody>
      </p:sp>
    </p:spTree>
    <p:extLst>
      <p:ext uri="{BB962C8B-B14F-4D97-AF65-F5344CB8AC3E}">
        <p14:creationId xmlns:p14="http://schemas.microsoft.com/office/powerpoint/2010/main" val="403960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Tips for Impartiality in the Formal Grievance Proces</a:t>
            </a:r>
            <a:r>
              <a:rPr lang="en-US" sz="3600" dirty="0"/>
              <a:t>s </a:t>
            </a:r>
          </a:p>
        </p:txBody>
      </p:sp>
      <p:sp>
        <p:nvSpPr>
          <p:cNvPr id="3" name="Content Placeholder 2"/>
          <p:cNvSpPr>
            <a:spLocks noGrp="1"/>
          </p:cNvSpPr>
          <p:nvPr>
            <p:ph idx="1"/>
          </p:nvPr>
        </p:nvSpPr>
        <p:spPr>
          <a:xfrm>
            <a:off x="723899" y="1280160"/>
            <a:ext cx="11223451" cy="4685211"/>
          </a:xfrm>
        </p:spPr>
        <p:txBody>
          <a:bodyPr/>
          <a:lstStyle/>
          <a:p>
            <a:r>
              <a:rPr lang="en-US" sz="4000" dirty="0"/>
              <a:t>Treat all informal reports of sexual harassment equally, regardless of the form of the report or the demographics of the Complainant or Respondent </a:t>
            </a:r>
          </a:p>
          <a:p>
            <a:r>
              <a:rPr lang="en-US" sz="4000" dirty="0"/>
              <a:t>Make no assumptions about the allegations based on the demographics of the Complainant or Respondent </a:t>
            </a:r>
          </a:p>
          <a:p>
            <a:r>
              <a:rPr lang="en-US" sz="4000" dirty="0"/>
              <a:t>Offer supportive measures to Complainants and Respondents </a:t>
            </a:r>
            <a:r>
              <a:rPr lang="en-US" sz="4000" b="1" i="1" dirty="0"/>
              <a:t>equally</a:t>
            </a:r>
          </a:p>
          <a:p>
            <a:endParaRPr lang="en-US" sz="24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21</a:t>
            </a:fld>
            <a:endParaRPr lang="en-US" dirty="0"/>
          </a:p>
        </p:txBody>
      </p:sp>
    </p:spTree>
    <p:extLst>
      <p:ext uri="{BB962C8B-B14F-4D97-AF65-F5344CB8AC3E}">
        <p14:creationId xmlns:p14="http://schemas.microsoft.com/office/powerpoint/2010/main" val="256311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28600"/>
            <a:ext cx="11223450" cy="675042"/>
          </a:xfrm>
        </p:spPr>
        <p:txBody>
          <a:bodyPr>
            <a:noAutofit/>
          </a:bodyPr>
          <a:lstStyle/>
          <a:p>
            <a:r>
              <a:rPr lang="en-US" sz="3600" dirty="0"/>
              <a:t>More Tips for Impartiality in the Formal Grievance Process </a:t>
            </a:r>
          </a:p>
        </p:txBody>
      </p:sp>
      <p:sp>
        <p:nvSpPr>
          <p:cNvPr id="3" name="Content Placeholder 2"/>
          <p:cNvSpPr>
            <a:spLocks noGrp="1"/>
          </p:cNvSpPr>
          <p:nvPr>
            <p:ph idx="1"/>
          </p:nvPr>
        </p:nvSpPr>
        <p:spPr>
          <a:xfrm>
            <a:off x="651163" y="1952786"/>
            <a:ext cx="11223451" cy="3667759"/>
          </a:xfrm>
        </p:spPr>
        <p:txBody>
          <a:bodyPr/>
          <a:lstStyle/>
          <a:p>
            <a:r>
              <a:rPr lang="en-US" dirty="0"/>
              <a:t>Keep an open mind and actively listen to all the facts presented</a:t>
            </a:r>
          </a:p>
          <a:p>
            <a:r>
              <a:rPr lang="en-US" dirty="0"/>
              <a:t>View all relevant evidence objectively </a:t>
            </a:r>
          </a:p>
          <a:p>
            <a:r>
              <a:rPr lang="en-US" dirty="0"/>
              <a:t>Remember that each case is unique</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22</a:t>
            </a:fld>
            <a:endParaRPr lang="en-US" dirty="0"/>
          </a:p>
        </p:txBody>
      </p:sp>
    </p:spTree>
    <p:extLst>
      <p:ext uri="{BB962C8B-B14F-4D97-AF65-F5344CB8AC3E}">
        <p14:creationId xmlns:p14="http://schemas.microsoft.com/office/powerpoint/2010/main" val="291119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 of Impartiality!</a:t>
            </a:r>
          </a:p>
        </p:txBody>
      </p:sp>
      <p:sp>
        <p:nvSpPr>
          <p:cNvPr id="3" name="Content Placeholder 2"/>
          <p:cNvSpPr>
            <a:spLocks noGrp="1"/>
          </p:cNvSpPr>
          <p:nvPr>
            <p:ph idx="1"/>
          </p:nvPr>
        </p:nvSpPr>
        <p:spPr/>
        <p:txBody>
          <a:bodyPr/>
          <a:lstStyle/>
          <a:p>
            <a:r>
              <a:rPr lang="en-US" dirty="0"/>
              <a:t>John, a Title IX Coordinator, is a self-professed feminist, a former defense attorney, and a victim advocate. He has a Master's Degree in Gender Studies, and has supported organizations that work to prevent sexual assault for years.</a:t>
            </a:r>
          </a:p>
          <a:p>
            <a:r>
              <a:rPr lang="en-US" dirty="0"/>
              <a:t>In terms of a </a:t>
            </a:r>
            <a:r>
              <a:rPr lang="en-US" b="1" i="1" dirty="0"/>
              <a:t>conflict of interest</a:t>
            </a:r>
            <a:r>
              <a:rPr lang="en-US" dirty="0"/>
              <a:t>, would you be concerned about John's impartiality? </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23</a:t>
            </a:fld>
            <a:endParaRPr lang="en-US" dirty="0"/>
          </a:p>
        </p:txBody>
      </p:sp>
    </p:spTree>
    <p:extLst>
      <p:ext uri="{BB962C8B-B14F-4D97-AF65-F5344CB8AC3E}">
        <p14:creationId xmlns:p14="http://schemas.microsoft.com/office/powerpoint/2010/main" val="303244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 of Impartiality!</a:t>
            </a:r>
          </a:p>
        </p:txBody>
      </p:sp>
      <p:sp>
        <p:nvSpPr>
          <p:cNvPr id="3" name="Content Placeholder 2"/>
          <p:cNvSpPr>
            <a:spLocks noGrp="1"/>
          </p:cNvSpPr>
          <p:nvPr>
            <p:ph idx="1"/>
          </p:nvPr>
        </p:nvSpPr>
        <p:spPr/>
        <p:txBody>
          <a:bodyPr/>
          <a:lstStyle/>
          <a:p>
            <a:r>
              <a:rPr lang="en-US" sz="2800" b="1" dirty="0"/>
              <a:t>Answer: </a:t>
            </a:r>
            <a:r>
              <a:rPr lang="en-US" sz="2800" dirty="0"/>
              <a:t>Potentially – Although John's professional and educational background would likely not rise to the level of an </a:t>
            </a:r>
            <a:r>
              <a:rPr lang="en-US" sz="2800" b="1" i="1" dirty="0"/>
              <a:t>actual </a:t>
            </a:r>
            <a:r>
              <a:rPr lang="en-US" sz="2800" dirty="0"/>
              <a:t>conflict of interest, there may be a </a:t>
            </a:r>
            <a:r>
              <a:rPr lang="en-US" sz="2800" b="1" i="1" dirty="0"/>
              <a:t>perceived</a:t>
            </a:r>
            <a:r>
              <a:rPr lang="en-US" sz="2800" dirty="0"/>
              <a:t> conflict of interest. </a:t>
            </a:r>
            <a:endParaRPr lang="en-US" sz="2800" b="1" dirty="0"/>
          </a:p>
          <a:p>
            <a:r>
              <a:rPr lang="en-US" sz="2800" b="1" dirty="0"/>
              <a:t>Reasoning: </a:t>
            </a:r>
            <a:r>
              <a:rPr lang="en-US" sz="2800" dirty="0"/>
              <a:t>Conflicts of interest should be assessed using the objective test. A colleague may perceive that John has a conflict of interest because of his education and organizational affiliations; but, an actual conflict of interest likely does not exist.  John (and the rest of the Title IX team) will need to make an assessment of whether he can impartially serve despite his background. </a:t>
            </a:r>
            <a:endParaRPr lang="en-US" sz="32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24</a:t>
            </a:fld>
            <a:endParaRPr lang="en-US" dirty="0"/>
          </a:p>
        </p:txBody>
      </p:sp>
    </p:spTree>
    <p:extLst>
      <p:ext uri="{BB962C8B-B14F-4D97-AF65-F5344CB8AC3E}">
        <p14:creationId xmlns:p14="http://schemas.microsoft.com/office/powerpoint/2010/main" val="17621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 of Impartiality!</a:t>
            </a:r>
          </a:p>
        </p:txBody>
      </p:sp>
      <p:sp>
        <p:nvSpPr>
          <p:cNvPr id="3" name="Content Placeholder 2"/>
          <p:cNvSpPr>
            <a:spLocks noGrp="1"/>
          </p:cNvSpPr>
          <p:nvPr>
            <p:ph idx="1"/>
          </p:nvPr>
        </p:nvSpPr>
        <p:spPr>
          <a:xfrm>
            <a:off x="723899" y="1066800"/>
            <a:ext cx="11223451" cy="5395438"/>
          </a:xfrm>
        </p:spPr>
        <p:txBody>
          <a:bodyPr/>
          <a:lstStyle/>
          <a:p>
            <a:r>
              <a:rPr lang="en-US" sz="3200" dirty="0"/>
              <a:t>Betty is a mediator who conducts informal resolution for parties that elect it under the formal grievance process. Betty is also an academic dean for the college, who strives to uphold the school's academic reputation standing.  A student (with a 2.1 average GPA) made a formal complaint alleging that a classmate (with a 3.99 GPA) sexually harassed them in the campus library while completing work on a group assignment. The two elect mediation.</a:t>
            </a:r>
          </a:p>
          <a:p>
            <a:r>
              <a:rPr lang="en-US" sz="3200" dirty="0"/>
              <a:t>In terms of </a:t>
            </a:r>
            <a:r>
              <a:rPr lang="en-US" sz="3200" b="1" i="1" dirty="0"/>
              <a:t>bias</a:t>
            </a:r>
            <a:r>
              <a:rPr lang="en-US" sz="3200" dirty="0"/>
              <a:t>, would you be concerned about Betty's impartiality?</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25</a:t>
            </a:fld>
            <a:endParaRPr lang="en-US" dirty="0"/>
          </a:p>
        </p:txBody>
      </p:sp>
    </p:spTree>
    <p:extLst>
      <p:ext uri="{BB962C8B-B14F-4D97-AF65-F5344CB8AC3E}">
        <p14:creationId xmlns:p14="http://schemas.microsoft.com/office/powerpoint/2010/main" val="1639565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 of Impartiality!</a:t>
            </a:r>
          </a:p>
        </p:txBody>
      </p:sp>
      <p:sp>
        <p:nvSpPr>
          <p:cNvPr id="3" name="Content Placeholder 2"/>
          <p:cNvSpPr>
            <a:spLocks noGrp="1"/>
          </p:cNvSpPr>
          <p:nvPr>
            <p:ph idx="1"/>
          </p:nvPr>
        </p:nvSpPr>
        <p:spPr>
          <a:xfrm>
            <a:off x="723899" y="1387736"/>
            <a:ext cx="11223451" cy="5074502"/>
          </a:xfrm>
        </p:spPr>
        <p:txBody>
          <a:bodyPr/>
          <a:lstStyle/>
          <a:p>
            <a:r>
              <a:rPr lang="en-US" sz="2400" b="1" dirty="0"/>
              <a:t>Answer: </a:t>
            </a:r>
            <a:r>
              <a:rPr lang="en-US" sz="2400" dirty="0"/>
              <a:t>Potentially – Betty's affiliation/concern with the school's academic reputation may create an </a:t>
            </a:r>
            <a:r>
              <a:rPr lang="en-US" sz="2400" b="1" i="1" dirty="0"/>
              <a:t>explicit</a:t>
            </a:r>
            <a:r>
              <a:rPr lang="en-US" sz="2400" dirty="0"/>
              <a:t> bias in favor of the higher achieving student. Her affiliation may also create an </a:t>
            </a:r>
            <a:r>
              <a:rPr lang="en-US" sz="2400" b="1" i="1" dirty="0"/>
              <a:t>implicit </a:t>
            </a:r>
            <a:r>
              <a:rPr lang="en-US" sz="2400" dirty="0"/>
              <a:t>bias of which she is not aware or it may not be present.</a:t>
            </a:r>
            <a:endParaRPr lang="en-US" sz="2400" b="1" dirty="0"/>
          </a:p>
          <a:p>
            <a:r>
              <a:rPr lang="en-US" sz="2400" b="1" dirty="0"/>
              <a:t>Reasoning: </a:t>
            </a:r>
            <a:r>
              <a:rPr lang="en-US" sz="2400" dirty="0"/>
              <a:t>Betty may have an explicit bias in favor of students with strong academic records, which could lead Betty to believe that students with good grades tell the truth, and students with bad grades do not tell the truth; and, she may not be able to serve impartially.  Betty could also hold implicit biases against poor performing students due to her role as an academic dean without recognizing the impact the role may have had on her thinking.  Nonetheless, she may also not believe that the credibility of students depends on their grades, and therefore may not have a bias issue on this topic. </a:t>
            </a:r>
            <a:endParaRPr lang="en-US" sz="2400"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26</a:t>
            </a:fld>
            <a:endParaRPr lang="en-US" dirty="0"/>
          </a:p>
        </p:txBody>
      </p:sp>
    </p:spTree>
    <p:extLst>
      <p:ext uri="{BB962C8B-B14F-4D97-AF65-F5344CB8AC3E}">
        <p14:creationId xmlns:p14="http://schemas.microsoft.com/office/powerpoint/2010/main" val="283100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QUESTIONS DO YOU HAVE?</a:t>
            </a:r>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27</a:t>
            </a:fld>
            <a:endParaRPr lang="en-US" dirty="0"/>
          </a:p>
        </p:txBody>
      </p:sp>
    </p:spTree>
    <p:extLst>
      <p:ext uri="{BB962C8B-B14F-4D97-AF65-F5344CB8AC3E}">
        <p14:creationId xmlns:p14="http://schemas.microsoft.com/office/powerpoint/2010/main" val="190773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Impartiality </a:t>
            </a:r>
          </a:p>
        </p:txBody>
      </p:sp>
      <p:sp>
        <p:nvSpPr>
          <p:cNvPr id="3" name="Content Placeholder 2"/>
          <p:cNvSpPr>
            <a:spLocks noGrp="1"/>
          </p:cNvSpPr>
          <p:nvPr>
            <p:ph idx="1"/>
          </p:nvPr>
        </p:nvSpPr>
        <p:spPr>
          <a:xfrm>
            <a:off x="723899" y="1066800"/>
            <a:ext cx="11223451" cy="5292055"/>
          </a:xfrm>
        </p:spPr>
        <p:txBody>
          <a:bodyPr/>
          <a:lstStyle/>
          <a:p>
            <a:r>
              <a:rPr lang="en-US" dirty="0"/>
              <a:t>Impartiality is integral to the Title IX formal grievance process</a:t>
            </a:r>
          </a:p>
          <a:p>
            <a:r>
              <a:rPr lang="en-US" dirty="0"/>
              <a:t>Serving </a:t>
            </a:r>
            <a:r>
              <a:rPr lang="en-US" b="1" i="1" dirty="0"/>
              <a:t>impartially</a:t>
            </a:r>
            <a:r>
              <a:rPr lang="en-US" dirty="0"/>
              <a:t> includes avoiding the following:</a:t>
            </a:r>
          </a:p>
          <a:p>
            <a:pPr lvl="1"/>
            <a:r>
              <a:rPr lang="en-US" sz="3600" i="1" dirty="0"/>
              <a:t>Prejudgment of the facts at issue</a:t>
            </a:r>
          </a:p>
          <a:p>
            <a:pPr lvl="1"/>
            <a:r>
              <a:rPr lang="en-US" sz="3600" i="1" dirty="0"/>
              <a:t>Conflicts of interest</a:t>
            </a:r>
          </a:p>
          <a:p>
            <a:pPr lvl="1"/>
            <a:r>
              <a:rPr lang="en-US" sz="3600" i="1" dirty="0"/>
              <a:t>Bias</a:t>
            </a:r>
          </a:p>
          <a:p>
            <a:r>
              <a:rPr lang="en-US" dirty="0"/>
              <a:t>But what do each of these things mean (and how do you avoid them)?</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a:t>
            </a:fld>
            <a:endParaRPr lang="en-US" dirty="0"/>
          </a:p>
        </p:txBody>
      </p:sp>
    </p:spTree>
    <p:extLst>
      <p:ext uri="{BB962C8B-B14F-4D97-AF65-F5344CB8AC3E}">
        <p14:creationId xmlns:p14="http://schemas.microsoft.com/office/powerpoint/2010/main" val="412821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Prejudgment of the Facts at Issue</a:t>
            </a:r>
          </a:p>
        </p:txBody>
      </p:sp>
      <p:sp>
        <p:nvSpPr>
          <p:cNvPr id="3" name="Content Placeholder 2"/>
          <p:cNvSpPr>
            <a:spLocks noGrp="1"/>
          </p:cNvSpPr>
          <p:nvPr>
            <p:ph idx="1"/>
          </p:nvPr>
        </p:nvSpPr>
        <p:spPr/>
        <p:txBody>
          <a:bodyPr/>
          <a:lstStyle/>
          <a:p>
            <a:r>
              <a:rPr lang="en-US" sz="3200" b="1" i="1" dirty="0"/>
              <a:t>Prejudgment </a:t>
            </a:r>
            <a:r>
              <a:rPr lang="en-US" sz="3200" dirty="0"/>
              <a:t>refers to passing judgment prematurely or without sufficient reflection or investigation</a:t>
            </a:r>
          </a:p>
          <a:p>
            <a:pPr lvl="1"/>
            <a:r>
              <a:rPr lang="en-US" sz="2800" b="1" dirty="0"/>
              <a:t>Example:  </a:t>
            </a:r>
            <a:r>
              <a:rPr lang="en-US" sz="2800" i="1" dirty="0"/>
              <a:t>A Complainant was crying while making a sexual harassment report.  You conclude that because the Complainant was crying when describing the conduct at issue, the Complainant must be telling the truth and the Respondent must be responsible for the actions alleged.</a:t>
            </a:r>
          </a:p>
          <a:p>
            <a:r>
              <a:rPr lang="en-US" sz="3200" dirty="0"/>
              <a:t>Neither Complainants reporting sexual harassment, nor Respondents defending against allegations of sexual harassment, should be met with prejudgment throughout the Title IX process.</a:t>
            </a:r>
          </a:p>
          <a:p>
            <a:pPr lvl="1"/>
            <a:endParaRPr lang="en-US" sz="3600" dirty="0"/>
          </a:p>
          <a:p>
            <a:pPr lvl="1"/>
            <a:endParaRPr lang="en-US" sz="36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4</a:t>
            </a:fld>
            <a:endParaRPr lang="en-US" dirty="0"/>
          </a:p>
        </p:txBody>
      </p:sp>
    </p:spTree>
    <p:extLst>
      <p:ext uri="{BB962C8B-B14F-4D97-AF65-F5344CB8AC3E}">
        <p14:creationId xmlns:p14="http://schemas.microsoft.com/office/powerpoint/2010/main" val="40785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Prejudgment of the Facts at Issue</a:t>
            </a:r>
          </a:p>
        </p:txBody>
      </p:sp>
      <p:sp>
        <p:nvSpPr>
          <p:cNvPr id="3" name="Content Placeholder 2"/>
          <p:cNvSpPr>
            <a:spLocks noGrp="1"/>
          </p:cNvSpPr>
          <p:nvPr>
            <p:ph idx="1"/>
          </p:nvPr>
        </p:nvSpPr>
        <p:spPr/>
        <p:txBody>
          <a:bodyPr/>
          <a:lstStyle/>
          <a:p>
            <a:r>
              <a:rPr lang="en-US" dirty="0"/>
              <a:t>Prejudgment often occurs when allegations involve sexual conduct, sexual history, drugs, and/or alcohol use </a:t>
            </a:r>
          </a:p>
          <a:p>
            <a:pPr lvl="1"/>
            <a:r>
              <a:rPr lang="en-US" b="1" dirty="0"/>
              <a:t>Example:  </a:t>
            </a:r>
            <a:r>
              <a:rPr lang="en-US" i="1" dirty="0"/>
              <a:t>The Complainant was drinking at the time of the incident so the investigator presumes his/her recollection of an event is not accurate. </a:t>
            </a:r>
          </a:p>
          <a:p>
            <a:pPr lvl="1"/>
            <a:r>
              <a:rPr lang="en-US" b="1" dirty="0"/>
              <a:t>Example:</a:t>
            </a:r>
            <a:r>
              <a:rPr lang="en-US" dirty="0"/>
              <a:t>  </a:t>
            </a:r>
            <a:r>
              <a:rPr lang="en-US" i="1" dirty="0"/>
              <a:t>The Respondent and Complainant were in a consensual relationship previously so the Title IX coordinator assumes consent to particular conduct was given.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5</a:t>
            </a:fld>
            <a:endParaRPr lang="en-US" dirty="0"/>
          </a:p>
        </p:txBody>
      </p:sp>
    </p:spTree>
    <p:extLst>
      <p:ext uri="{BB962C8B-B14F-4D97-AF65-F5344CB8AC3E}">
        <p14:creationId xmlns:p14="http://schemas.microsoft.com/office/powerpoint/2010/main" val="227840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Prejudgment of the Facts at Issue</a:t>
            </a:r>
          </a:p>
        </p:txBody>
      </p:sp>
      <p:sp>
        <p:nvSpPr>
          <p:cNvPr id="3" name="Content Placeholder 2"/>
          <p:cNvSpPr>
            <a:spLocks noGrp="1"/>
          </p:cNvSpPr>
          <p:nvPr>
            <p:ph idx="1"/>
          </p:nvPr>
        </p:nvSpPr>
        <p:spPr/>
        <p:txBody>
          <a:bodyPr/>
          <a:lstStyle/>
          <a:p>
            <a:pPr>
              <a:spcBef>
                <a:spcPts val="1200"/>
              </a:spcBef>
              <a:spcAft>
                <a:spcPts val="600"/>
              </a:spcAft>
            </a:pPr>
            <a:r>
              <a:rPr lang="en-US" dirty="0"/>
              <a:t>Sex stereotypes also often lead to prejudgment – you need to check these at the door!</a:t>
            </a:r>
          </a:p>
          <a:p>
            <a:pPr lvl="1">
              <a:spcAft>
                <a:spcPts val="600"/>
              </a:spcAft>
            </a:pPr>
            <a:r>
              <a:rPr lang="en-US" sz="2800" b="1" dirty="0"/>
              <a:t>Example: </a:t>
            </a:r>
            <a:r>
              <a:rPr lang="en-US" sz="2800" i="1" dirty="0"/>
              <a:t>Men are sexually aggressive and/or likely to perpetrate sexual assault</a:t>
            </a:r>
          </a:p>
          <a:p>
            <a:pPr lvl="1">
              <a:spcAft>
                <a:spcPts val="600"/>
              </a:spcAft>
            </a:pPr>
            <a:r>
              <a:rPr lang="en-US" sz="2800" b="1" dirty="0"/>
              <a:t>Example: </a:t>
            </a:r>
            <a:r>
              <a:rPr lang="en-US" sz="2800" i="1" dirty="0"/>
              <a:t>Women have regret about sexual experiences and are likely lying about sexual assault</a:t>
            </a:r>
          </a:p>
          <a:p>
            <a:pPr lvl="1"/>
            <a:r>
              <a:rPr lang="en-US" sz="2800" b="1" dirty="0"/>
              <a:t>Example:  </a:t>
            </a:r>
            <a:r>
              <a:rPr lang="en-US" sz="2800" i="1" dirty="0"/>
              <a:t>Men cannot be sexually assaulted </a:t>
            </a:r>
          </a:p>
          <a:p>
            <a:pPr lvl="1"/>
            <a:r>
              <a:rPr lang="en-US" sz="2800" b="1" dirty="0"/>
              <a:t>Example:  </a:t>
            </a:r>
            <a:r>
              <a:rPr lang="en-US" sz="2800" i="1" dirty="0"/>
              <a:t>Women complaining about sex harassment are just jumping on the "#MeToo" Bandwagon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6</a:t>
            </a:fld>
            <a:endParaRPr lang="en-US" dirty="0"/>
          </a:p>
        </p:txBody>
      </p:sp>
    </p:spTree>
    <p:extLst>
      <p:ext uri="{BB962C8B-B14F-4D97-AF65-F5344CB8AC3E}">
        <p14:creationId xmlns:p14="http://schemas.microsoft.com/office/powerpoint/2010/main" val="237741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Prejudgment of the Facts at Issue</a:t>
            </a:r>
          </a:p>
        </p:txBody>
      </p:sp>
      <p:sp>
        <p:nvSpPr>
          <p:cNvPr id="3" name="Content Placeholder 2"/>
          <p:cNvSpPr>
            <a:spLocks noGrp="1"/>
          </p:cNvSpPr>
          <p:nvPr>
            <p:ph idx="1"/>
          </p:nvPr>
        </p:nvSpPr>
        <p:spPr/>
        <p:txBody>
          <a:bodyPr/>
          <a:lstStyle/>
          <a:p>
            <a:r>
              <a:rPr lang="en-US" dirty="0"/>
              <a:t>How do you avoid prejudging facts?</a:t>
            </a:r>
          </a:p>
          <a:p>
            <a:pPr lvl="1"/>
            <a:r>
              <a:rPr lang="en-US" dirty="0"/>
              <a:t>Keep an open mind throughout the investigation process</a:t>
            </a:r>
          </a:p>
          <a:p>
            <a:pPr lvl="1"/>
            <a:r>
              <a:rPr lang="en-US" dirty="0"/>
              <a:t>Wait to hear </a:t>
            </a:r>
            <a:r>
              <a:rPr lang="en-US" i="1" dirty="0"/>
              <a:t>all </a:t>
            </a:r>
            <a:r>
              <a:rPr lang="en-US" dirty="0"/>
              <a:t>of the facts (there are two or more) sides to every story </a:t>
            </a:r>
          </a:p>
          <a:p>
            <a:pPr lvl="1"/>
            <a:r>
              <a:rPr lang="en-US" dirty="0"/>
              <a:t>Seek out additional facts and/or witnesses if you feel yourself jumping to conclusions – facts are your friends!</a:t>
            </a:r>
          </a:p>
          <a:p>
            <a:pPr lvl="1"/>
            <a:r>
              <a:rPr lang="en-US" dirty="0"/>
              <a:t>Be particularly cautious about checking your assumptions in situations involving sexual assault, drugs, or alcohol use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7</a:t>
            </a:fld>
            <a:endParaRPr lang="en-US" dirty="0"/>
          </a:p>
        </p:txBody>
      </p:sp>
    </p:spTree>
    <p:extLst>
      <p:ext uri="{BB962C8B-B14F-4D97-AF65-F5344CB8AC3E}">
        <p14:creationId xmlns:p14="http://schemas.microsoft.com/office/powerpoint/2010/main" val="356947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Prejudgment of the Facts at Issue</a:t>
            </a:r>
          </a:p>
        </p:txBody>
      </p:sp>
      <p:sp>
        <p:nvSpPr>
          <p:cNvPr id="3" name="Content Placeholder 2"/>
          <p:cNvSpPr>
            <a:spLocks noGrp="1"/>
          </p:cNvSpPr>
          <p:nvPr>
            <p:ph idx="1"/>
          </p:nvPr>
        </p:nvSpPr>
        <p:spPr/>
        <p:txBody>
          <a:bodyPr/>
          <a:lstStyle/>
          <a:p>
            <a:r>
              <a:rPr lang="en-US" sz="3200" b="1" dirty="0"/>
              <a:t>Hypothetical:  </a:t>
            </a:r>
            <a:r>
              <a:rPr lang="en-US" sz="3200" dirty="0"/>
              <a:t>Allie is an investigator who conducts Title IX investigations.  Allie frequently makes statements to her colleagues regarding how provocatively female students on campus dress and that they are "asking" for others to catcall and give them attention.  In the case at hand, a female Complainant, who was wearing a crop top during class, reported that her lab partner made sexually harassing comments to her during a lab.</a:t>
            </a:r>
          </a:p>
          <a:p>
            <a:r>
              <a:rPr lang="en-US" sz="3200" dirty="0"/>
              <a:t>In terms of </a:t>
            </a:r>
            <a:r>
              <a:rPr lang="en-US" sz="3200" b="1" i="1" dirty="0"/>
              <a:t>prejudgment of the facts</a:t>
            </a:r>
            <a:r>
              <a:rPr lang="en-US" sz="3200" dirty="0"/>
              <a:t>, would you be concerned about Allie's impartiality?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8</a:t>
            </a:fld>
            <a:endParaRPr lang="en-US" dirty="0"/>
          </a:p>
        </p:txBody>
      </p:sp>
    </p:spTree>
    <p:extLst>
      <p:ext uri="{BB962C8B-B14F-4D97-AF65-F5344CB8AC3E}">
        <p14:creationId xmlns:p14="http://schemas.microsoft.com/office/powerpoint/2010/main" val="377818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 of Impartiality</a:t>
            </a:r>
          </a:p>
        </p:txBody>
      </p:sp>
      <p:sp>
        <p:nvSpPr>
          <p:cNvPr id="3" name="Content Placeholder 2"/>
          <p:cNvSpPr>
            <a:spLocks noGrp="1"/>
          </p:cNvSpPr>
          <p:nvPr>
            <p:ph idx="1"/>
          </p:nvPr>
        </p:nvSpPr>
        <p:spPr/>
        <p:txBody>
          <a:bodyPr/>
          <a:lstStyle/>
          <a:p>
            <a:r>
              <a:rPr lang="en-US" b="1" dirty="0"/>
              <a:t>Answer: </a:t>
            </a:r>
            <a:r>
              <a:rPr lang="en-US" dirty="0"/>
              <a:t>Yes – Allie's belief that the way female students dress may inherently invite a certain type of response from other students (including catcalling) is a prejudgment based on a sex stereotype that women should dress a certain way or expect sexually harassing behavior.  This belief and prejudgment could unfairly impact how she approaches a Title IX mediation, particularly based on the facts of this complaint.</a:t>
            </a:r>
            <a:endParaRPr lang="en-US" b="1" dirty="0"/>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9</a:t>
            </a:fld>
            <a:endParaRPr lang="en-US" dirty="0"/>
          </a:p>
        </p:txBody>
      </p:sp>
    </p:spTree>
    <p:extLst>
      <p:ext uri="{BB962C8B-B14F-4D97-AF65-F5344CB8AC3E}">
        <p14:creationId xmlns:p14="http://schemas.microsoft.com/office/powerpoint/2010/main" val="385513006"/>
      </p:ext>
    </p:extLst>
  </p:cSld>
  <p:clrMapOvr>
    <a:masterClrMapping/>
  </p:clrMapOvr>
</p:sld>
</file>

<file path=ppt/theme/theme1.xml><?xml version="1.0" encoding="utf-8"?>
<a:theme xmlns:a="http://schemas.openxmlformats.org/drawingml/2006/main" name="Theme2">
  <a:themeElements>
    <a:clrScheme name="Custom 1">
      <a:dk1>
        <a:sysClr val="windowText" lastClr="000000"/>
      </a:dk1>
      <a:lt1>
        <a:sysClr val="window" lastClr="FFFFFF"/>
      </a:lt1>
      <a:dk2>
        <a:srgbClr val="595959"/>
      </a:dk2>
      <a:lt2>
        <a:srgbClr val="E7E6E6"/>
      </a:lt2>
      <a:accent1>
        <a:srgbClr val="AE0A09"/>
      </a:accent1>
      <a:accent2>
        <a:srgbClr val="095A6F"/>
      </a:accent2>
      <a:accent3>
        <a:srgbClr val="A5A5A5"/>
      </a:accent3>
      <a:accent4>
        <a:srgbClr val="FFC000"/>
      </a:accent4>
      <a:accent5>
        <a:srgbClr val="4472C4"/>
      </a:accent5>
      <a:accent6>
        <a:srgbClr val="70AD47"/>
      </a:accent6>
      <a:hlink>
        <a:srgbClr val="0563C1"/>
      </a:hlink>
      <a:folHlink>
        <a:srgbClr val="AE0A0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74C6BC58-C524-4654-8B7E-D61ABCEF984B}" vid="{AD6327B6-A2A2-4C97-9169-49AE5636C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1927</Words>
  <Application>Microsoft Office PowerPoint</Application>
  <PresentationFormat>Widescreen</PresentationFormat>
  <Paragraphs>141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Theme2</vt:lpstr>
      <vt:lpstr>Title IX Sexual Harassment Training:  Serving Impartially &amp; Avoiding Conflicts of Interest and Bias</vt:lpstr>
      <vt:lpstr>Road Map</vt:lpstr>
      <vt:lpstr>Background on Impartiality </vt:lpstr>
      <vt:lpstr>Prejudgment of the Facts at Issue</vt:lpstr>
      <vt:lpstr>Prejudgment of the Facts at Issue</vt:lpstr>
      <vt:lpstr>Prejudgment of the Facts at Issue</vt:lpstr>
      <vt:lpstr>Prejudgment of the Facts at Issue</vt:lpstr>
      <vt:lpstr>Prejudgment of the Facts at Issue</vt:lpstr>
      <vt:lpstr>Quiz – Test Your Knowledge of Impartiality</vt:lpstr>
      <vt:lpstr>Conflicts of Interest</vt:lpstr>
      <vt:lpstr>Conflicts of Interest </vt:lpstr>
      <vt:lpstr>Conflicts of Interest</vt:lpstr>
      <vt:lpstr>Conflicts of Interest</vt:lpstr>
      <vt:lpstr>Conflicts of Interest</vt:lpstr>
      <vt:lpstr>Conflicts of Interest</vt:lpstr>
      <vt:lpstr>Bias </vt:lpstr>
      <vt:lpstr>Bias</vt:lpstr>
      <vt:lpstr>Bias</vt:lpstr>
      <vt:lpstr>Bias</vt:lpstr>
      <vt:lpstr>Bias</vt:lpstr>
      <vt:lpstr>Tips for Impartiality in the Formal Grievance Process </vt:lpstr>
      <vt:lpstr>More Tips for Impartiality in the Formal Grievance Process </vt:lpstr>
      <vt:lpstr>Quiz – Test Your Knowledge of Impartiality!</vt:lpstr>
      <vt:lpstr>Quiz – Test Your Knowledge of Impartiality!</vt:lpstr>
      <vt:lpstr>Quiz – Test Your Knowledge of Impartiality!</vt:lpstr>
      <vt:lpstr>Quiz – Test Your Knowledge of Impartiality!</vt:lpstr>
      <vt:lpstr>WHAT QUESTIONS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Sexual Harassment Training:  Serving Impartially &amp; Avoiding Conflicts of Interest and Bias</dc:title>
  <dc:creator>Flores,Melissa</dc:creator>
  <cp:lastModifiedBy>Flores,Melissa</cp:lastModifiedBy>
  <cp:revision>2</cp:revision>
  <dcterms:modified xsi:type="dcterms:W3CDTF">2020-08-07T08:27:58Z</dcterms:modified>
</cp:coreProperties>
</file>