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sldIdLst>
    <p:sldId id="256" r:id="rId2"/>
    <p:sldId id="258" r:id="rId3"/>
    <p:sldId id="342" r:id="rId4"/>
    <p:sldId id="303" r:id="rId5"/>
    <p:sldId id="305" r:id="rId6"/>
    <p:sldId id="344" r:id="rId7"/>
    <p:sldId id="304" r:id="rId8"/>
    <p:sldId id="331" r:id="rId9"/>
    <p:sldId id="332" r:id="rId10"/>
    <p:sldId id="345" r:id="rId11"/>
    <p:sldId id="294" r:id="rId12"/>
    <p:sldId id="306" r:id="rId13"/>
    <p:sldId id="346" r:id="rId14"/>
    <p:sldId id="307" r:id="rId15"/>
    <p:sldId id="347" r:id="rId16"/>
    <p:sldId id="295" r:id="rId17"/>
    <p:sldId id="348" r:id="rId18"/>
    <p:sldId id="296" r:id="rId19"/>
    <p:sldId id="308" r:id="rId20"/>
    <p:sldId id="297" r:id="rId21"/>
    <p:sldId id="309" r:id="rId22"/>
    <p:sldId id="324" r:id="rId23"/>
    <p:sldId id="312" r:id="rId24"/>
    <p:sldId id="349" r:id="rId25"/>
    <p:sldId id="333" r:id="rId26"/>
    <p:sldId id="334" r:id="rId27"/>
    <p:sldId id="335" r:id="rId28"/>
    <p:sldId id="336" r:id="rId29"/>
    <p:sldId id="298" r:id="rId30"/>
    <p:sldId id="299" r:id="rId31"/>
    <p:sldId id="300" r:id="rId32"/>
    <p:sldId id="354" r:id="rId33"/>
    <p:sldId id="302" r:id="rId34"/>
    <p:sldId id="315" r:id="rId35"/>
    <p:sldId id="320" r:id="rId36"/>
    <p:sldId id="353" r:id="rId37"/>
    <p:sldId id="321" r:id="rId38"/>
    <p:sldId id="326" r:id="rId39"/>
    <p:sldId id="327" r:id="rId40"/>
    <p:sldId id="337" r:id="rId41"/>
    <p:sldId id="338" r:id="rId42"/>
    <p:sldId id="323" r:id="rId43"/>
    <p:sldId id="329" r:id="rId44"/>
    <p:sldId id="330" r:id="rId45"/>
    <p:sldId id="292" r:id="rId4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63BDB0-0927-4271-BDB9-5D5B4D80AF5D}">
          <p14:sldIdLst>
            <p14:sldId id="256"/>
            <p14:sldId id="258"/>
            <p14:sldId id="342"/>
            <p14:sldId id="303"/>
            <p14:sldId id="305"/>
            <p14:sldId id="344"/>
            <p14:sldId id="304"/>
            <p14:sldId id="331"/>
            <p14:sldId id="332"/>
            <p14:sldId id="345"/>
            <p14:sldId id="294"/>
            <p14:sldId id="306"/>
            <p14:sldId id="346"/>
            <p14:sldId id="307"/>
            <p14:sldId id="347"/>
            <p14:sldId id="295"/>
            <p14:sldId id="348"/>
            <p14:sldId id="296"/>
            <p14:sldId id="308"/>
            <p14:sldId id="297"/>
            <p14:sldId id="309"/>
            <p14:sldId id="324"/>
            <p14:sldId id="312"/>
            <p14:sldId id="349"/>
            <p14:sldId id="333"/>
            <p14:sldId id="334"/>
            <p14:sldId id="335"/>
            <p14:sldId id="336"/>
            <p14:sldId id="298"/>
            <p14:sldId id="299"/>
            <p14:sldId id="300"/>
            <p14:sldId id="354"/>
            <p14:sldId id="302"/>
            <p14:sldId id="315"/>
            <p14:sldId id="320"/>
            <p14:sldId id="353"/>
            <p14:sldId id="321"/>
            <p14:sldId id="326"/>
            <p14:sldId id="327"/>
            <p14:sldId id="337"/>
            <p14:sldId id="338"/>
            <p14:sldId id="323"/>
            <p14:sldId id="329"/>
            <p14:sldId id="330"/>
            <p14:sldId id="29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9" autoAdjust="0"/>
    <p:restoredTop sz="68878" autoAdjust="0"/>
  </p:normalViewPr>
  <p:slideViewPr>
    <p:cSldViewPr snapToGrid="0">
      <p:cViewPr varScale="1">
        <p:scale>
          <a:sx n="41" d="100"/>
          <a:sy n="41" d="100"/>
        </p:scale>
        <p:origin x="660" y="28"/>
      </p:cViewPr>
      <p:guideLst/>
    </p:cSldViewPr>
  </p:slideViewPr>
  <p:notesTextViewPr>
    <p:cViewPr>
      <p:scale>
        <a:sx n="1" d="1"/>
        <a:sy n="1" d="1"/>
      </p:scale>
      <p:origin x="0" y="0"/>
    </p:cViewPr>
  </p:notesTextViewPr>
  <p:notesViewPr>
    <p:cSldViewPr snapToGrid="0">
      <p:cViewPr varScale="1">
        <p:scale>
          <a:sx n="129" d="100"/>
          <a:sy n="129" d="100"/>
        </p:scale>
        <p:origin x="388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7BA8D63-A255-47A1-8C92-CC56F08F663A}" type="datetimeFigureOut">
              <a:rPr lang="en-US" smtClean="0"/>
              <a:t>8/7/2020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E4F019C-5589-4DF7-B31E-73D4644B6169}" type="slidenum">
              <a:rPr lang="en-US" smtClean="0"/>
              <a:t>‹#›</a:t>
            </a:fld>
            <a:endParaRPr lang="en-US" dirty="0"/>
          </a:p>
        </p:txBody>
      </p:sp>
    </p:spTree>
    <p:extLst>
      <p:ext uri="{BB962C8B-B14F-4D97-AF65-F5344CB8AC3E}">
        <p14:creationId xmlns:p14="http://schemas.microsoft.com/office/powerpoint/2010/main" val="736679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552699" y="1359694"/>
            <a:ext cx="9251373" cy="1981200"/>
          </a:xfrm>
          <a:prstGeom prst="rect">
            <a:avLst/>
          </a:prstGeom>
        </p:spPr>
        <p:txBody>
          <a:bodyPr anchor="b">
            <a:normAutofit/>
          </a:bodyPr>
          <a:lstStyle>
            <a:lvl1pPr algn="l">
              <a:defRPr sz="4800" b="0">
                <a:solidFill>
                  <a:schemeClr val="accent1"/>
                </a:solidFill>
                <a:effectLst/>
                <a:latin typeface="+mn-lt"/>
              </a:defRPr>
            </a:lvl1pPr>
          </a:lstStyle>
          <a:p>
            <a:r>
              <a:rPr lang="en-US"/>
              <a:t>Click to edit Master title style</a:t>
            </a:r>
            <a:endParaRPr lang="en-US" dirty="0"/>
          </a:p>
        </p:txBody>
      </p:sp>
      <p:sp>
        <p:nvSpPr>
          <p:cNvPr id="8" name="Subtitle 2"/>
          <p:cNvSpPr>
            <a:spLocks noGrp="1"/>
          </p:cNvSpPr>
          <p:nvPr>
            <p:ph type="subTitle" idx="1"/>
          </p:nvPr>
        </p:nvSpPr>
        <p:spPr>
          <a:xfrm>
            <a:off x="2552699" y="3516192"/>
            <a:ext cx="6134100" cy="707107"/>
          </a:xfrm>
          <a:prstGeom prst="rect">
            <a:avLst/>
          </a:prstGeom>
        </p:spPr>
        <p:txBody>
          <a:bodyPr>
            <a:normAutofit/>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p:cNvCxnSpPr/>
          <p:nvPr/>
        </p:nvCxnSpPr>
        <p:spPr>
          <a:xfrm>
            <a:off x="2552700" y="3428543"/>
            <a:ext cx="92513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324101" y="0"/>
            <a:ext cx="666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pic>
        <p:nvPicPr>
          <p:cNvPr id="23" name="Picture 22"/>
          <p:cNvPicPr>
            <a:picLocks noChangeAspect="1"/>
          </p:cNvPicPr>
          <p:nvPr/>
        </p:nvPicPr>
        <p:blipFill>
          <a:blip r:embed="rId3"/>
          <a:srcRect l="17124" r="25692" b="3549"/>
          <a:stretch>
            <a:fillRect/>
          </a:stretch>
        </p:blipFill>
        <p:spPr>
          <a:xfrm>
            <a:off x="169818" y="4640477"/>
            <a:ext cx="2010700" cy="2217523"/>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7886"/>
          <a:stretch/>
        </p:blipFill>
        <p:spPr>
          <a:xfrm>
            <a:off x="168838" y="2302049"/>
            <a:ext cx="2014394" cy="2162034"/>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55250" t="10764" r="15307" b="57975"/>
          <a:stretch/>
        </p:blipFill>
        <p:spPr>
          <a:xfrm>
            <a:off x="169328" y="0"/>
            <a:ext cx="2011680" cy="2134891"/>
          </a:xfrm>
          <a:prstGeom prst="rect">
            <a:avLst/>
          </a:prstGeom>
        </p:spPr>
      </p:pic>
    </p:spTree>
    <p:extLst>
      <p:ext uri="{BB962C8B-B14F-4D97-AF65-F5344CB8AC3E}">
        <p14:creationId xmlns:p14="http://schemas.microsoft.com/office/powerpoint/2010/main" val="3676821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18" name="Title 1"/>
          <p:cNvSpPr>
            <a:spLocks noGrp="1"/>
          </p:cNvSpPr>
          <p:nvPr>
            <p:ph type="title"/>
          </p:nvPr>
        </p:nvSpPr>
        <p:spPr>
          <a:xfrm>
            <a:off x="723900" y="228600"/>
            <a:ext cx="11223450" cy="723106"/>
          </a:xfrm>
          <a:prstGeom prst="rect">
            <a:avLst/>
          </a:prstGeom>
        </p:spPr>
        <p:txBody>
          <a:bodyPr>
            <a:normAutofit/>
          </a:bodyPr>
          <a:lstStyle>
            <a:lvl1pPr>
              <a:defRPr sz="4400">
                <a:solidFill>
                  <a:schemeClr val="accent1"/>
                </a:solidFill>
                <a:latin typeface="+mn-lt"/>
              </a:defRPr>
            </a:lvl1pPr>
          </a:lstStyle>
          <a:p>
            <a:r>
              <a:rPr lang="en-US"/>
              <a:t>Click to edit Master title style</a:t>
            </a:r>
            <a:endParaRPr lang="en-US" dirty="0"/>
          </a:p>
        </p:txBody>
      </p:sp>
      <p:cxnSp>
        <p:nvCxnSpPr>
          <p:cNvPr id="19" name="Straight Connector 18"/>
          <p:cNvCxnSpPr/>
          <p:nvPr/>
        </p:nvCxnSpPr>
        <p:spPr>
          <a:xfrm>
            <a:off x="723900" y="951706"/>
            <a:ext cx="112234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0" y="0"/>
            <a:ext cx="457200" cy="10279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Rectangle 20"/>
          <p:cNvSpPr/>
          <p:nvPr/>
        </p:nvSpPr>
        <p:spPr>
          <a:xfrm>
            <a:off x="0" y="1331675"/>
            <a:ext cx="457200" cy="5526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Rectangle 21"/>
          <p:cNvSpPr/>
          <p:nvPr/>
        </p:nvSpPr>
        <p:spPr>
          <a:xfrm>
            <a:off x="0" y="1066800"/>
            <a:ext cx="4572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 name="Rectangle 22"/>
          <p:cNvSpPr/>
          <p:nvPr/>
        </p:nvSpPr>
        <p:spPr>
          <a:xfrm>
            <a:off x="533400" y="6059269"/>
            <a:ext cx="6172200" cy="646331"/>
          </a:xfrm>
          <a:prstGeom prst="rect">
            <a:avLst/>
          </a:prstGeom>
        </p:spPr>
        <p:txBody>
          <a:bodyPr wrap="square">
            <a:spAutoFit/>
          </a:bodyPr>
          <a:lstStyle/>
          <a:p>
            <a:r>
              <a:rPr lang="en-US" sz="900" b="1" dirty="0">
                <a:effectLst/>
                <a:latin typeface="+mn-lt"/>
                <a:ea typeface="Calibri" panose="020F0502020204030204" pitchFamily="34" charset="0"/>
                <a:cs typeface="Times New Roman" panose="02020603050405020304" pitchFamily="18" charset="0"/>
              </a:rPr>
              <a:t>© 2017 Quarles &amp; Brady LLP - </a:t>
            </a:r>
            <a:r>
              <a:rPr lang="en-US" sz="900" dirty="0">
                <a:effectLst/>
                <a:latin typeface="+mn-lt"/>
                <a:ea typeface="Calibri" panose="020F0502020204030204" pitchFamily="34" charset="0"/>
                <a:cs typeface="Times New Roman" panose="02020603050405020304" pitchFamily="18" charset="0"/>
              </a:rPr>
              <a:t>This document provides information of a general nature. None of the information contained herein is intended as legal advice or opinion relative to specific matters, facts, situations or issues. Additional facts and information or future developments may affect the subjects addressed in this document. You should consult with a lawyer about your particular circumstances before acting on any of this information because it may not be applicable to you or your situation.</a:t>
            </a:r>
            <a:endParaRPr lang="en-US" sz="900" dirty="0">
              <a:latin typeface="+mn-lt"/>
            </a:endParaRPr>
          </a:p>
        </p:txBody>
      </p:sp>
      <p:sp>
        <p:nvSpPr>
          <p:cNvPr id="24" name="Content Placeholder 2"/>
          <p:cNvSpPr>
            <a:spLocks noGrp="1"/>
          </p:cNvSpPr>
          <p:nvPr>
            <p:ph idx="1"/>
          </p:nvPr>
        </p:nvSpPr>
        <p:spPr>
          <a:xfrm>
            <a:off x="723899" y="1066800"/>
            <a:ext cx="11223451" cy="4952999"/>
          </a:xfrm>
          <a:prstGeom prst="rect">
            <a:avLst/>
          </a:prstGeom>
        </p:spPr>
        <p:txBody>
          <a:bodyPr>
            <a:noAutofit/>
          </a:bodyPr>
          <a:lstStyle>
            <a:lvl1pPr marL="228600" indent="-228600">
              <a:lnSpc>
                <a:spcPct val="100000"/>
              </a:lnSpc>
              <a:buClr>
                <a:srgbClr val="AE0A09"/>
              </a:buClr>
              <a:buFont typeface="Arial" panose="020B0604020202020204" pitchFamily="34" charset="0"/>
              <a:buChar char="•"/>
              <a:defRPr sz="3600">
                <a:latin typeface="+mj-lt"/>
              </a:defRPr>
            </a:lvl1pPr>
            <a:lvl2pPr marL="685800" indent="-228600">
              <a:lnSpc>
                <a:spcPct val="100000"/>
              </a:lnSpc>
              <a:buClr>
                <a:srgbClr val="AE0A09"/>
              </a:buClr>
              <a:buFont typeface="Arial" panose="020B0604020202020204" pitchFamily="34" charset="0"/>
              <a:buChar char="•"/>
              <a:defRPr sz="3200">
                <a:latin typeface="+mj-lt"/>
              </a:defRPr>
            </a:lvl2pPr>
            <a:lvl3pPr marL="1143000" indent="-228600">
              <a:lnSpc>
                <a:spcPct val="100000"/>
              </a:lnSpc>
              <a:buClr>
                <a:srgbClr val="AE0A09"/>
              </a:buClr>
              <a:buFont typeface="Arial" panose="020B0604020202020204" pitchFamily="34" charset="0"/>
              <a:buChar char="•"/>
              <a:defRPr sz="2800">
                <a:latin typeface="+mj-lt"/>
              </a:defRPr>
            </a:lvl3pPr>
            <a:lvl4pPr marL="1600200" indent="-228600">
              <a:lnSpc>
                <a:spcPct val="100000"/>
              </a:lnSpc>
              <a:buClr>
                <a:srgbClr val="AE0A09"/>
              </a:buClr>
              <a:buFont typeface="Arial" panose="020B0604020202020204" pitchFamily="34" charset="0"/>
              <a:buChar char="•"/>
              <a:defRPr sz="2400">
                <a:latin typeface="+mj-lt"/>
              </a:defRPr>
            </a:lvl4pPr>
            <a:lvl5pPr marL="2057400" indent="-228600">
              <a:lnSpc>
                <a:spcPct val="100000"/>
              </a:lnSpc>
              <a:buClr>
                <a:srgbClr val="AE0A09"/>
              </a:buClr>
              <a:buFont typeface="Arial" panose="020B0604020202020204" pitchFamily="34" charset="0"/>
              <a:buChar char="•"/>
              <a:defRPr sz="20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12"/>
          </p:nvPr>
        </p:nvSpPr>
        <p:spPr>
          <a:xfrm>
            <a:off x="8610600" y="6356350"/>
            <a:ext cx="3336750" cy="365125"/>
          </a:xfrm>
          <a:prstGeom prst="rect">
            <a:avLst/>
          </a:prstGeom>
        </p:spPr>
        <p:txBody>
          <a:bodyPr/>
          <a:lstStyle>
            <a:lvl1pPr algn="r">
              <a:defRPr sz="1100"/>
            </a:lvl1pPr>
          </a:lstStyle>
          <a:p>
            <a:fld id="{CC52E155-FD95-45BC-A9C1-019A20DEA94F}" type="slidenum">
              <a:rPr lang="en-US" smtClean="0"/>
              <a:pPr/>
              <a:t>‹#›</a:t>
            </a:fld>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Tree>
    <p:extLst>
      <p:ext uri="{BB962C8B-B14F-4D97-AF65-F5344CB8AC3E}">
        <p14:creationId xmlns:p14="http://schemas.microsoft.com/office/powerpoint/2010/main" val="882394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Title 1"/>
          <p:cNvSpPr>
            <a:spLocks noGrp="1"/>
          </p:cNvSpPr>
          <p:nvPr>
            <p:ph type="title"/>
          </p:nvPr>
        </p:nvSpPr>
        <p:spPr>
          <a:xfrm>
            <a:off x="723900" y="228600"/>
            <a:ext cx="11004376" cy="723106"/>
          </a:xfrm>
          <a:prstGeom prst="rect">
            <a:avLst/>
          </a:prstGeom>
        </p:spPr>
        <p:txBody>
          <a:bodyPr>
            <a:normAutofit/>
          </a:bodyPr>
          <a:lstStyle>
            <a:lvl1pPr>
              <a:defRPr sz="4400">
                <a:solidFill>
                  <a:schemeClr val="accent1"/>
                </a:solidFill>
                <a:latin typeface="+mn-lt"/>
              </a:defRPr>
            </a:lvl1pPr>
          </a:lstStyle>
          <a:p>
            <a:r>
              <a:rPr lang="en-US"/>
              <a:t>Click to edit Master title style</a:t>
            </a:r>
            <a:endParaRPr lang="en-US" dirty="0"/>
          </a:p>
        </p:txBody>
      </p:sp>
      <p:cxnSp>
        <p:nvCxnSpPr>
          <p:cNvPr id="11" name="Straight Connector 10"/>
          <p:cNvCxnSpPr/>
          <p:nvPr/>
        </p:nvCxnSpPr>
        <p:spPr>
          <a:xfrm>
            <a:off x="723900" y="951706"/>
            <a:ext cx="1100437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457200" cy="10279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Rectangle 12"/>
          <p:cNvSpPr/>
          <p:nvPr/>
        </p:nvSpPr>
        <p:spPr>
          <a:xfrm>
            <a:off x="0" y="1331675"/>
            <a:ext cx="457200" cy="5526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Rectangle 13"/>
          <p:cNvSpPr/>
          <p:nvPr/>
        </p:nvSpPr>
        <p:spPr>
          <a:xfrm>
            <a:off x="0" y="1066800"/>
            <a:ext cx="4572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Slide Number Placeholder 5"/>
          <p:cNvSpPr>
            <a:spLocks noGrp="1"/>
          </p:cNvSpPr>
          <p:nvPr>
            <p:ph type="sldNum" sz="quarter" idx="12"/>
          </p:nvPr>
        </p:nvSpPr>
        <p:spPr>
          <a:xfrm>
            <a:off x="8610600" y="6356350"/>
            <a:ext cx="3336750" cy="365125"/>
          </a:xfrm>
          <a:prstGeom prst="rect">
            <a:avLst/>
          </a:prstGeom>
        </p:spPr>
        <p:txBody>
          <a:bodyPr/>
          <a:lstStyle>
            <a:lvl1pPr algn="r">
              <a:defRPr sz="1100"/>
            </a:lvl1pPr>
          </a:lstStyle>
          <a:p>
            <a:fld id="{CC52E155-FD95-45BC-A9C1-019A20DEA94F}" type="slidenum">
              <a:rPr lang="en-US" smtClean="0"/>
              <a:pPr/>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Tree>
    <p:extLst>
      <p:ext uri="{BB962C8B-B14F-4D97-AF65-F5344CB8AC3E}">
        <p14:creationId xmlns:p14="http://schemas.microsoft.com/office/powerpoint/2010/main" val="2686743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2324101" y="0"/>
            <a:ext cx="666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Rectangle 7"/>
          <p:cNvSpPr/>
          <p:nvPr/>
        </p:nvSpPr>
        <p:spPr>
          <a:xfrm>
            <a:off x="183518" y="0"/>
            <a:ext cx="198925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itle 1"/>
          <p:cNvSpPr>
            <a:spLocks noGrp="1"/>
          </p:cNvSpPr>
          <p:nvPr>
            <p:ph type="ctrTitle"/>
          </p:nvPr>
        </p:nvSpPr>
        <p:spPr>
          <a:xfrm>
            <a:off x="2552700" y="1359694"/>
            <a:ext cx="9116786" cy="1981200"/>
          </a:xfrm>
          <a:prstGeom prst="rect">
            <a:avLst/>
          </a:prstGeom>
        </p:spPr>
        <p:txBody>
          <a:bodyPr anchor="b">
            <a:normAutofit/>
          </a:bodyPr>
          <a:lstStyle>
            <a:lvl1pPr algn="l">
              <a:defRPr sz="4800" b="0">
                <a:solidFill>
                  <a:schemeClr val="accent1"/>
                </a:solidFill>
                <a:latin typeface="+mn-lt"/>
              </a:defRPr>
            </a:lvl1pPr>
          </a:lstStyle>
          <a:p>
            <a:r>
              <a:rPr lang="en-US"/>
              <a:t>Click to edit Master title style</a:t>
            </a:r>
            <a:endParaRPr lang="en-US" dirty="0"/>
          </a:p>
        </p:txBody>
      </p:sp>
      <p:sp>
        <p:nvSpPr>
          <p:cNvPr id="10" name="Subtitle 2"/>
          <p:cNvSpPr>
            <a:spLocks noGrp="1"/>
          </p:cNvSpPr>
          <p:nvPr>
            <p:ph type="subTitle" idx="1"/>
          </p:nvPr>
        </p:nvSpPr>
        <p:spPr>
          <a:xfrm>
            <a:off x="2552699" y="3516192"/>
            <a:ext cx="6134100" cy="707107"/>
          </a:xfrm>
          <a:prstGeom prst="rect">
            <a:avLst/>
          </a:prstGeom>
        </p:spPr>
        <p:txBody>
          <a:bodyPr>
            <a:normAutofit/>
          </a:bodyPr>
          <a:lstStyle>
            <a:lvl1pPr marL="0" indent="0" algn="l">
              <a:buNone/>
              <a:defRPr sz="24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1" name="Straight Connector 10"/>
          <p:cNvCxnSpPr/>
          <p:nvPr/>
        </p:nvCxnSpPr>
        <p:spPr>
          <a:xfrm>
            <a:off x="2552700" y="3428543"/>
            <a:ext cx="91167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Tree>
    <p:extLst>
      <p:ext uri="{BB962C8B-B14F-4D97-AF65-F5344CB8AC3E}">
        <p14:creationId xmlns:p14="http://schemas.microsoft.com/office/powerpoint/2010/main" val="1791693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723900" y="228600"/>
            <a:ext cx="11223450" cy="723106"/>
          </a:xfrm>
          <a:prstGeom prst="rect">
            <a:avLst/>
          </a:prstGeom>
        </p:spPr>
        <p:txBody>
          <a:bodyPr>
            <a:normAutofit/>
          </a:bodyPr>
          <a:lstStyle>
            <a:lvl1pPr>
              <a:defRPr sz="4400">
                <a:solidFill>
                  <a:schemeClr val="accent1"/>
                </a:solidFill>
                <a:latin typeface="+mn-lt"/>
              </a:defRPr>
            </a:lvl1pPr>
          </a:lstStyle>
          <a:p>
            <a:r>
              <a:rPr lang="en-US"/>
              <a:t>Click to edit Master title style</a:t>
            </a:r>
            <a:endParaRPr lang="en-US" dirty="0"/>
          </a:p>
        </p:txBody>
      </p:sp>
      <p:sp>
        <p:nvSpPr>
          <p:cNvPr id="8" name="Content Placeholder 2"/>
          <p:cNvSpPr>
            <a:spLocks noGrp="1"/>
          </p:cNvSpPr>
          <p:nvPr>
            <p:ph idx="1"/>
          </p:nvPr>
        </p:nvSpPr>
        <p:spPr>
          <a:xfrm>
            <a:off x="723899" y="1066800"/>
            <a:ext cx="11223451" cy="4898571"/>
          </a:xfrm>
          <a:prstGeom prst="rect">
            <a:avLst/>
          </a:prstGeom>
        </p:spPr>
        <p:txBody>
          <a:bodyPr>
            <a:noAutofit/>
          </a:bodyPr>
          <a:lstStyle>
            <a:lvl1pPr marL="228600" indent="-228600">
              <a:lnSpc>
                <a:spcPct val="100000"/>
              </a:lnSpc>
              <a:buClr>
                <a:srgbClr val="AE0A09"/>
              </a:buClr>
              <a:buFont typeface="Arial" panose="020B0604020202020204" pitchFamily="34" charset="0"/>
              <a:buChar char="•"/>
              <a:defRPr sz="3600">
                <a:solidFill>
                  <a:schemeClr val="tx1"/>
                </a:solidFill>
                <a:latin typeface="+mj-lt"/>
              </a:defRPr>
            </a:lvl1pPr>
            <a:lvl2pPr marL="685800" indent="-228600">
              <a:lnSpc>
                <a:spcPct val="100000"/>
              </a:lnSpc>
              <a:buClr>
                <a:srgbClr val="AE0A09"/>
              </a:buClr>
              <a:buFont typeface="Arial" panose="020B0604020202020204" pitchFamily="34" charset="0"/>
              <a:buChar char="•"/>
              <a:defRPr sz="3200">
                <a:solidFill>
                  <a:schemeClr val="tx1"/>
                </a:solidFill>
                <a:latin typeface="+mj-lt"/>
              </a:defRPr>
            </a:lvl2pPr>
            <a:lvl3pPr marL="1143000" indent="-228600">
              <a:lnSpc>
                <a:spcPct val="100000"/>
              </a:lnSpc>
              <a:buClr>
                <a:srgbClr val="AE0A09"/>
              </a:buClr>
              <a:buFont typeface="Arial" panose="020B0604020202020204" pitchFamily="34" charset="0"/>
              <a:buChar char="•"/>
              <a:defRPr sz="2800">
                <a:solidFill>
                  <a:schemeClr val="tx1"/>
                </a:solidFill>
                <a:latin typeface="+mj-lt"/>
              </a:defRPr>
            </a:lvl3pPr>
            <a:lvl4pPr marL="1600200" indent="-228600">
              <a:lnSpc>
                <a:spcPct val="100000"/>
              </a:lnSpc>
              <a:buClr>
                <a:srgbClr val="AE0A09"/>
              </a:buClr>
              <a:buFont typeface="Arial" panose="020B0604020202020204" pitchFamily="34" charset="0"/>
              <a:buChar char="•"/>
              <a:defRPr sz="2400">
                <a:solidFill>
                  <a:schemeClr val="tx1"/>
                </a:solidFill>
                <a:latin typeface="+mj-lt"/>
              </a:defRPr>
            </a:lvl4pPr>
            <a:lvl5pPr marL="2057400" indent="-228600">
              <a:lnSpc>
                <a:spcPct val="100000"/>
              </a:lnSpc>
              <a:buClr>
                <a:srgbClr val="AE0A09"/>
              </a:buClr>
              <a:buFont typeface="Arial" panose="020B0604020202020204" pitchFamily="34" charset="0"/>
              <a:buChar char="•"/>
              <a:defRPr sz="2000">
                <a:solidFill>
                  <a:schemeClr val="tx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723900" y="951706"/>
            <a:ext cx="112234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0"/>
            <a:ext cx="457200" cy="10279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Rectangle 11"/>
          <p:cNvSpPr/>
          <p:nvPr/>
        </p:nvSpPr>
        <p:spPr>
          <a:xfrm>
            <a:off x="0" y="1331675"/>
            <a:ext cx="457200" cy="5526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Rectangle 12"/>
          <p:cNvSpPr/>
          <p:nvPr/>
        </p:nvSpPr>
        <p:spPr>
          <a:xfrm>
            <a:off x="0" y="1066800"/>
            <a:ext cx="4572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Slide Number Placeholder 5"/>
          <p:cNvSpPr>
            <a:spLocks noGrp="1"/>
          </p:cNvSpPr>
          <p:nvPr>
            <p:ph type="sldNum" sz="quarter" idx="12"/>
          </p:nvPr>
        </p:nvSpPr>
        <p:spPr>
          <a:xfrm>
            <a:off x="8728934" y="6462238"/>
            <a:ext cx="3336750" cy="365125"/>
          </a:xfrm>
          <a:prstGeom prst="rect">
            <a:avLst/>
          </a:prstGeom>
        </p:spPr>
        <p:txBody>
          <a:bodyPr/>
          <a:lstStyle>
            <a:lvl1pPr algn="r">
              <a:defRPr sz="1100"/>
            </a:lvl1pPr>
          </a:lstStyle>
          <a:p>
            <a:fld id="{CC52E155-FD95-45BC-A9C1-019A20DEA94F}" type="slidenum">
              <a:rPr lang="en-US" smtClean="0"/>
              <a:pPr/>
              <a:t>‹#›</a:t>
            </a:fld>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
        <p:nvSpPr>
          <p:cNvPr id="2" name="TextBox 1"/>
          <p:cNvSpPr txBox="1"/>
          <p:nvPr/>
        </p:nvSpPr>
        <p:spPr>
          <a:xfrm>
            <a:off x="817581" y="6462238"/>
            <a:ext cx="3076687" cy="246221"/>
          </a:xfrm>
          <a:prstGeom prst="rect">
            <a:avLst/>
          </a:prstGeom>
          <a:noFill/>
        </p:spPr>
        <p:txBody>
          <a:bodyPr wrap="square" rtlCol="0">
            <a:spAutoFit/>
          </a:bodyPr>
          <a:lstStyle/>
          <a:p>
            <a:r>
              <a:rPr lang="en-US" sz="1000" b="0" i="0" u="none" strike="noStrike" kern="1200" baseline="0" dirty="0">
                <a:solidFill>
                  <a:schemeClr val="tx1"/>
                </a:solidFill>
                <a:latin typeface="+mn-lt"/>
                <a:ea typeface="+mn-ea"/>
                <a:cs typeface="+mn-cs"/>
              </a:rPr>
              <a:t>© 2020 Quarles &amp; Brady LLP</a:t>
            </a:r>
          </a:p>
        </p:txBody>
      </p:sp>
    </p:spTree>
    <p:extLst>
      <p:ext uri="{BB962C8B-B14F-4D97-AF65-F5344CB8AC3E}">
        <p14:creationId xmlns:p14="http://schemas.microsoft.com/office/powerpoint/2010/main" val="305072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0" name="Rectangle 9"/>
          <p:cNvSpPr/>
          <p:nvPr/>
        </p:nvSpPr>
        <p:spPr>
          <a:xfrm>
            <a:off x="2324101" y="0"/>
            <a:ext cx="666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p:cNvSpPr/>
          <p:nvPr/>
        </p:nvSpPr>
        <p:spPr>
          <a:xfrm>
            <a:off x="183518" y="0"/>
            <a:ext cx="198925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Title 1"/>
          <p:cNvSpPr>
            <a:spLocks noGrp="1"/>
          </p:cNvSpPr>
          <p:nvPr>
            <p:ph type="ctrTitle"/>
          </p:nvPr>
        </p:nvSpPr>
        <p:spPr>
          <a:xfrm>
            <a:off x="2514600" y="228600"/>
            <a:ext cx="9432750" cy="609600"/>
          </a:xfrm>
          <a:prstGeom prst="rect">
            <a:avLst/>
          </a:prstGeom>
        </p:spPr>
        <p:txBody>
          <a:bodyPr anchor="b">
            <a:noAutofit/>
          </a:bodyPr>
          <a:lstStyle>
            <a:lvl1pPr algn="l">
              <a:defRPr sz="4400">
                <a:solidFill>
                  <a:schemeClr val="accent1"/>
                </a:solidFill>
                <a:latin typeface="+mn-lt"/>
              </a:defRPr>
            </a:lvl1pPr>
          </a:lstStyle>
          <a:p>
            <a:r>
              <a:rPr lang="en-US"/>
              <a:t>Click to edit Master title style</a:t>
            </a:r>
            <a:endParaRPr lang="en-US" dirty="0"/>
          </a:p>
        </p:txBody>
      </p:sp>
      <p:cxnSp>
        <p:nvCxnSpPr>
          <p:cNvPr id="13" name="Straight Connector 12"/>
          <p:cNvCxnSpPr/>
          <p:nvPr/>
        </p:nvCxnSpPr>
        <p:spPr>
          <a:xfrm>
            <a:off x="2590800" y="838200"/>
            <a:ext cx="93565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
          </p:nvPr>
        </p:nvSpPr>
        <p:spPr>
          <a:xfrm>
            <a:off x="2514599" y="1001486"/>
            <a:ext cx="9432751" cy="5018313"/>
          </a:xfrm>
          <a:prstGeom prst="rect">
            <a:avLst/>
          </a:prstGeom>
        </p:spPr>
        <p:txBody>
          <a:bodyPr>
            <a:noAutofit/>
          </a:bodyPr>
          <a:lstStyle>
            <a:lvl1pPr marL="228600" indent="-228600">
              <a:lnSpc>
                <a:spcPct val="100000"/>
              </a:lnSpc>
              <a:buClr>
                <a:srgbClr val="AE0A09"/>
              </a:buClr>
              <a:buFont typeface="Arial" panose="020B0604020202020204" pitchFamily="34" charset="0"/>
              <a:buChar char="•"/>
              <a:defRPr sz="3600">
                <a:latin typeface="+mj-lt"/>
              </a:defRPr>
            </a:lvl1pPr>
            <a:lvl2pPr marL="685800" indent="-228600">
              <a:lnSpc>
                <a:spcPct val="100000"/>
              </a:lnSpc>
              <a:buClr>
                <a:srgbClr val="AE0A09"/>
              </a:buClr>
              <a:buFont typeface="Arial" panose="020B0604020202020204" pitchFamily="34" charset="0"/>
              <a:buChar char="•"/>
              <a:defRPr sz="3200">
                <a:latin typeface="+mj-lt"/>
              </a:defRPr>
            </a:lvl2pPr>
            <a:lvl3pPr marL="1143000" indent="-228600">
              <a:lnSpc>
                <a:spcPct val="100000"/>
              </a:lnSpc>
              <a:buClr>
                <a:srgbClr val="AE0A09"/>
              </a:buClr>
              <a:buFont typeface="Arial" panose="020B0604020202020204" pitchFamily="34" charset="0"/>
              <a:buChar char="•"/>
              <a:defRPr sz="2800">
                <a:latin typeface="+mj-lt"/>
              </a:defRPr>
            </a:lvl3pPr>
            <a:lvl4pPr marL="1600200" indent="-228600">
              <a:lnSpc>
                <a:spcPct val="100000"/>
              </a:lnSpc>
              <a:buClr>
                <a:srgbClr val="AE0A09"/>
              </a:buClr>
              <a:buFont typeface="Arial" panose="020B0604020202020204" pitchFamily="34" charset="0"/>
              <a:buChar char="•"/>
              <a:defRPr sz="2400">
                <a:latin typeface="+mj-lt"/>
              </a:defRPr>
            </a:lvl4pPr>
            <a:lvl5pPr marL="2057400" indent="-228600">
              <a:lnSpc>
                <a:spcPct val="100000"/>
              </a:lnSpc>
              <a:buClr>
                <a:srgbClr val="AE0A09"/>
              </a:buClr>
              <a:buFont typeface="Arial" panose="020B0604020202020204" pitchFamily="34" charset="0"/>
              <a:buChar char="•"/>
              <a:defRPr sz="20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5"/>
          <p:cNvSpPr>
            <a:spLocks noGrp="1"/>
          </p:cNvSpPr>
          <p:nvPr>
            <p:ph type="sldNum" sz="quarter" idx="12"/>
          </p:nvPr>
        </p:nvSpPr>
        <p:spPr>
          <a:xfrm>
            <a:off x="8610600" y="6356350"/>
            <a:ext cx="3336750" cy="365125"/>
          </a:xfrm>
          <a:prstGeom prst="rect">
            <a:avLst/>
          </a:prstGeom>
        </p:spPr>
        <p:txBody>
          <a:bodyPr/>
          <a:lstStyle>
            <a:lvl1pPr algn="r">
              <a:defRPr sz="1100"/>
            </a:lvl1pPr>
          </a:lstStyle>
          <a:p>
            <a:fld id="{CC52E155-FD95-45BC-A9C1-019A20DEA94F}" type="slidenum">
              <a:rPr lang="en-US" smtClean="0"/>
              <a:pPr/>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Tree>
    <p:extLst>
      <p:ext uri="{BB962C8B-B14F-4D97-AF65-F5344CB8AC3E}">
        <p14:creationId xmlns:p14="http://schemas.microsoft.com/office/powerpoint/2010/main" val="58549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2514600" y="648494"/>
            <a:ext cx="9432750" cy="723106"/>
          </a:xfrm>
          <a:prstGeom prst="rect">
            <a:avLst/>
          </a:prstGeom>
        </p:spPr>
        <p:txBody>
          <a:bodyPr>
            <a:normAutofit/>
          </a:bodyPr>
          <a:lstStyle>
            <a:lvl1pPr>
              <a:defRPr sz="4400">
                <a:solidFill>
                  <a:schemeClr val="accent1"/>
                </a:solidFill>
                <a:latin typeface="+mn-lt"/>
              </a:defRPr>
            </a:lvl1pPr>
          </a:lstStyle>
          <a:p>
            <a:r>
              <a:rPr lang="en-US"/>
              <a:t>Click to edit Master title style</a:t>
            </a:r>
            <a:endParaRPr lang="en-US" dirty="0"/>
          </a:p>
        </p:txBody>
      </p:sp>
      <p:sp>
        <p:nvSpPr>
          <p:cNvPr id="13" name="Content Placeholder 2"/>
          <p:cNvSpPr>
            <a:spLocks noGrp="1"/>
          </p:cNvSpPr>
          <p:nvPr>
            <p:ph idx="1"/>
          </p:nvPr>
        </p:nvSpPr>
        <p:spPr>
          <a:xfrm>
            <a:off x="380999" y="1676399"/>
            <a:ext cx="11566351" cy="4343400"/>
          </a:xfrm>
          <a:prstGeom prst="rect">
            <a:avLst/>
          </a:prstGeom>
        </p:spPr>
        <p:txBody>
          <a:bodyPr>
            <a:noAutofit/>
          </a:bodyPr>
          <a:lstStyle>
            <a:lvl1pPr marL="228600" indent="-228600">
              <a:lnSpc>
                <a:spcPct val="100000"/>
              </a:lnSpc>
              <a:buClr>
                <a:srgbClr val="AE0A09"/>
              </a:buClr>
              <a:buFont typeface="Arial" panose="020B0604020202020204" pitchFamily="34" charset="0"/>
              <a:buChar char="•"/>
              <a:defRPr sz="3600">
                <a:latin typeface="+mj-lt"/>
              </a:defRPr>
            </a:lvl1pPr>
            <a:lvl2pPr marL="685800" indent="-228600">
              <a:lnSpc>
                <a:spcPct val="100000"/>
              </a:lnSpc>
              <a:buClr>
                <a:srgbClr val="AE0A09"/>
              </a:buClr>
              <a:buFont typeface="Arial" panose="020B0604020202020204" pitchFamily="34" charset="0"/>
              <a:buChar char="•"/>
              <a:defRPr sz="3200">
                <a:latin typeface="+mj-lt"/>
              </a:defRPr>
            </a:lvl2pPr>
            <a:lvl3pPr marL="1143000" indent="-228600">
              <a:lnSpc>
                <a:spcPct val="100000"/>
              </a:lnSpc>
              <a:buClr>
                <a:srgbClr val="AE0A09"/>
              </a:buClr>
              <a:buFont typeface="Arial" panose="020B0604020202020204" pitchFamily="34" charset="0"/>
              <a:buChar char="•"/>
              <a:defRPr sz="2800">
                <a:latin typeface="+mj-lt"/>
              </a:defRPr>
            </a:lvl3pPr>
            <a:lvl4pPr marL="1600200" indent="-228600">
              <a:lnSpc>
                <a:spcPct val="100000"/>
              </a:lnSpc>
              <a:buClr>
                <a:srgbClr val="AE0A09"/>
              </a:buClr>
              <a:buFont typeface="Arial" panose="020B0604020202020204" pitchFamily="34" charset="0"/>
              <a:buChar char="•"/>
              <a:defRPr sz="2400">
                <a:latin typeface="+mj-lt"/>
              </a:defRPr>
            </a:lvl4pPr>
            <a:lvl5pPr marL="2057400" indent="-228600">
              <a:lnSpc>
                <a:spcPct val="100000"/>
              </a:lnSpc>
              <a:buClr>
                <a:srgbClr val="AE0A09"/>
              </a:buClr>
              <a:buFont typeface="Arial" panose="020B0604020202020204" pitchFamily="34" charset="0"/>
              <a:buChar char="•"/>
              <a:defRPr sz="20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a:xfrm>
            <a:off x="2514600" y="1447800"/>
            <a:ext cx="94327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Picture Placeholder 3"/>
          <p:cNvSpPr>
            <a:spLocks noGrp="1"/>
          </p:cNvSpPr>
          <p:nvPr>
            <p:ph type="pic" sz="quarter" idx="10"/>
          </p:nvPr>
        </p:nvSpPr>
        <p:spPr>
          <a:xfrm>
            <a:off x="0" y="-11317"/>
            <a:ext cx="2359152" cy="1463040"/>
          </a:xfrm>
          <a:prstGeom prst="rect">
            <a:avLst/>
          </a:prstGeom>
        </p:spPr>
        <p:txBody>
          <a:bodyPr/>
          <a:lstStyle/>
          <a:p>
            <a:r>
              <a:rPr lang="en-US" dirty="0"/>
              <a:t>Click icon to add picture</a:t>
            </a:r>
          </a:p>
        </p:txBody>
      </p:sp>
      <p:sp>
        <p:nvSpPr>
          <p:cNvPr id="9" name="Slide Number Placeholder 5"/>
          <p:cNvSpPr>
            <a:spLocks noGrp="1"/>
          </p:cNvSpPr>
          <p:nvPr>
            <p:ph type="sldNum" sz="quarter" idx="12"/>
          </p:nvPr>
        </p:nvSpPr>
        <p:spPr>
          <a:xfrm>
            <a:off x="8610600" y="6356350"/>
            <a:ext cx="3336750" cy="365125"/>
          </a:xfrm>
          <a:prstGeom prst="rect">
            <a:avLst/>
          </a:prstGeom>
        </p:spPr>
        <p:txBody>
          <a:bodyPr/>
          <a:lstStyle>
            <a:lvl1pPr algn="r">
              <a:defRPr sz="1100"/>
            </a:lvl1pPr>
          </a:lstStyle>
          <a:p>
            <a:fld id="{CC52E155-FD95-45BC-A9C1-019A20DEA94F}" type="slidenum">
              <a:rPr lang="en-US" smtClean="0"/>
              <a:pPr/>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Tree>
    <p:extLst>
      <p:ext uri="{BB962C8B-B14F-4D97-AF65-F5344CB8AC3E}">
        <p14:creationId xmlns:p14="http://schemas.microsoft.com/office/powerpoint/2010/main" val="2034631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723899" y="228600"/>
            <a:ext cx="11223451" cy="723106"/>
          </a:xfrm>
          <a:prstGeom prst="rect">
            <a:avLst/>
          </a:prstGeom>
        </p:spPr>
        <p:txBody>
          <a:bodyPr>
            <a:normAutofit/>
          </a:bodyPr>
          <a:lstStyle>
            <a:lvl1pPr>
              <a:defRPr sz="4400">
                <a:solidFill>
                  <a:schemeClr val="accent1"/>
                </a:solidFill>
                <a:latin typeface="+mn-lt"/>
              </a:defRPr>
            </a:lvl1pPr>
          </a:lstStyle>
          <a:p>
            <a:r>
              <a:rPr lang="en-US"/>
              <a:t>Click to edit Master title style</a:t>
            </a:r>
            <a:endParaRPr lang="en-US" dirty="0"/>
          </a:p>
        </p:txBody>
      </p:sp>
      <p:sp>
        <p:nvSpPr>
          <p:cNvPr id="9" name="Content Placeholder 2"/>
          <p:cNvSpPr>
            <a:spLocks noGrp="1"/>
          </p:cNvSpPr>
          <p:nvPr>
            <p:ph idx="1"/>
          </p:nvPr>
        </p:nvSpPr>
        <p:spPr>
          <a:xfrm>
            <a:off x="723900" y="1066800"/>
            <a:ext cx="5429250" cy="4905375"/>
          </a:xfrm>
          <a:prstGeom prst="rect">
            <a:avLst/>
          </a:prstGeom>
        </p:spPr>
        <p:txBody>
          <a:bodyPr>
            <a:noAutofit/>
          </a:bodyPr>
          <a:lstStyle>
            <a:lvl1pPr marL="228600" indent="-228600">
              <a:lnSpc>
                <a:spcPct val="100000"/>
              </a:lnSpc>
              <a:buClr>
                <a:srgbClr val="AE0A09"/>
              </a:buClr>
              <a:buFont typeface="Arial" panose="020B0604020202020204" pitchFamily="34" charset="0"/>
              <a:buChar char="•"/>
              <a:defRPr sz="1800">
                <a:latin typeface="+mj-lt"/>
              </a:defRPr>
            </a:lvl1pPr>
            <a:lvl2pPr marL="685800" indent="-228600">
              <a:lnSpc>
                <a:spcPct val="100000"/>
              </a:lnSpc>
              <a:buClr>
                <a:srgbClr val="AE0A09"/>
              </a:buClr>
              <a:buFont typeface="Arial" panose="020B0604020202020204" pitchFamily="34" charset="0"/>
              <a:buChar char="•"/>
              <a:defRPr sz="1600">
                <a:latin typeface="+mj-lt"/>
              </a:defRPr>
            </a:lvl2pPr>
            <a:lvl3pPr marL="1143000" indent="-228600">
              <a:lnSpc>
                <a:spcPct val="100000"/>
              </a:lnSpc>
              <a:buClr>
                <a:srgbClr val="AE0A09"/>
              </a:buClr>
              <a:buFont typeface="Arial" panose="020B0604020202020204" pitchFamily="34" charset="0"/>
              <a:buChar char="•"/>
              <a:defRPr sz="1400">
                <a:latin typeface="+mj-lt"/>
              </a:defRPr>
            </a:lvl3pPr>
            <a:lvl4pPr marL="1600200" indent="-228600">
              <a:lnSpc>
                <a:spcPct val="100000"/>
              </a:lnSpc>
              <a:buClr>
                <a:srgbClr val="AE0A09"/>
              </a:buClr>
              <a:buFont typeface="Arial" panose="020B0604020202020204" pitchFamily="34" charset="0"/>
              <a:buChar char="•"/>
              <a:defRPr sz="1200">
                <a:latin typeface="+mj-lt"/>
              </a:defRPr>
            </a:lvl4pPr>
            <a:lvl5pPr marL="2057400" indent="-228600">
              <a:lnSpc>
                <a:spcPct val="100000"/>
              </a:lnSpc>
              <a:buClr>
                <a:srgbClr val="AE0A09"/>
              </a:buClr>
              <a:buFont typeface="Arial" panose="020B0604020202020204" pitchFamily="34" charset="0"/>
              <a:buChar char="•"/>
              <a:defRPr sz="12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723900" y="951706"/>
            <a:ext cx="112234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0"/>
          </p:nvPr>
        </p:nvSpPr>
        <p:spPr>
          <a:xfrm>
            <a:off x="6515815" y="1066800"/>
            <a:ext cx="5431536" cy="4905374"/>
          </a:xfrm>
          <a:prstGeom prst="rect">
            <a:avLst/>
          </a:prstGeom>
        </p:spPr>
        <p:txBody>
          <a:bodyPr>
            <a:noAutofit/>
          </a:bodyPr>
          <a:lstStyle>
            <a:lvl1pPr marL="228600" indent="-228600">
              <a:lnSpc>
                <a:spcPct val="100000"/>
              </a:lnSpc>
              <a:buClr>
                <a:srgbClr val="AE0A09"/>
              </a:buClr>
              <a:buFont typeface="Arial" panose="020B0604020202020204" pitchFamily="34" charset="0"/>
              <a:buChar char="•"/>
              <a:defRPr sz="1800">
                <a:latin typeface="+mj-lt"/>
              </a:defRPr>
            </a:lvl1pPr>
            <a:lvl2pPr marL="685800" indent="-228600">
              <a:lnSpc>
                <a:spcPct val="100000"/>
              </a:lnSpc>
              <a:buClr>
                <a:srgbClr val="AE0A09"/>
              </a:buClr>
              <a:buFont typeface="Arial" panose="020B0604020202020204" pitchFamily="34" charset="0"/>
              <a:buChar char="•"/>
              <a:defRPr sz="1600">
                <a:latin typeface="+mj-lt"/>
              </a:defRPr>
            </a:lvl2pPr>
            <a:lvl3pPr marL="1143000" indent="-228600">
              <a:lnSpc>
                <a:spcPct val="100000"/>
              </a:lnSpc>
              <a:buClr>
                <a:srgbClr val="AE0A09"/>
              </a:buClr>
              <a:buFont typeface="Arial" panose="020B0604020202020204" pitchFamily="34" charset="0"/>
              <a:buChar char="•"/>
              <a:defRPr sz="1400">
                <a:latin typeface="+mj-lt"/>
              </a:defRPr>
            </a:lvl3pPr>
            <a:lvl4pPr marL="1600200" indent="-228600">
              <a:lnSpc>
                <a:spcPct val="100000"/>
              </a:lnSpc>
              <a:buClr>
                <a:srgbClr val="AE0A09"/>
              </a:buClr>
              <a:buFont typeface="Arial" panose="020B0604020202020204" pitchFamily="34" charset="0"/>
              <a:buChar char="•"/>
              <a:defRPr sz="1200">
                <a:latin typeface="+mj-lt"/>
              </a:defRPr>
            </a:lvl4pPr>
            <a:lvl5pPr marL="2057400" indent="-228600">
              <a:lnSpc>
                <a:spcPct val="100000"/>
              </a:lnSpc>
              <a:buClr>
                <a:srgbClr val="AE0A09"/>
              </a:buClr>
              <a:buFont typeface="Arial" panose="020B0604020202020204" pitchFamily="34" charset="0"/>
              <a:buChar char="•"/>
              <a:defRPr sz="12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p:cNvSpPr/>
          <p:nvPr/>
        </p:nvSpPr>
        <p:spPr>
          <a:xfrm>
            <a:off x="0" y="0"/>
            <a:ext cx="457200" cy="10279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Rectangle 13"/>
          <p:cNvSpPr/>
          <p:nvPr/>
        </p:nvSpPr>
        <p:spPr>
          <a:xfrm>
            <a:off x="0" y="1331675"/>
            <a:ext cx="457200" cy="5526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Rectangle 14"/>
          <p:cNvSpPr/>
          <p:nvPr/>
        </p:nvSpPr>
        <p:spPr>
          <a:xfrm>
            <a:off x="0" y="1066800"/>
            <a:ext cx="4572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Slide Number Placeholder 5"/>
          <p:cNvSpPr>
            <a:spLocks noGrp="1"/>
          </p:cNvSpPr>
          <p:nvPr>
            <p:ph type="sldNum" sz="quarter" idx="12"/>
          </p:nvPr>
        </p:nvSpPr>
        <p:spPr>
          <a:xfrm>
            <a:off x="8610600" y="6356350"/>
            <a:ext cx="3336750" cy="365125"/>
          </a:xfrm>
          <a:prstGeom prst="rect">
            <a:avLst/>
          </a:prstGeom>
        </p:spPr>
        <p:txBody>
          <a:bodyPr/>
          <a:lstStyle>
            <a:lvl1pPr algn="r">
              <a:defRPr sz="1100"/>
            </a:lvl1pPr>
          </a:lstStyle>
          <a:p>
            <a:fld id="{CC52E155-FD95-45BC-A9C1-019A20DEA94F}" type="slidenum">
              <a:rPr lang="en-US" smtClean="0"/>
              <a:pPr/>
              <a:t>‹#›</a:t>
            </a:fld>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Tree>
    <p:extLst>
      <p:ext uri="{BB962C8B-B14F-4D97-AF65-F5344CB8AC3E}">
        <p14:creationId xmlns:p14="http://schemas.microsoft.com/office/powerpoint/2010/main" val="2045084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723899" y="228600"/>
            <a:ext cx="11223451" cy="5638800"/>
          </a:xfrm>
          <a:prstGeom prst="rect">
            <a:avLst/>
          </a:prstGeom>
        </p:spPr>
        <p:txBody>
          <a:bodyPr>
            <a:normAutofit/>
          </a:bodyPr>
          <a:lstStyle>
            <a:lvl1pPr algn="ctr">
              <a:defRPr sz="7200" baseline="0">
                <a:solidFill>
                  <a:schemeClr val="tx2"/>
                </a:solidFill>
              </a:defRPr>
            </a:lvl1pPr>
          </a:lstStyle>
          <a:p>
            <a:r>
              <a:rPr lang="en-US" dirty="0"/>
              <a:t>THANK YOU</a:t>
            </a:r>
          </a:p>
        </p:txBody>
      </p:sp>
      <p:sp>
        <p:nvSpPr>
          <p:cNvPr id="9" name="Rectangle 8"/>
          <p:cNvSpPr/>
          <p:nvPr/>
        </p:nvSpPr>
        <p:spPr>
          <a:xfrm>
            <a:off x="0" y="0"/>
            <a:ext cx="457200" cy="10279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Rectangle 9"/>
          <p:cNvSpPr/>
          <p:nvPr/>
        </p:nvSpPr>
        <p:spPr>
          <a:xfrm>
            <a:off x="0" y="1331675"/>
            <a:ext cx="457200" cy="5526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p:cNvSpPr/>
          <p:nvPr/>
        </p:nvSpPr>
        <p:spPr>
          <a:xfrm>
            <a:off x="0" y="1066800"/>
            <a:ext cx="4572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Rectangle 12"/>
          <p:cNvSpPr/>
          <p:nvPr/>
        </p:nvSpPr>
        <p:spPr>
          <a:xfrm>
            <a:off x="627299" y="6092561"/>
            <a:ext cx="6172200" cy="646331"/>
          </a:xfrm>
          <a:prstGeom prst="rect">
            <a:avLst/>
          </a:prstGeom>
        </p:spPr>
        <p:txBody>
          <a:bodyPr wrap="square">
            <a:spAutoFit/>
          </a:bodyPr>
          <a:lstStyle/>
          <a:p>
            <a:r>
              <a:rPr lang="en-US" sz="900" b="1" dirty="0">
                <a:effectLst/>
                <a:latin typeface="+mn-lt"/>
                <a:ea typeface="Calibri" panose="020F0502020204030204" pitchFamily="34" charset="0"/>
                <a:cs typeface="Times New Roman" panose="02020603050405020304" pitchFamily="18" charset="0"/>
              </a:rPr>
              <a:t>© 2020 Quarles &amp; Brady LLP - </a:t>
            </a:r>
            <a:r>
              <a:rPr lang="en-US" sz="900" dirty="0">
                <a:effectLst/>
                <a:latin typeface="+mn-lt"/>
                <a:ea typeface="Calibri" panose="020F0502020204030204" pitchFamily="34" charset="0"/>
                <a:cs typeface="Times New Roman" panose="02020603050405020304" pitchFamily="18" charset="0"/>
              </a:rPr>
              <a:t>This document provides information of a general nature. None of the information contained herein is intended as legal advice or opinion relative to specific matters, facts, situations or issues. Additional facts and information or future developments may affect the subjects addressed in this document. You should consult with a lawyer about your particular circumstances before acting on any of this information because it may not be applicable to you or your situation.</a:t>
            </a:r>
            <a:endParaRPr lang="en-US" sz="900" dirty="0">
              <a:latin typeface="+mn-lt"/>
            </a:endParaRPr>
          </a:p>
        </p:txBody>
      </p:sp>
      <p:sp>
        <p:nvSpPr>
          <p:cNvPr id="16" name="Slide Number Placeholder 5"/>
          <p:cNvSpPr>
            <a:spLocks noGrp="1"/>
          </p:cNvSpPr>
          <p:nvPr>
            <p:ph type="sldNum" sz="quarter" idx="12"/>
          </p:nvPr>
        </p:nvSpPr>
        <p:spPr>
          <a:xfrm>
            <a:off x="8610600" y="6356350"/>
            <a:ext cx="3336750" cy="365125"/>
          </a:xfrm>
          <a:prstGeom prst="rect">
            <a:avLst/>
          </a:prstGeom>
        </p:spPr>
        <p:txBody>
          <a:bodyPr/>
          <a:lstStyle>
            <a:lvl1pPr algn="r">
              <a:defRPr sz="1100"/>
            </a:lvl1pPr>
          </a:lstStyle>
          <a:p>
            <a:fld id="{CC52E155-FD95-45BC-A9C1-019A20DEA94F}" type="slidenum">
              <a:rPr lang="en-US" smtClean="0"/>
              <a:pPr/>
              <a:t>‹#›</a:t>
            </a:fld>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Tree>
    <p:extLst>
      <p:ext uri="{BB962C8B-B14F-4D97-AF65-F5344CB8AC3E}">
        <p14:creationId xmlns:p14="http://schemas.microsoft.com/office/powerpoint/2010/main" val="4291701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4" name="Title 1"/>
          <p:cNvSpPr>
            <a:spLocks noGrp="1"/>
          </p:cNvSpPr>
          <p:nvPr>
            <p:ph type="title"/>
          </p:nvPr>
        </p:nvSpPr>
        <p:spPr>
          <a:xfrm>
            <a:off x="723899" y="228600"/>
            <a:ext cx="11223451" cy="723106"/>
          </a:xfrm>
          <a:prstGeom prst="rect">
            <a:avLst/>
          </a:prstGeom>
        </p:spPr>
        <p:txBody>
          <a:bodyPr>
            <a:normAutofit/>
          </a:bodyPr>
          <a:lstStyle>
            <a:lvl1pPr>
              <a:defRPr sz="4400">
                <a:solidFill>
                  <a:schemeClr val="accent1"/>
                </a:solidFill>
                <a:latin typeface="+mn-lt"/>
              </a:defRPr>
            </a:lvl1pPr>
          </a:lstStyle>
          <a:p>
            <a:r>
              <a:rPr lang="en-US"/>
              <a:t>Click to edit Master title style</a:t>
            </a:r>
            <a:endParaRPr lang="en-US" dirty="0"/>
          </a:p>
        </p:txBody>
      </p:sp>
      <p:cxnSp>
        <p:nvCxnSpPr>
          <p:cNvPr id="25" name="Straight Connector 24"/>
          <p:cNvCxnSpPr/>
          <p:nvPr/>
        </p:nvCxnSpPr>
        <p:spPr>
          <a:xfrm>
            <a:off x="723900" y="951706"/>
            <a:ext cx="112234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0" y="0"/>
            <a:ext cx="457200" cy="10279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Rectangle 26"/>
          <p:cNvSpPr/>
          <p:nvPr/>
        </p:nvSpPr>
        <p:spPr>
          <a:xfrm>
            <a:off x="0" y="1331675"/>
            <a:ext cx="457200" cy="5526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8" name="Rectangle 27"/>
          <p:cNvSpPr/>
          <p:nvPr/>
        </p:nvSpPr>
        <p:spPr>
          <a:xfrm>
            <a:off x="0" y="1066800"/>
            <a:ext cx="4572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Rectangle 28"/>
          <p:cNvSpPr/>
          <p:nvPr/>
        </p:nvSpPr>
        <p:spPr>
          <a:xfrm>
            <a:off x="533400" y="6059269"/>
            <a:ext cx="6172200" cy="646331"/>
          </a:xfrm>
          <a:prstGeom prst="rect">
            <a:avLst/>
          </a:prstGeom>
        </p:spPr>
        <p:txBody>
          <a:bodyPr wrap="square">
            <a:spAutoFit/>
          </a:bodyPr>
          <a:lstStyle/>
          <a:p>
            <a:r>
              <a:rPr lang="en-US" sz="900" b="1" dirty="0">
                <a:effectLst/>
                <a:latin typeface="+mn-lt"/>
                <a:ea typeface="Calibri" panose="020F0502020204030204" pitchFamily="34" charset="0"/>
                <a:cs typeface="Times New Roman" panose="02020603050405020304" pitchFamily="18" charset="0"/>
              </a:rPr>
              <a:t>© 2017 Quarles &amp; Brady LLP - </a:t>
            </a:r>
            <a:r>
              <a:rPr lang="en-US" sz="900" dirty="0">
                <a:effectLst/>
                <a:latin typeface="+mn-lt"/>
                <a:ea typeface="Calibri" panose="020F0502020204030204" pitchFamily="34" charset="0"/>
                <a:cs typeface="Times New Roman" panose="02020603050405020304" pitchFamily="18" charset="0"/>
              </a:rPr>
              <a:t>This document provides information of a general nature. None of the information contained herein is intended as legal advice or opinion relative to specific matters, facts, situations or issues. Additional facts and information or future developments may affect the subjects addressed in this document. You should consult with a lawyer about your particular circumstances before acting on any of this information because it may not be applicable to you or your situation.</a:t>
            </a:r>
            <a:endParaRPr lang="en-US" sz="900" dirty="0">
              <a:latin typeface="+mn-lt"/>
            </a:endParaRPr>
          </a:p>
        </p:txBody>
      </p:sp>
      <p:sp>
        <p:nvSpPr>
          <p:cNvPr id="30" name="Picture Placeholder 2"/>
          <p:cNvSpPr>
            <a:spLocks noGrp="1"/>
          </p:cNvSpPr>
          <p:nvPr>
            <p:ph type="pic" sz="quarter" idx="10"/>
          </p:nvPr>
        </p:nvSpPr>
        <p:spPr>
          <a:xfrm>
            <a:off x="723900" y="1317567"/>
            <a:ext cx="1143000" cy="1408176"/>
          </a:xfrm>
          <a:prstGeom prst="rect">
            <a:avLst/>
          </a:prstGeom>
        </p:spPr>
        <p:txBody>
          <a:bodyPr>
            <a:normAutofit/>
          </a:bodyPr>
          <a:lstStyle>
            <a:lvl1pPr>
              <a:defRPr sz="1400"/>
            </a:lvl1pPr>
          </a:lstStyle>
          <a:p>
            <a:r>
              <a:rPr lang="en-US" dirty="0"/>
              <a:t>Click icon to add picture</a:t>
            </a:r>
          </a:p>
        </p:txBody>
      </p:sp>
      <p:sp>
        <p:nvSpPr>
          <p:cNvPr id="31" name="Picture Placeholder 2"/>
          <p:cNvSpPr>
            <a:spLocks noGrp="1"/>
          </p:cNvSpPr>
          <p:nvPr>
            <p:ph type="pic" sz="quarter" idx="13"/>
          </p:nvPr>
        </p:nvSpPr>
        <p:spPr>
          <a:xfrm>
            <a:off x="4483102" y="1288471"/>
            <a:ext cx="1143000" cy="1408176"/>
          </a:xfrm>
          <a:prstGeom prst="rect">
            <a:avLst/>
          </a:prstGeom>
        </p:spPr>
        <p:txBody>
          <a:bodyPr>
            <a:normAutofit/>
          </a:bodyPr>
          <a:lstStyle>
            <a:lvl1pPr>
              <a:defRPr sz="1400"/>
            </a:lvl1pPr>
          </a:lstStyle>
          <a:p>
            <a:r>
              <a:rPr lang="en-US" dirty="0"/>
              <a:t>Click icon to add picture</a:t>
            </a:r>
          </a:p>
        </p:txBody>
      </p:sp>
      <p:sp>
        <p:nvSpPr>
          <p:cNvPr id="32" name="Picture Placeholder 2"/>
          <p:cNvSpPr>
            <a:spLocks noGrp="1"/>
          </p:cNvSpPr>
          <p:nvPr>
            <p:ph type="pic" sz="quarter" idx="15"/>
          </p:nvPr>
        </p:nvSpPr>
        <p:spPr>
          <a:xfrm>
            <a:off x="8192082" y="1288471"/>
            <a:ext cx="1143000" cy="1408176"/>
          </a:xfrm>
          <a:prstGeom prst="rect">
            <a:avLst/>
          </a:prstGeom>
        </p:spPr>
        <p:txBody>
          <a:bodyPr>
            <a:normAutofit/>
          </a:bodyPr>
          <a:lstStyle>
            <a:lvl1pPr>
              <a:defRPr sz="1400"/>
            </a:lvl1pPr>
          </a:lstStyle>
          <a:p>
            <a:r>
              <a:rPr lang="en-US" dirty="0"/>
              <a:t>Click icon to add picture</a:t>
            </a:r>
          </a:p>
        </p:txBody>
      </p:sp>
      <p:sp>
        <p:nvSpPr>
          <p:cNvPr id="3" name="Text Placeholder 2"/>
          <p:cNvSpPr>
            <a:spLocks noGrp="1"/>
          </p:cNvSpPr>
          <p:nvPr>
            <p:ph type="body" sz="quarter" idx="19" hasCustomPrompt="1"/>
          </p:nvPr>
        </p:nvSpPr>
        <p:spPr>
          <a:xfrm>
            <a:off x="1966913" y="1317625"/>
            <a:ext cx="2198687"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19" name="Text Placeholder 2"/>
          <p:cNvSpPr>
            <a:spLocks noGrp="1"/>
          </p:cNvSpPr>
          <p:nvPr>
            <p:ph type="body" sz="quarter" idx="20" hasCustomPrompt="1"/>
          </p:nvPr>
        </p:nvSpPr>
        <p:spPr>
          <a:xfrm>
            <a:off x="5700714" y="1295400"/>
            <a:ext cx="2187142"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20" name="Text Placeholder 2"/>
          <p:cNvSpPr>
            <a:spLocks noGrp="1"/>
          </p:cNvSpPr>
          <p:nvPr>
            <p:ph type="body" sz="quarter" idx="21" hasCustomPrompt="1"/>
          </p:nvPr>
        </p:nvSpPr>
        <p:spPr>
          <a:xfrm>
            <a:off x="9416044" y="1295399"/>
            <a:ext cx="2531306"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38" name="Picture Placeholder 2"/>
          <p:cNvSpPr>
            <a:spLocks noGrp="1"/>
          </p:cNvSpPr>
          <p:nvPr>
            <p:ph type="pic" sz="quarter" idx="22"/>
          </p:nvPr>
        </p:nvSpPr>
        <p:spPr>
          <a:xfrm>
            <a:off x="723900" y="2893821"/>
            <a:ext cx="1143000" cy="1408176"/>
          </a:xfrm>
          <a:prstGeom prst="rect">
            <a:avLst/>
          </a:prstGeom>
        </p:spPr>
        <p:txBody>
          <a:bodyPr>
            <a:normAutofit/>
          </a:bodyPr>
          <a:lstStyle>
            <a:lvl1pPr>
              <a:defRPr sz="1400"/>
            </a:lvl1pPr>
          </a:lstStyle>
          <a:p>
            <a:r>
              <a:rPr lang="en-US" dirty="0"/>
              <a:t>Click icon to add picture</a:t>
            </a:r>
          </a:p>
        </p:txBody>
      </p:sp>
      <p:sp>
        <p:nvSpPr>
          <p:cNvPr id="39" name="Picture Placeholder 2"/>
          <p:cNvSpPr>
            <a:spLocks noGrp="1"/>
          </p:cNvSpPr>
          <p:nvPr>
            <p:ph type="pic" sz="quarter" idx="23"/>
          </p:nvPr>
        </p:nvSpPr>
        <p:spPr>
          <a:xfrm>
            <a:off x="4483102" y="2864725"/>
            <a:ext cx="1143000" cy="1408176"/>
          </a:xfrm>
          <a:prstGeom prst="rect">
            <a:avLst/>
          </a:prstGeom>
        </p:spPr>
        <p:txBody>
          <a:bodyPr>
            <a:normAutofit/>
          </a:bodyPr>
          <a:lstStyle>
            <a:lvl1pPr>
              <a:defRPr sz="1400"/>
            </a:lvl1pPr>
          </a:lstStyle>
          <a:p>
            <a:r>
              <a:rPr lang="en-US" dirty="0"/>
              <a:t>Click icon to add picture</a:t>
            </a:r>
          </a:p>
        </p:txBody>
      </p:sp>
      <p:sp>
        <p:nvSpPr>
          <p:cNvPr id="40" name="Picture Placeholder 2"/>
          <p:cNvSpPr>
            <a:spLocks noGrp="1"/>
          </p:cNvSpPr>
          <p:nvPr>
            <p:ph type="pic" sz="quarter" idx="24"/>
          </p:nvPr>
        </p:nvSpPr>
        <p:spPr>
          <a:xfrm>
            <a:off x="8192082" y="2864725"/>
            <a:ext cx="1143000" cy="1408176"/>
          </a:xfrm>
          <a:prstGeom prst="rect">
            <a:avLst/>
          </a:prstGeom>
        </p:spPr>
        <p:txBody>
          <a:bodyPr>
            <a:normAutofit/>
          </a:bodyPr>
          <a:lstStyle>
            <a:lvl1pPr>
              <a:defRPr sz="1400"/>
            </a:lvl1pPr>
          </a:lstStyle>
          <a:p>
            <a:r>
              <a:rPr lang="en-US" dirty="0"/>
              <a:t>Click icon to add picture</a:t>
            </a:r>
          </a:p>
        </p:txBody>
      </p:sp>
      <p:sp>
        <p:nvSpPr>
          <p:cNvPr id="41" name="Text Placeholder 2"/>
          <p:cNvSpPr>
            <a:spLocks noGrp="1"/>
          </p:cNvSpPr>
          <p:nvPr>
            <p:ph type="body" sz="quarter" idx="25" hasCustomPrompt="1"/>
          </p:nvPr>
        </p:nvSpPr>
        <p:spPr>
          <a:xfrm>
            <a:off x="1966913" y="2893879"/>
            <a:ext cx="2198687"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42" name="Text Placeholder 2"/>
          <p:cNvSpPr>
            <a:spLocks noGrp="1"/>
          </p:cNvSpPr>
          <p:nvPr>
            <p:ph type="body" sz="quarter" idx="26" hasCustomPrompt="1"/>
          </p:nvPr>
        </p:nvSpPr>
        <p:spPr>
          <a:xfrm>
            <a:off x="5700714" y="2871654"/>
            <a:ext cx="2187142"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43" name="Text Placeholder 2"/>
          <p:cNvSpPr>
            <a:spLocks noGrp="1"/>
          </p:cNvSpPr>
          <p:nvPr>
            <p:ph type="body" sz="quarter" idx="27" hasCustomPrompt="1"/>
          </p:nvPr>
        </p:nvSpPr>
        <p:spPr>
          <a:xfrm>
            <a:off x="9416044" y="2871653"/>
            <a:ext cx="2531306"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44" name="Picture Placeholder 2"/>
          <p:cNvSpPr>
            <a:spLocks noGrp="1"/>
          </p:cNvSpPr>
          <p:nvPr>
            <p:ph type="pic" sz="quarter" idx="28"/>
          </p:nvPr>
        </p:nvSpPr>
        <p:spPr>
          <a:xfrm>
            <a:off x="723900" y="4467649"/>
            <a:ext cx="1143000" cy="1408176"/>
          </a:xfrm>
          <a:prstGeom prst="rect">
            <a:avLst/>
          </a:prstGeom>
        </p:spPr>
        <p:txBody>
          <a:bodyPr>
            <a:normAutofit/>
          </a:bodyPr>
          <a:lstStyle>
            <a:lvl1pPr>
              <a:defRPr sz="1400"/>
            </a:lvl1pPr>
          </a:lstStyle>
          <a:p>
            <a:r>
              <a:rPr lang="en-US" dirty="0"/>
              <a:t>Click icon to add picture</a:t>
            </a:r>
          </a:p>
        </p:txBody>
      </p:sp>
      <p:sp>
        <p:nvSpPr>
          <p:cNvPr id="45" name="Picture Placeholder 2"/>
          <p:cNvSpPr>
            <a:spLocks noGrp="1"/>
          </p:cNvSpPr>
          <p:nvPr>
            <p:ph type="pic" sz="quarter" idx="29"/>
          </p:nvPr>
        </p:nvSpPr>
        <p:spPr>
          <a:xfrm>
            <a:off x="4483102" y="4438553"/>
            <a:ext cx="1143000" cy="1408176"/>
          </a:xfrm>
          <a:prstGeom prst="rect">
            <a:avLst/>
          </a:prstGeom>
        </p:spPr>
        <p:txBody>
          <a:bodyPr>
            <a:normAutofit/>
          </a:bodyPr>
          <a:lstStyle>
            <a:lvl1pPr>
              <a:defRPr sz="1400"/>
            </a:lvl1pPr>
          </a:lstStyle>
          <a:p>
            <a:r>
              <a:rPr lang="en-US" dirty="0"/>
              <a:t>Click icon to add picture</a:t>
            </a:r>
          </a:p>
        </p:txBody>
      </p:sp>
      <p:sp>
        <p:nvSpPr>
          <p:cNvPr id="46" name="Picture Placeholder 2"/>
          <p:cNvSpPr>
            <a:spLocks noGrp="1"/>
          </p:cNvSpPr>
          <p:nvPr>
            <p:ph type="pic" sz="quarter" idx="30"/>
          </p:nvPr>
        </p:nvSpPr>
        <p:spPr>
          <a:xfrm>
            <a:off x="8192082" y="4438553"/>
            <a:ext cx="1143000" cy="1408176"/>
          </a:xfrm>
          <a:prstGeom prst="rect">
            <a:avLst/>
          </a:prstGeom>
        </p:spPr>
        <p:txBody>
          <a:bodyPr>
            <a:normAutofit/>
          </a:bodyPr>
          <a:lstStyle>
            <a:lvl1pPr>
              <a:defRPr sz="1400"/>
            </a:lvl1pPr>
          </a:lstStyle>
          <a:p>
            <a:r>
              <a:rPr lang="en-US" dirty="0"/>
              <a:t>Click icon to add picture</a:t>
            </a:r>
          </a:p>
        </p:txBody>
      </p:sp>
      <p:sp>
        <p:nvSpPr>
          <p:cNvPr id="47" name="Text Placeholder 2"/>
          <p:cNvSpPr>
            <a:spLocks noGrp="1"/>
          </p:cNvSpPr>
          <p:nvPr>
            <p:ph type="body" sz="quarter" idx="31" hasCustomPrompt="1"/>
          </p:nvPr>
        </p:nvSpPr>
        <p:spPr>
          <a:xfrm>
            <a:off x="1966913" y="4467707"/>
            <a:ext cx="2198687"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48" name="Text Placeholder 2"/>
          <p:cNvSpPr>
            <a:spLocks noGrp="1"/>
          </p:cNvSpPr>
          <p:nvPr>
            <p:ph type="body" sz="quarter" idx="32" hasCustomPrompt="1"/>
          </p:nvPr>
        </p:nvSpPr>
        <p:spPr>
          <a:xfrm>
            <a:off x="5700714" y="4445482"/>
            <a:ext cx="2187142"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49" name="Text Placeholder 2"/>
          <p:cNvSpPr>
            <a:spLocks noGrp="1"/>
          </p:cNvSpPr>
          <p:nvPr>
            <p:ph type="body" sz="quarter" idx="33" hasCustomPrompt="1"/>
          </p:nvPr>
        </p:nvSpPr>
        <p:spPr>
          <a:xfrm>
            <a:off x="9416044" y="4445481"/>
            <a:ext cx="2531306"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51" name="Slide Number Placeholder 5"/>
          <p:cNvSpPr>
            <a:spLocks noGrp="1"/>
          </p:cNvSpPr>
          <p:nvPr>
            <p:ph type="sldNum" sz="quarter" idx="12"/>
          </p:nvPr>
        </p:nvSpPr>
        <p:spPr>
          <a:xfrm>
            <a:off x="8610600" y="6356350"/>
            <a:ext cx="3336750" cy="365125"/>
          </a:xfrm>
          <a:prstGeom prst="rect">
            <a:avLst/>
          </a:prstGeom>
        </p:spPr>
        <p:txBody>
          <a:bodyPr/>
          <a:lstStyle>
            <a:lvl1pPr algn="r">
              <a:defRPr sz="1100"/>
            </a:lvl1pPr>
          </a:lstStyle>
          <a:p>
            <a:fld id="{CC52E155-FD95-45BC-A9C1-019A20DEA94F}" type="slidenum">
              <a:rPr lang="en-US" smtClean="0"/>
              <a:pPr/>
              <a:t>‹#›</a:t>
            </a:fld>
            <a:endParaRPr lang="en-US" dirty="0"/>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Tree>
    <p:extLst>
      <p:ext uri="{BB962C8B-B14F-4D97-AF65-F5344CB8AC3E}">
        <p14:creationId xmlns:p14="http://schemas.microsoft.com/office/powerpoint/2010/main" val="3598395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0" name="Rectangle 9"/>
          <p:cNvSpPr/>
          <p:nvPr/>
        </p:nvSpPr>
        <p:spPr>
          <a:xfrm>
            <a:off x="2324101" y="0"/>
            <a:ext cx="666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p:cNvSpPr/>
          <p:nvPr/>
        </p:nvSpPr>
        <p:spPr>
          <a:xfrm>
            <a:off x="183518" y="0"/>
            <a:ext cx="198925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Title 1"/>
          <p:cNvSpPr>
            <a:spLocks noGrp="1"/>
          </p:cNvSpPr>
          <p:nvPr>
            <p:ph type="ctrTitle"/>
          </p:nvPr>
        </p:nvSpPr>
        <p:spPr>
          <a:xfrm>
            <a:off x="2514599" y="228600"/>
            <a:ext cx="9432751" cy="609600"/>
          </a:xfrm>
          <a:prstGeom prst="rect">
            <a:avLst/>
          </a:prstGeom>
        </p:spPr>
        <p:txBody>
          <a:bodyPr anchor="b">
            <a:noAutofit/>
          </a:bodyPr>
          <a:lstStyle>
            <a:lvl1pPr algn="l">
              <a:defRPr sz="4400">
                <a:solidFill>
                  <a:schemeClr val="accent1"/>
                </a:solidFill>
                <a:latin typeface="+mn-lt"/>
              </a:defRPr>
            </a:lvl1pPr>
          </a:lstStyle>
          <a:p>
            <a:r>
              <a:rPr lang="en-US"/>
              <a:t>Click to edit Master title style</a:t>
            </a:r>
            <a:endParaRPr lang="en-US" dirty="0"/>
          </a:p>
        </p:txBody>
      </p:sp>
      <p:cxnSp>
        <p:nvCxnSpPr>
          <p:cNvPr id="13" name="Straight Connector 12"/>
          <p:cNvCxnSpPr/>
          <p:nvPr/>
        </p:nvCxnSpPr>
        <p:spPr>
          <a:xfrm>
            <a:off x="2590800" y="762000"/>
            <a:ext cx="9356550" cy="762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16563" y="3860335"/>
            <a:ext cx="1600200" cy="2723823"/>
          </a:xfrm>
          <a:prstGeom prst="rect">
            <a:avLst/>
          </a:prstGeom>
        </p:spPr>
        <p:txBody>
          <a:bodyPr wrap="square">
            <a:spAutoFit/>
          </a:bodyPr>
          <a:lstStyle/>
          <a:p>
            <a:r>
              <a:rPr lang="en-US" sz="900" b="1" dirty="0">
                <a:solidFill>
                  <a:schemeClr val="bg1"/>
                </a:solidFill>
                <a:effectLst/>
                <a:latin typeface="+mn-lt"/>
                <a:ea typeface="Calibri" panose="020F0502020204030204" pitchFamily="34" charset="0"/>
                <a:cs typeface="Times New Roman" panose="02020603050405020304" pitchFamily="18" charset="0"/>
              </a:rPr>
              <a:t>© 2017 Quarles &amp; Brady LLP - </a:t>
            </a:r>
            <a:r>
              <a:rPr lang="en-US" sz="900" dirty="0">
                <a:solidFill>
                  <a:schemeClr val="bg1"/>
                </a:solidFill>
                <a:effectLst/>
                <a:latin typeface="+mn-lt"/>
                <a:ea typeface="Calibri" panose="020F0502020204030204" pitchFamily="34" charset="0"/>
                <a:cs typeface="Times New Roman" panose="02020603050405020304" pitchFamily="18" charset="0"/>
              </a:rPr>
              <a:t>This document provides information of a general nature. None of the information contained herein is intended as legal advice or opinion relative to specific matters, facts, situations or issues. Additional facts and information or future developments may affect the subjects addressed in this document. You should consult with a lawyer about your particular circumstances before acting on any of this information because it may not be applicable to you or your situation.</a:t>
            </a:r>
            <a:endParaRPr lang="en-US" sz="900" dirty="0">
              <a:solidFill>
                <a:schemeClr val="bg1"/>
              </a:solidFill>
              <a:latin typeface="+mn-lt"/>
            </a:endParaRPr>
          </a:p>
        </p:txBody>
      </p:sp>
      <p:sp>
        <p:nvSpPr>
          <p:cNvPr id="50" name="Picture Placeholder 2"/>
          <p:cNvSpPr>
            <a:spLocks noGrp="1"/>
          </p:cNvSpPr>
          <p:nvPr>
            <p:ph type="pic" sz="quarter" idx="10"/>
          </p:nvPr>
        </p:nvSpPr>
        <p:spPr>
          <a:xfrm>
            <a:off x="2542100" y="1190209"/>
            <a:ext cx="1143000" cy="1408176"/>
          </a:xfrm>
          <a:prstGeom prst="rect">
            <a:avLst/>
          </a:prstGeom>
        </p:spPr>
        <p:txBody>
          <a:bodyPr>
            <a:normAutofit/>
          </a:bodyPr>
          <a:lstStyle>
            <a:lvl1pPr>
              <a:defRPr sz="1400"/>
            </a:lvl1pPr>
          </a:lstStyle>
          <a:p>
            <a:r>
              <a:rPr lang="en-US" dirty="0"/>
              <a:t>Click icon to add picture</a:t>
            </a:r>
          </a:p>
        </p:txBody>
      </p:sp>
      <p:sp>
        <p:nvSpPr>
          <p:cNvPr id="52" name="Text Placeholder 2"/>
          <p:cNvSpPr>
            <a:spLocks noGrp="1"/>
          </p:cNvSpPr>
          <p:nvPr>
            <p:ph type="body" sz="quarter" idx="19" hasCustomPrompt="1"/>
          </p:nvPr>
        </p:nvSpPr>
        <p:spPr>
          <a:xfrm>
            <a:off x="3785113" y="1190267"/>
            <a:ext cx="2892778"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54" name="Picture Placeholder 2"/>
          <p:cNvSpPr>
            <a:spLocks noGrp="1"/>
          </p:cNvSpPr>
          <p:nvPr>
            <p:ph type="pic" sz="quarter" idx="22"/>
          </p:nvPr>
        </p:nvSpPr>
        <p:spPr>
          <a:xfrm>
            <a:off x="2542100" y="2766463"/>
            <a:ext cx="1143000" cy="1408176"/>
          </a:xfrm>
          <a:prstGeom prst="rect">
            <a:avLst/>
          </a:prstGeom>
        </p:spPr>
        <p:txBody>
          <a:bodyPr>
            <a:normAutofit/>
          </a:bodyPr>
          <a:lstStyle>
            <a:lvl1pPr>
              <a:defRPr sz="1400"/>
            </a:lvl1pPr>
          </a:lstStyle>
          <a:p>
            <a:r>
              <a:rPr lang="en-US" dirty="0"/>
              <a:t>Click icon to add picture</a:t>
            </a:r>
          </a:p>
        </p:txBody>
      </p:sp>
      <p:sp>
        <p:nvSpPr>
          <p:cNvPr id="56" name="Text Placeholder 2"/>
          <p:cNvSpPr>
            <a:spLocks noGrp="1"/>
          </p:cNvSpPr>
          <p:nvPr>
            <p:ph type="body" sz="quarter" idx="25" hasCustomPrompt="1"/>
          </p:nvPr>
        </p:nvSpPr>
        <p:spPr>
          <a:xfrm>
            <a:off x="3785113" y="2766521"/>
            <a:ext cx="2892778"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58" name="Picture Placeholder 2"/>
          <p:cNvSpPr>
            <a:spLocks noGrp="1"/>
          </p:cNvSpPr>
          <p:nvPr>
            <p:ph type="pic" sz="quarter" idx="28"/>
          </p:nvPr>
        </p:nvSpPr>
        <p:spPr>
          <a:xfrm>
            <a:off x="2542100" y="4340291"/>
            <a:ext cx="1143000" cy="1408176"/>
          </a:xfrm>
          <a:prstGeom prst="rect">
            <a:avLst/>
          </a:prstGeom>
        </p:spPr>
        <p:txBody>
          <a:bodyPr>
            <a:normAutofit/>
          </a:bodyPr>
          <a:lstStyle>
            <a:lvl1pPr>
              <a:defRPr sz="1400"/>
            </a:lvl1pPr>
          </a:lstStyle>
          <a:p>
            <a:r>
              <a:rPr lang="en-US" dirty="0"/>
              <a:t>Click icon to add picture</a:t>
            </a:r>
          </a:p>
        </p:txBody>
      </p:sp>
      <p:sp>
        <p:nvSpPr>
          <p:cNvPr id="60" name="Text Placeholder 2"/>
          <p:cNvSpPr>
            <a:spLocks noGrp="1"/>
          </p:cNvSpPr>
          <p:nvPr>
            <p:ph type="body" sz="quarter" idx="31" hasCustomPrompt="1"/>
          </p:nvPr>
        </p:nvSpPr>
        <p:spPr>
          <a:xfrm>
            <a:off x="3785113" y="4340349"/>
            <a:ext cx="2892778"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62" name="Picture Placeholder 2"/>
          <p:cNvSpPr>
            <a:spLocks noGrp="1"/>
          </p:cNvSpPr>
          <p:nvPr>
            <p:ph type="pic" sz="quarter" idx="32"/>
          </p:nvPr>
        </p:nvSpPr>
        <p:spPr>
          <a:xfrm>
            <a:off x="7811559" y="1204815"/>
            <a:ext cx="1143000" cy="1408176"/>
          </a:xfrm>
          <a:prstGeom prst="rect">
            <a:avLst/>
          </a:prstGeom>
        </p:spPr>
        <p:txBody>
          <a:bodyPr>
            <a:normAutofit/>
          </a:bodyPr>
          <a:lstStyle>
            <a:lvl1pPr>
              <a:defRPr sz="1400"/>
            </a:lvl1pPr>
          </a:lstStyle>
          <a:p>
            <a:r>
              <a:rPr lang="en-US" dirty="0"/>
              <a:t>Click icon to add picture</a:t>
            </a:r>
          </a:p>
        </p:txBody>
      </p:sp>
      <p:sp>
        <p:nvSpPr>
          <p:cNvPr id="63" name="Text Placeholder 2"/>
          <p:cNvSpPr>
            <a:spLocks noGrp="1"/>
          </p:cNvSpPr>
          <p:nvPr>
            <p:ph type="body" sz="quarter" idx="33" hasCustomPrompt="1"/>
          </p:nvPr>
        </p:nvSpPr>
        <p:spPr>
          <a:xfrm>
            <a:off x="9054572" y="1204873"/>
            <a:ext cx="2892778"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64" name="Picture Placeholder 2"/>
          <p:cNvSpPr>
            <a:spLocks noGrp="1"/>
          </p:cNvSpPr>
          <p:nvPr>
            <p:ph type="pic" sz="quarter" idx="34"/>
          </p:nvPr>
        </p:nvSpPr>
        <p:spPr>
          <a:xfrm>
            <a:off x="7811559" y="2781069"/>
            <a:ext cx="1143000" cy="1408176"/>
          </a:xfrm>
          <a:prstGeom prst="rect">
            <a:avLst/>
          </a:prstGeom>
        </p:spPr>
        <p:txBody>
          <a:bodyPr>
            <a:normAutofit/>
          </a:bodyPr>
          <a:lstStyle>
            <a:lvl1pPr>
              <a:defRPr sz="1400"/>
            </a:lvl1pPr>
          </a:lstStyle>
          <a:p>
            <a:r>
              <a:rPr lang="en-US" dirty="0"/>
              <a:t>Click icon to add picture</a:t>
            </a:r>
          </a:p>
        </p:txBody>
      </p:sp>
      <p:sp>
        <p:nvSpPr>
          <p:cNvPr id="65" name="Text Placeholder 2"/>
          <p:cNvSpPr>
            <a:spLocks noGrp="1"/>
          </p:cNvSpPr>
          <p:nvPr>
            <p:ph type="body" sz="quarter" idx="35" hasCustomPrompt="1"/>
          </p:nvPr>
        </p:nvSpPr>
        <p:spPr>
          <a:xfrm>
            <a:off x="9054572" y="2781127"/>
            <a:ext cx="2892778"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66" name="Picture Placeholder 2"/>
          <p:cNvSpPr>
            <a:spLocks noGrp="1"/>
          </p:cNvSpPr>
          <p:nvPr>
            <p:ph type="pic" sz="quarter" idx="36"/>
          </p:nvPr>
        </p:nvSpPr>
        <p:spPr>
          <a:xfrm>
            <a:off x="7811559" y="4354897"/>
            <a:ext cx="1143000" cy="1408176"/>
          </a:xfrm>
          <a:prstGeom prst="rect">
            <a:avLst/>
          </a:prstGeom>
        </p:spPr>
        <p:txBody>
          <a:bodyPr>
            <a:normAutofit/>
          </a:bodyPr>
          <a:lstStyle>
            <a:lvl1pPr>
              <a:defRPr sz="1400"/>
            </a:lvl1pPr>
          </a:lstStyle>
          <a:p>
            <a:r>
              <a:rPr lang="en-US" dirty="0"/>
              <a:t>Click icon to add picture</a:t>
            </a:r>
          </a:p>
        </p:txBody>
      </p:sp>
      <p:sp>
        <p:nvSpPr>
          <p:cNvPr id="67" name="Text Placeholder 2"/>
          <p:cNvSpPr>
            <a:spLocks noGrp="1"/>
          </p:cNvSpPr>
          <p:nvPr>
            <p:ph type="body" sz="quarter" idx="37" hasCustomPrompt="1"/>
          </p:nvPr>
        </p:nvSpPr>
        <p:spPr>
          <a:xfrm>
            <a:off x="9054572" y="4354955"/>
            <a:ext cx="2892778"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69" name="Slide Number Placeholder 5"/>
          <p:cNvSpPr>
            <a:spLocks noGrp="1"/>
          </p:cNvSpPr>
          <p:nvPr>
            <p:ph type="sldNum" sz="quarter" idx="12"/>
          </p:nvPr>
        </p:nvSpPr>
        <p:spPr>
          <a:xfrm>
            <a:off x="8610600" y="6356350"/>
            <a:ext cx="3336750" cy="365125"/>
          </a:xfrm>
          <a:prstGeom prst="rect">
            <a:avLst/>
          </a:prstGeom>
        </p:spPr>
        <p:txBody>
          <a:bodyPr/>
          <a:lstStyle>
            <a:lvl1pPr algn="r">
              <a:defRPr sz="1100"/>
            </a:lvl1pPr>
          </a:lstStyle>
          <a:p>
            <a:fld id="{CC52E155-FD95-45BC-A9C1-019A20DEA94F}" type="slidenum">
              <a:rPr lang="en-US" smtClean="0"/>
              <a:pPr/>
              <a:t>‹#›</a:t>
            </a:fld>
            <a:endParaRPr lang="en-US" dirty="0"/>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Tree>
    <p:extLst>
      <p:ext uri="{BB962C8B-B14F-4D97-AF65-F5344CB8AC3E}">
        <p14:creationId xmlns:p14="http://schemas.microsoft.com/office/powerpoint/2010/main" val="4020265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Title Placeholder 1"/>
          <p:cNvSpPr>
            <a:spLocks noGrp="1"/>
          </p:cNvSpPr>
          <p:nvPr>
            <p:ph type="title"/>
          </p:nvPr>
        </p:nvSpPr>
        <p:spPr>
          <a:xfrm>
            <a:off x="628649" y="365125"/>
            <a:ext cx="113252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6" name="Text Placeholder 2"/>
          <p:cNvSpPr>
            <a:spLocks noGrp="1"/>
          </p:cNvSpPr>
          <p:nvPr>
            <p:ph type="body" idx="1"/>
          </p:nvPr>
        </p:nvSpPr>
        <p:spPr>
          <a:xfrm>
            <a:off x="628650" y="1825625"/>
            <a:ext cx="11325224"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982881"/>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Title IX Sexual Harassment Training:</a:t>
            </a:r>
            <a:br>
              <a:rPr lang="en-US" dirty="0"/>
            </a:br>
            <a:r>
              <a:rPr lang="en-US" dirty="0"/>
              <a:t>The Formal Grievance Process</a:t>
            </a:r>
          </a:p>
        </p:txBody>
      </p:sp>
      <p:sp>
        <p:nvSpPr>
          <p:cNvPr id="3" name="Subtitle 2"/>
          <p:cNvSpPr>
            <a:spLocks noGrp="1"/>
          </p:cNvSpPr>
          <p:nvPr>
            <p:ph type="subTitle" idx="1"/>
          </p:nvPr>
        </p:nvSpPr>
        <p:spPr/>
        <p:txBody>
          <a:bodyPr>
            <a:normAutofit lnSpcReduction="10000"/>
          </a:bodyPr>
          <a:lstStyle/>
          <a:p>
            <a:r>
              <a:rPr lang="en-US" dirty="0"/>
              <a:t>Understanding the Formal Grievance Process for Claims Arising Under Title IX</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8128" y="4664990"/>
            <a:ext cx="4917486" cy="1387703"/>
          </a:xfrm>
          <a:prstGeom prst="rect">
            <a:avLst/>
          </a:prstGeom>
        </p:spPr>
      </p:pic>
    </p:spTree>
    <p:extLst>
      <p:ext uri="{BB962C8B-B14F-4D97-AF65-F5344CB8AC3E}">
        <p14:creationId xmlns:p14="http://schemas.microsoft.com/office/powerpoint/2010/main" val="3945824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Sex Harassment</a:t>
            </a:r>
          </a:p>
        </p:txBody>
      </p:sp>
      <p:sp>
        <p:nvSpPr>
          <p:cNvPr id="3" name="Content Placeholder 2"/>
          <p:cNvSpPr>
            <a:spLocks noGrp="1"/>
          </p:cNvSpPr>
          <p:nvPr>
            <p:ph idx="1"/>
          </p:nvPr>
        </p:nvSpPr>
        <p:spPr/>
        <p:txBody>
          <a:bodyPr/>
          <a:lstStyle/>
          <a:p>
            <a:r>
              <a:rPr lang="en-US" dirty="0"/>
              <a:t>Now that we have an understanding of the key terms and procedural expectations of the Title IX process, let's discuss how a Title IX sex harassment grievance is initiated.</a:t>
            </a:r>
          </a:p>
          <a:p>
            <a:r>
              <a:rPr lang="en-US" dirty="0"/>
              <a:t>This is done through </a:t>
            </a:r>
            <a:r>
              <a:rPr lang="en-US" i="1" dirty="0"/>
              <a:t>reporting – </a:t>
            </a:r>
            <a:r>
              <a:rPr lang="en-US" dirty="0"/>
              <a:t>and the Department of Education's new Title IX regulations recognize different types of reports (which trigger different types of required responses). </a:t>
            </a:r>
            <a:endParaRPr lang="en-US" i="1"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10</a:t>
            </a:fld>
            <a:endParaRPr lang="en-US" dirty="0"/>
          </a:p>
        </p:txBody>
      </p:sp>
    </p:spTree>
    <p:extLst>
      <p:ext uri="{BB962C8B-B14F-4D97-AF65-F5344CB8AC3E}">
        <p14:creationId xmlns:p14="http://schemas.microsoft.com/office/powerpoint/2010/main" val="3751977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Informal Reporting</a:t>
            </a:r>
          </a:p>
        </p:txBody>
      </p:sp>
      <p:sp>
        <p:nvSpPr>
          <p:cNvPr id="3" name="Content Placeholder 2"/>
          <p:cNvSpPr>
            <a:spLocks noGrp="1"/>
          </p:cNvSpPr>
          <p:nvPr>
            <p:ph idx="1"/>
          </p:nvPr>
        </p:nvSpPr>
        <p:spPr>
          <a:xfrm>
            <a:off x="723899" y="1066800"/>
            <a:ext cx="11223451" cy="5499100"/>
          </a:xfrm>
        </p:spPr>
        <p:txBody>
          <a:bodyPr/>
          <a:lstStyle/>
          <a:p>
            <a:r>
              <a:rPr lang="en-US" b="1" i="1" dirty="0"/>
              <a:t>Anyone</a:t>
            </a:r>
            <a:r>
              <a:rPr lang="en-US" dirty="0"/>
              <a:t> can make an informal report of sexual harassment</a:t>
            </a:r>
          </a:p>
          <a:p>
            <a:r>
              <a:rPr lang="en-US" dirty="0"/>
              <a:t>Informal reports can be made to the Title IX Coordinator or other college officials, who must then work with the Title IX Coordinator to respond to the report  </a:t>
            </a:r>
          </a:p>
          <a:p>
            <a:r>
              <a:rPr lang="en-US" dirty="0"/>
              <a:t>Informal reports can be made verbally or in writing, at any time (including during non-business hours)</a:t>
            </a:r>
          </a:p>
          <a:p>
            <a:r>
              <a:rPr lang="en-US" dirty="0"/>
              <a:t>Informal reports can also be submitted anonymously  </a:t>
            </a:r>
          </a:p>
          <a:p>
            <a:pPr lvl="1"/>
            <a:endParaRPr lang="en-US"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11</a:t>
            </a:fld>
            <a:endParaRPr lang="en-US" dirty="0"/>
          </a:p>
        </p:txBody>
      </p:sp>
    </p:spTree>
    <p:extLst>
      <p:ext uri="{BB962C8B-B14F-4D97-AF65-F5344CB8AC3E}">
        <p14:creationId xmlns:p14="http://schemas.microsoft.com/office/powerpoint/2010/main" val="2495843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Informal Reporting</a:t>
            </a:r>
          </a:p>
        </p:txBody>
      </p:sp>
      <p:sp>
        <p:nvSpPr>
          <p:cNvPr id="3" name="Content Placeholder 2"/>
          <p:cNvSpPr>
            <a:spLocks noGrp="1"/>
          </p:cNvSpPr>
          <p:nvPr>
            <p:ph idx="1"/>
          </p:nvPr>
        </p:nvSpPr>
        <p:spPr/>
        <p:txBody>
          <a:bodyPr/>
          <a:lstStyle/>
          <a:p>
            <a:r>
              <a:rPr lang="en-US" dirty="0"/>
              <a:t>Once a college has received an informal report of sexual harassment, the Title IX Coordinator </a:t>
            </a:r>
            <a:r>
              <a:rPr lang="en-US" i="1" dirty="0"/>
              <a:t>must </a:t>
            </a:r>
            <a:r>
              <a:rPr lang="en-US" dirty="0"/>
              <a:t>then</a:t>
            </a:r>
            <a:r>
              <a:rPr lang="en-US" i="1" dirty="0"/>
              <a:t> </a:t>
            </a:r>
            <a:r>
              <a:rPr lang="en-US" dirty="0"/>
              <a:t>contact the Complainant and:</a:t>
            </a:r>
          </a:p>
          <a:p>
            <a:pPr marL="971550" lvl="1" indent="-514350">
              <a:buFont typeface="+mj-lt"/>
              <a:buAutoNum type="arabicPeriod"/>
            </a:pPr>
            <a:r>
              <a:rPr lang="en-US" sz="3600" dirty="0"/>
              <a:t>Offer </a:t>
            </a:r>
            <a:r>
              <a:rPr lang="en-US" sz="3600" b="1" i="1" dirty="0"/>
              <a:t>supportive measures </a:t>
            </a:r>
            <a:r>
              <a:rPr lang="en-US" sz="3600" dirty="0"/>
              <a:t>to the Complainant and/or Respondent</a:t>
            </a:r>
          </a:p>
          <a:p>
            <a:pPr marL="971550" lvl="1" indent="-514350">
              <a:buFont typeface="+mj-lt"/>
              <a:buAutoNum type="arabicPeriod"/>
            </a:pPr>
            <a:r>
              <a:rPr lang="en-US" sz="3600" dirty="0"/>
              <a:t>Determine whether the Complainant wants to file a </a:t>
            </a:r>
            <a:r>
              <a:rPr lang="en-US" sz="3600" b="1" i="1" dirty="0"/>
              <a:t>formal complaint</a:t>
            </a:r>
            <a:r>
              <a:rPr lang="en-US" sz="3600" dirty="0"/>
              <a:t>, and explain how to do so </a:t>
            </a:r>
          </a:p>
          <a:p>
            <a:pPr lvl="1"/>
            <a:endParaRPr lang="en-US" sz="3400" b="1" dirty="0"/>
          </a:p>
          <a:p>
            <a:endParaRPr lang="en-US" sz="3400"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12</a:t>
            </a:fld>
            <a:endParaRPr lang="en-US" dirty="0"/>
          </a:p>
        </p:txBody>
      </p:sp>
    </p:spTree>
    <p:extLst>
      <p:ext uri="{BB962C8B-B14F-4D97-AF65-F5344CB8AC3E}">
        <p14:creationId xmlns:p14="http://schemas.microsoft.com/office/powerpoint/2010/main" val="1823845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Informal Reporting:  Supportive Measures</a:t>
            </a:r>
          </a:p>
        </p:txBody>
      </p:sp>
      <p:sp>
        <p:nvSpPr>
          <p:cNvPr id="3" name="Content Placeholder 2"/>
          <p:cNvSpPr>
            <a:spLocks noGrp="1"/>
          </p:cNvSpPr>
          <p:nvPr>
            <p:ph idx="1"/>
          </p:nvPr>
        </p:nvSpPr>
        <p:spPr>
          <a:xfrm>
            <a:off x="723899" y="1066800"/>
            <a:ext cx="11223451" cy="5148020"/>
          </a:xfrm>
        </p:spPr>
        <p:txBody>
          <a:bodyPr/>
          <a:lstStyle/>
          <a:p>
            <a:r>
              <a:rPr lang="en-US" sz="3200" dirty="0"/>
              <a:t>Supportive measures may include:</a:t>
            </a:r>
          </a:p>
          <a:p>
            <a:pPr lvl="1"/>
            <a:r>
              <a:rPr lang="en-US" sz="2800" dirty="0"/>
              <a:t>Counseling </a:t>
            </a:r>
          </a:p>
          <a:p>
            <a:pPr lvl="1"/>
            <a:r>
              <a:rPr lang="en-US" sz="2800" dirty="0"/>
              <a:t>Extensions of deadlines or other course-related adjustments</a:t>
            </a:r>
          </a:p>
          <a:p>
            <a:pPr lvl="1"/>
            <a:r>
              <a:rPr lang="en-US" sz="2800" dirty="0"/>
              <a:t>Modifications of work or class schedules </a:t>
            </a:r>
          </a:p>
          <a:p>
            <a:pPr lvl="1"/>
            <a:r>
              <a:rPr lang="en-US" sz="2800" dirty="0"/>
              <a:t>Campus escort service </a:t>
            </a:r>
          </a:p>
          <a:p>
            <a:pPr lvl="1"/>
            <a:r>
              <a:rPr lang="en-US" sz="2800" dirty="0"/>
              <a:t>Mutual restrictions on contact </a:t>
            </a:r>
          </a:p>
          <a:p>
            <a:pPr lvl="1"/>
            <a:r>
              <a:rPr lang="en-US" sz="2800" dirty="0"/>
              <a:t>Changes in work locations</a:t>
            </a:r>
          </a:p>
          <a:p>
            <a:pPr lvl="1"/>
            <a:r>
              <a:rPr lang="en-US" sz="2800" dirty="0"/>
              <a:t>Leaves of absence </a:t>
            </a:r>
          </a:p>
          <a:p>
            <a:pPr lvl="1"/>
            <a:r>
              <a:rPr lang="en-US" sz="2800" dirty="0"/>
              <a:t>Increased security and monitoring of certain areas of the campus</a:t>
            </a:r>
          </a:p>
          <a:p>
            <a:pPr lvl="1"/>
            <a:r>
              <a:rPr lang="en-US" sz="2800" dirty="0"/>
              <a:t>Other similar measures</a:t>
            </a:r>
          </a:p>
          <a:p>
            <a:pPr marL="457200" lvl="1" indent="0">
              <a:buNone/>
            </a:pPr>
            <a:r>
              <a:rPr lang="en-US" sz="2800" dirty="0"/>
              <a:t>Supportive measures cannot be punitive</a:t>
            </a:r>
          </a:p>
          <a:p>
            <a:endParaRPr lang="en-US"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13</a:t>
            </a:fld>
            <a:endParaRPr lang="en-US" dirty="0"/>
          </a:p>
        </p:txBody>
      </p:sp>
    </p:spTree>
    <p:extLst>
      <p:ext uri="{BB962C8B-B14F-4D97-AF65-F5344CB8AC3E}">
        <p14:creationId xmlns:p14="http://schemas.microsoft.com/office/powerpoint/2010/main" val="2231369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228600"/>
            <a:ext cx="11223450" cy="547578"/>
          </a:xfrm>
        </p:spPr>
        <p:txBody>
          <a:bodyPr>
            <a:noAutofit/>
          </a:bodyPr>
          <a:lstStyle/>
          <a:p>
            <a:pPr>
              <a:lnSpc>
                <a:spcPct val="100000"/>
              </a:lnSpc>
            </a:pPr>
            <a:r>
              <a:rPr lang="en-US" sz="3600" dirty="0"/>
              <a:t>Informal Reporting:  Decision to Proceed with a Formal Complaint</a:t>
            </a:r>
          </a:p>
        </p:txBody>
      </p:sp>
      <p:sp>
        <p:nvSpPr>
          <p:cNvPr id="3" name="Content Placeholder 2"/>
          <p:cNvSpPr>
            <a:spLocks noGrp="1"/>
          </p:cNvSpPr>
          <p:nvPr>
            <p:ph idx="1"/>
          </p:nvPr>
        </p:nvSpPr>
        <p:spPr>
          <a:xfrm>
            <a:off x="723899" y="1066800"/>
            <a:ext cx="11223451" cy="5620439"/>
          </a:xfrm>
        </p:spPr>
        <p:txBody>
          <a:bodyPr/>
          <a:lstStyle/>
          <a:p>
            <a:r>
              <a:rPr lang="en-US" sz="4000" dirty="0"/>
              <a:t>Complainants can choose whether or not to file a formal complaint</a:t>
            </a:r>
          </a:p>
          <a:p>
            <a:r>
              <a:rPr lang="en-US" sz="4000" dirty="0"/>
              <a:t>Complainants </a:t>
            </a:r>
            <a:r>
              <a:rPr lang="en-US" sz="4000" b="1" i="1" u="sng" dirty="0"/>
              <a:t>cannot</a:t>
            </a:r>
            <a:r>
              <a:rPr lang="en-US" sz="4000" dirty="0"/>
              <a:t> remain anonymous if they chose to file a formal complaint </a:t>
            </a:r>
          </a:p>
          <a:p>
            <a:pPr lvl="1"/>
            <a:r>
              <a:rPr lang="en-US" sz="3600" dirty="0"/>
              <a:t>Thus, you </a:t>
            </a:r>
            <a:r>
              <a:rPr lang="en-US" sz="3600" i="1" dirty="0"/>
              <a:t>cannot</a:t>
            </a:r>
            <a:r>
              <a:rPr lang="en-US" sz="3600" dirty="0"/>
              <a:t> assure a Complainant anonymity and should inform them that if they proceeds with a formal complaint, it will not be anonymous</a:t>
            </a:r>
          </a:p>
          <a:p>
            <a:pPr lvl="1"/>
            <a:endParaRPr lang="en-US" sz="4000" dirty="0"/>
          </a:p>
          <a:p>
            <a:pPr lvl="1"/>
            <a:endParaRPr lang="en-US" sz="3000" dirty="0"/>
          </a:p>
          <a:p>
            <a:endParaRPr lang="en-US" sz="3000" dirty="0"/>
          </a:p>
          <a:p>
            <a:endParaRPr lang="en-US" sz="3000"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14</a:t>
            </a:fld>
            <a:endParaRPr lang="en-US" dirty="0"/>
          </a:p>
        </p:txBody>
      </p:sp>
    </p:spTree>
    <p:extLst>
      <p:ext uri="{BB962C8B-B14F-4D97-AF65-F5344CB8AC3E}">
        <p14:creationId xmlns:p14="http://schemas.microsoft.com/office/powerpoint/2010/main" val="4066387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Informal Reporting:  Decision to Proceed with a Formal Complaint</a:t>
            </a:r>
          </a:p>
        </p:txBody>
      </p:sp>
      <p:sp>
        <p:nvSpPr>
          <p:cNvPr id="3" name="Content Placeholder 2"/>
          <p:cNvSpPr>
            <a:spLocks noGrp="1"/>
          </p:cNvSpPr>
          <p:nvPr>
            <p:ph idx="1"/>
          </p:nvPr>
        </p:nvSpPr>
        <p:spPr>
          <a:xfrm>
            <a:off x="723899" y="1121810"/>
            <a:ext cx="11223451" cy="4898571"/>
          </a:xfrm>
        </p:spPr>
        <p:txBody>
          <a:bodyPr/>
          <a:lstStyle/>
          <a:p>
            <a:r>
              <a:rPr lang="en-US" dirty="0"/>
              <a:t>Even if a Complainant does not want to file a formal complaint, one may be filed by the Title IX Coordinator</a:t>
            </a:r>
          </a:p>
          <a:p>
            <a:r>
              <a:rPr lang="en-US" dirty="0"/>
              <a:t>Should a Title IX Coordinator proceed with a formal complaint, a Complainant can request that the Title IX Coordinator not share his/her identity or conduct an investigation at all</a:t>
            </a:r>
          </a:p>
          <a:p>
            <a:pPr lvl="1"/>
            <a:r>
              <a:rPr lang="en-US" dirty="0"/>
              <a:t>Such a request should be evaluated against the duty to ensure campus safety, comply with federal law, and conduct the investigation with limited involvement from the Complainant  </a:t>
            </a:r>
          </a:p>
          <a:p>
            <a:endParaRPr lang="en-US"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15</a:t>
            </a:fld>
            <a:endParaRPr lang="en-US" dirty="0"/>
          </a:p>
        </p:txBody>
      </p:sp>
    </p:spTree>
    <p:extLst>
      <p:ext uri="{BB962C8B-B14F-4D97-AF65-F5344CB8AC3E}">
        <p14:creationId xmlns:p14="http://schemas.microsoft.com/office/powerpoint/2010/main" val="1537758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Complaint</a:t>
            </a:r>
          </a:p>
        </p:txBody>
      </p:sp>
      <p:sp>
        <p:nvSpPr>
          <p:cNvPr id="3" name="Content Placeholder 2"/>
          <p:cNvSpPr>
            <a:spLocks noGrp="1"/>
          </p:cNvSpPr>
          <p:nvPr>
            <p:ph idx="1"/>
          </p:nvPr>
        </p:nvSpPr>
        <p:spPr/>
        <p:txBody>
          <a:bodyPr/>
          <a:lstStyle/>
          <a:p>
            <a:r>
              <a:rPr lang="en-US" dirty="0"/>
              <a:t>A </a:t>
            </a:r>
            <a:r>
              <a:rPr lang="en-US" b="1" i="1" dirty="0"/>
              <a:t>formal complaint </a:t>
            </a:r>
            <a:r>
              <a:rPr lang="en-US" dirty="0"/>
              <a:t>of sexual harassment initiates the formal grievance process.</a:t>
            </a:r>
          </a:p>
          <a:p>
            <a:r>
              <a:rPr lang="en-US" dirty="0"/>
              <a:t>A formal complaint is a document filed by a Complainant or signed by the Title IX Coordinator alleging sexual harassment against a Respondent and requesting that the college investigate.</a:t>
            </a:r>
          </a:p>
        </p:txBody>
      </p:sp>
      <p:sp>
        <p:nvSpPr>
          <p:cNvPr id="4" name="Slide Number Placeholder 3"/>
          <p:cNvSpPr>
            <a:spLocks noGrp="1"/>
          </p:cNvSpPr>
          <p:nvPr>
            <p:ph type="sldNum" sz="quarter" idx="12"/>
          </p:nvPr>
        </p:nvSpPr>
        <p:spPr/>
        <p:txBody>
          <a:bodyPr/>
          <a:lstStyle/>
          <a:p>
            <a:fld id="{CC52E155-FD95-45BC-A9C1-019A20DEA94F}" type="slidenum">
              <a:rPr lang="en-US" smtClean="0"/>
              <a:pPr/>
              <a:t>16</a:t>
            </a:fld>
            <a:endParaRPr lang="en-US" dirty="0"/>
          </a:p>
        </p:txBody>
      </p:sp>
    </p:spTree>
    <p:extLst>
      <p:ext uri="{BB962C8B-B14F-4D97-AF65-F5344CB8AC3E}">
        <p14:creationId xmlns:p14="http://schemas.microsoft.com/office/powerpoint/2010/main" val="2647693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Complaint</a:t>
            </a:r>
          </a:p>
        </p:txBody>
      </p:sp>
      <p:sp>
        <p:nvSpPr>
          <p:cNvPr id="3" name="Content Placeholder 2"/>
          <p:cNvSpPr>
            <a:spLocks noGrp="1"/>
          </p:cNvSpPr>
          <p:nvPr>
            <p:ph idx="1"/>
          </p:nvPr>
        </p:nvSpPr>
        <p:spPr/>
        <p:txBody>
          <a:bodyPr/>
          <a:lstStyle/>
          <a:p>
            <a:r>
              <a:rPr lang="en-US" sz="4000" dirty="0"/>
              <a:t>Complainants can file formal complaints with the Title IX Coordinator by either using a college-provided form, or by physically or digitally signing a document (typing their name on an email constitutes a digital signature)</a:t>
            </a:r>
          </a:p>
          <a:p>
            <a:r>
              <a:rPr lang="en-US" sz="4000" dirty="0"/>
              <a:t>The college </a:t>
            </a:r>
            <a:r>
              <a:rPr lang="en-US" sz="4000" b="1" i="1" dirty="0"/>
              <a:t>cannot require </a:t>
            </a:r>
            <a:r>
              <a:rPr lang="en-US" sz="4000" dirty="0"/>
              <a:t>that Complainants utilized a college-provided form for a complaint to constitute a "formal complaint"</a:t>
            </a:r>
          </a:p>
          <a:p>
            <a:endParaRPr lang="en-US" dirty="0"/>
          </a:p>
          <a:p>
            <a:endParaRPr lang="en-US"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17</a:t>
            </a:fld>
            <a:endParaRPr lang="en-US" dirty="0"/>
          </a:p>
        </p:txBody>
      </p:sp>
    </p:spTree>
    <p:extLst>
      <p:ext uri="{BB962C8B-B14F-4D97-AF65-F5344CB8AC3E}">
        <p14:creationId xmlns:p14="http://schemas.microsoft.com/office/powerpoint/2010/main" val="1769161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Complaint</a:t>
            </a:r>
          </a:p>
        </p:txBody>
      </p:sp>
      <p:sp>
        <p:nvSpPr>
          <p:cNvPr id="3" name="Content Placeholder 2"/>
          <p:cNvSpPr>
            <a:spLocks noGrp="1"/>
          </p:cNvSpPr>
          <p:nvPr>
            <p:ph idx="1"/>
          </p:nvPr>
        </p:nvSpPr>
        <p:spPr/>
        <p:txBody>
          <a:bodyPr/>
          <a:lstStyle/>
          <a:p>
            <a:r>
              <a:rPr lang="en-US" sz="4000" dirty="0"/>
              <a:t>At the time of filing a formal complaint, a Complainant </a:t>
            </a:r>
            <a:r>
              <a:rPr lang="en-US" sz="4000" b="1" i="1" dirty="0"/>
              <a:t>must be participating or attempting to participate </a:t>
            </a:r>
            <a:r>
              <a:rPr lang="en-US" sz="4000" dirty="0"/>
              <a:t>in a college's education program or activity</a:t>
            </a:r>
          </a:p>
          <a:p>
            <a:r>
              <a:rPr lang="en-US" sz="4000" dirty="0"/>
              <a:t>Thus, a complaint from an alumni relating to an incident while he or she was a student would not be covered or protected under the new Title IX rules, but may be covered under other conduct policies.</a:t>
            </a:r>
          </a:p>
        </p:txBody>
      </p:sp>
      <p:sp>
        <p:nvSpPr>
          <p:cNvPr id="4" name="Slide Number Placeholder 3"/>
          <p:cNvSpPr>
            <a:spLocks noGrp="1"/>
          </p:cNvSpPr>
          <p:nvPr>
            <p:ph type="sldNum" sz="quarter" idx="12"/>
          </p:nvPr>
        </p:nvSpPr>
        <p:spPr/>
        <p:txBody>
          <a:bodyPr/>
          <a:lstStyle/>
          <a:p>
            <a:fld id="{CC52E155-FD95-45BC-A9C1-019A20DEA94F}" type="slidenum">
              <a:rPr lang="en-US" smtClean="0"/>
              <a:pPr/>
              <a:t>18</a:t>
            </a:fld>
            <a:endParaRPr lang="en-US" dirty="0"/>
          </a:p>
        </p:txBody>
      </p:sp>
    </p:spTree>
    <p:extLst>
      <p:ext uri="{BB962C8B-B14F-4D97-AF65-F5344CB8AC3E}">
        <p14:creationId xmlns:p14="http://schemas.microsoft.com/office/powerpoint/2010/main" val="1038721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Preliminary Inquiry </a:t>
            </a:r>
          </a:p>
        </p:txBody>
      </p:sp>
      <p:sp>
        <p:nvSpPr>
          <p:cNvPr id="3" name="Content Placeholder 2"/>
          <p:cNvSpPr>
            <a:spLocks noGrp="1"/>
          </p:cNvSpPr>
          <p:nvPr>
            <p:ph idx="1"/>
          </p:nvPr>
        </p:nvSpPr>
        <p:spPr>
          <a:xfrm>
            <a:off x="723899" y="1066800"/>
            <a:ext cx="11223451" cy="5600700"/>
          </a:xfrm>
        </p:spPr>
        <p:txBody>
          <a:bodyPr/>
          <a:lstStyle/>
          <a:p>
            <a:r>
              <a:rPr lang="en-US" dirty="0"/>
              <a:t>Once a formal complaint is filed, the college must assign  investigators to the matter</a:t>
            </a:r>
          </a:p>
          <a:p>
            <a:r>
              <a:rPr lang="en-US" dirty="0"/>
              <a:t>The investigators will determine whether the college should proceed further with the formal grievance process or dismiss the formal complaint </a:t>
            </a:r>
          </a:p>
          <a:p>
            <a:r>
              <a:rPr lang="en-US" dirty="0"/>
              <a:t>The Department of Education's regulations provide </a:t>
            </a:r>
            <a:r>
              <a:rPr lang="en-US" i="1" dirty="0"/>
              <a:t>mandatory</a:t>
            </a:r>
            <a:r>
              <a:rPr lang="en-US" dirty="0"/>
              <a:t> and </a:t>
            </a:r>
            <a:r>
              <a:rPr lang="en-US" i="1" dirty="0"/>
              <a:t>discretionary</a:t>
            </a:r>
            <a:r>
              <a:rPr lang="en-US" dirty="0"/>
              <a:t> grounds for dismissal </a:t>
            </a:r>
          </a:p>
        </p:txBody>
      </p:sp>
      <p:sp>
        <p:nvSpPr>
          <p:cNvPr id="4" name="Slide Number Placeholder 3"/>
          <p:cNvSpPr>
            <a:spLocks noGrp="1"/>
          </p:cNvSpPr>
          <p:nvPr>
            <p:ph type="sldNum" sz="quarter" idx="12"/>
          </p:nvPr>
        </p:nvSpPr>
        <p:spPr/>
        <p:txBody>
          <a:bodyPr/>
          <a:lstStyle/>
          <a:p>
            <a:fld id="{CC52E155-FD95-45BC-A9C1-019A20DEA94F}" type="slidenum">
              <a:rPr lang="en-US" smtClean="0"/>
              <a:pPr/>
              <a:t>19</a:t>
            </a:fld>
            <a:endParaRPr lang="en-US" dirty="0"/>
          </a:p>
        </p:txBody>
      </p:sp>
    </p:spTree>
    <p:extLst>
      <p:ext uri="{BB962C8B-B14F-4D97-AF65-F5344CB8AC3E}">
        <p14:creationId xmlns:p14="http://schemas.microsoft.com/office/powerpoint/2010/main" val="132376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 Map</a:t>
            </a:r>
          </a:p>
        </p:txBody>
      </p:sp>
      <p:sp>
        <p:nvSpPr>
          <p:cNvPr id="3" name="Content Placeholder 2"/>
          <p:cNvSpPr>
            <a:spLocks noGrp="1"/>
          </p:cNvSpPr>
          <p:nvPr>
            <p:ph idx="1"/>
          </p:nvPr>
        </p:nvSpPr>
        <p:spPr>
          <a:xfrm>
            <a:off x="723900" y="1169581"/>
            <a:ext cx="11223451" cy="5657782"/>
          </a:xfrm>
        </p:spPr>
        <p:txBody>
          <a:bodyPr numCol="2"/>
          <a:lstStyle/>
          <a:p>
            <a:r>
              <a:rPr lang="en-US" sz="3000" dirty="0"/>
              <a:t>Key Concepts</a:t>
            </a:r>
          </a:p>
          <a:p>
            <a:r>
              <a:rPr lang="en-US" sz="3000" dirty="0"/>
              <a:t>Basic Procedural Requirements </a:t>
            </a:r>
          </a:p>
          <a:p>
            <a:r>
              <a:rPr lang="en-US" sz="3000" dirty="0"/>
              <a:t>Informal Reporting</a:t>
            </a:r>
            <a:endParaRPr lang="en-US" sz="3000" dirty="0">
              <a:solidFill>
                <a:srgbClr val="FF0000"/>
              </a:solidFill>
            </a:endParaRPr>
          </a:p>
          <a:p>
            <a:r>
              <a:rPr lang="en-US" sz="3000" dirty="0"/>
              <a:t>Formal Complaint</a:t>
            </a:r>
            <a:endParaRPr lang="en-US" sz="3000" dirty="0">
              <a:solidFill>
                <a:srgbClr val="FF0000"/>
              </a:solidFill>
            </a:endParaRPr>
          </a:p>
          <a:p>
            <a:r>
              <a:rPr lang="en-US" sz="3000" dirty="0"/>
              <a:t>Preliminary Inquiry</a:t>
            </a:r>
          </a:p>
          <a:p>
            <a:r>
              <a:rPr lang="en-US" sz="3000" dirty="0"/>
              <a:t>Informal Resolution</a:t>
            </a:r>
          </a:p>
          <a:p>
            <a:r>
              <a:rPr lang="en-US" sz="3000" dirty="0"/>
              <a:t>Investigation</a:t>
            </a:r>
          </a:p>
          <a:p>
            <a:endParaRPr lang="en-US" sz="3000" dirty="0"/>
          </a:p>
          <a:p>
            <a:endParaRPr lang="en-US" sz="3000" dirty="0"/>
          </a:p>
          <a:p>
            <a:r>
              <a:rPr lang="en-US" sz="3000" dirty="0"/>
              <a:t>Live Hearing</a:t>
            </a:r>
          </a:p>
          <a:p>
            <a:r>
              <a:rPr lang="en-US" sz="3000" dirty="0"/>
              <a:t>Determination Regarding Responsibility </a:t>
            </a:r>
          </a:p>
          <a:p>
            <a:r>
              <a:rPr lang="en-US" sz="3000" dirty="0"/>
              <a:t>Appeals</a:t>
            </a:r>
          </a:p>
          <a:p>
            <a:r>
              <a:rPr lang="en-US" sz="3000" dirty="0"/>
              <a:t>Retaliation</a:t>
            </a:r>
          </a:p>
          <a:p>
            <a:r>
              <a:rPr lang="en-US" sz="3000" dirty="0"/>
              <a:t>Recordkeeping </a:t>
            </a:r>
          </a:p>
          <a:p>
            <a:r>
              <a:rPr lang="en-US" sz="3000" dirty="0"/>
              <a:t>Questions? </a:t>
            </a:r>
          </a:p>
          <a:p>
            <a:endParaRPr lang="en-US" sz="3000"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2</a:t>
            </a:fld>
            <a:endParaRPr lang="en-US" dirty="0"/>
          </a:p>
        </p:txBody>
      </p:sp>
    </p:spTree>
    <p:extLst>
      <p:ext uri="{BB962C8B-B14F-4D97-AF65-F5344CB8AC3E}">
        <p14:creationId xmlns:p14="http://schemas.microsoft.com/office/powerpoint/2010/main" val="2378278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Preliminary Inquiry </a:t>
            </a:r>
          </a:p>
        </p:txBody>
      </p:sp>
      <p:sp>
        <p:nvSpPr>
          <p:cNvPr id="3" name="Content Placeholder 2"/>
          <p:cNvSpPr>
            <a:spLocks noGrp="1"/>
          </p:cNvSpPr>
          <p:nvPr>
            <p:ph idx="1"/>
          </p:nvPr>
        </p:nvSpPr>
        <p:spPr>
          <a:xfrm>
            <a:off x="723899" y="1066801"/>
            <a:ext cx="11223451" cy="4648200"/>
          </a:xfrm>
        </p:spPr>
        <p:txBody>
          <a:bodyPr/>
          <a:lstStyle/>
          <a:p>
            <a:r>
              <a:rPr lang="en-US" sz="4000" b="1" dirty="0"/>
              <a:t>Mandatory Grounds for Dismissal of a Formal Complaint: </a:t>
            </a:r>
          </a:p>
          <a:p>
            <a:pPr lvl="1"/>
            <a:r>
              <a:rPr lang="en-US" sz="3600" dirty="0"/>
              <a:t>The conduct alleged would not constitute sexual harassment under Title IX;</a:t>
            </a:r>
          </a:p>
          <a:p>
            <a:pPr lvl="1"/>
            <a:r>
              <a:rPr lang="en-US" sz="3600" dirty="0"/>
              <a:t>The conduct alleged did not occur in the college's education program or activity; or</a:t>
            </a:r>
          </a:p>
          <a:p>
            <a:pPr lvl="1"/>
            <a:r>
              <a:rPr lang="en-US" sz="3600" dirty="0"/>
              <a:t>The conduct alleged did not occur in the U.S.</a:t>
            </a:r>
          </a:p>
          <a:p>
            <a:pPr marL="457200" lvl="1" indent="0">
              <a:buNone/>
            </a:pPr>
            <a:r>
              <a:rPr lang="en-US" sz="3600" dirty="0"/>
              <a:t>If a complaint is dismissed under this provision, it may be referred for a conduct inquiry.</a:t>
            </a:r>
          </a:p>
        </p:txBody>
      </p:sp>
      <p:sp>
        <p:nvSpPr>
          <p:cNvPr id="4" name="Slide Number Placeholder 3"/>
          <p:cNvSpPr>
            <a:spLocks noGrp="1"/>
          </p:cNvSpPr>
          <p:nvPr>
            <p:ph type="sldNum" sz="quarter" idx="12"/>
          </p:nvPr>
        </p:nvSpPr>
        <p:spPr/>
        <p:txBody>
          <a:bodyPr/>
          <a:lstStyle/>
          <a:p>
            <a:fld id="{CC52E155-FD95-45BC-A9C1-019A20DEA94F}" type="slidenum">
              <a:rPr lang="en-US" smtClean="0"/>
              <a:pPr/>
              <a:t>20</a:t>
            </a:fld>
            <a:endParaRPr lang="en-US" dirty="0"/>
          </a:p>
        </p:txBody>
      </p:sp>
    </p:spTree>
    <p:extLst>
      <p:ext uri="{BB962C8B-B14F-4D97-AF65-F5344CB8AC3E}">
        <p14:creationId xmlns:p14="http://schemas.microsoft.com/office/powerpoint/2010/main" val="2595465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Preliminary Inquiry </a:t>
            </a:r>
          </a:p>
        </p:txBody>
      </p:sp>
      <p:sp>
        <p:nvSpPr>
          <p:cNvPr id="3" name="Content Placeholder 2"/>
          <p:cNvSpPr>
            <a:spLocks noGrp="1"/>
          </p:cNvSpPr>
          <p:nvPr>
            <p:ph idx="1"/>
          </p:nvPr>
        </p:nvSpPr>
        <p:spPr>
          <a:xfrm>
            <a:off x="723899" y="1066800"/>
            <a:ext cx="11223451" cy="5179764"/>
          </a:xfrm>
        </p:spPr>
        <p:txBody>
          <a:bodyPr/>
          <a:lstStyle/>
          <a:p>
            <a:r>
              <a:rPr lang="en-US" sz="3500" b="1" dirty="0"/>
              <a:t>Discretionary Grounds for Dismissal of a Formal Complaint: </a:t>
            </a:r>
          </a:p>
          <a:p>
            <a:pPr lvl="1"/>
            <a:r>
              <a:rPr lang="en-US" dirty="0"/>
              <a:t>The Complainant notifies the Title IX Coordinator in writing that he or she would like to withdraw the formal complaint (there may be a referral for a conduct inquiry); </a:t>
            </a:r>
          </a:p>
          <a:p>
            <a:pPr lvl="1"/>
            <a:r>
              <a:rPr lang="en-US" dirty="0"/>
              <a:t>The Respondent is no longer enrolled in or employed by the college; or</a:t>
            </a:r>
          </a:p>
          <a:p>
            <a:pPr lvl="1"/>
            <a:r>
              <a:rPr lang="en-US" dirty="0"/>
              <a:t>Specific circumstances prevent the college from gathering evidence sufficient to reach a determination as to the formal complaint </a:t>
            </a:r>
          </a:p>
          <a:p>
            <a:endParaRPr lang="en-US"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21</a:t>
            </a:fld>
            <a:endParaRPr lang="en-US" dirty="0"/>
          </a:p>
        </p:txBody>
      </p:sp>
    </p:spTree>
    <p:extLst>
      <p:ext uri="{BB962C8B-B14F-4D97-AF65-F5344CB8AC3E}">
        <p14:creationId xmlns:p14="http://schemas.microsoft.com/office/powerpoint/2010/main" val="3277877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1" y="411630"/>
            <a:ext cx="11223450" cy="723106"/>
          </a:xfrm>
        </p:spPr>
        <p:txBody>
          <a:bodyPr>
            <a:normAutofit fontScale="90000"/>
          </a:bodyPr>
          <a:lstStyle/>
          <a:p>
            <a:r>
              <a:rPr lang="en-US" sz="3600" dirty="0"/>
              <a:t>Preliminary Inquiry:  Appealing the Dismissal of a Formal Complaint </a:t>
            </a:r>
            <a:br>
              <a:rPr lang="en-US" dirty="0"/>
            </a:br>
            <a:endParaRPr lang="en-US" dirty="0"/>
          </a:p>
        </p:txBody>
      </p:sp>
      <p:sp>
        <p:nvSpPr>
          <p:cNvPr id="3" name="Content Placeholder 2"/>
          <p:cNvSpPr>
            <a:spLocks noGrp="1"/>
          </p:cNvSpPr>
          <p:nvPr>
            <p:ph idx="1"/>
          </p:nvPr>
        </p:nvSpPr>
        <p:spPr>
          <a:xfrm>
            <a:off x="723900" y="1134736"/>
            <a:ext cx="11223451" cy="4836405"/>
          </a:xfrm>
        </p:spPr>
        <p:txBody>
          <a:bodyPr/>
          <a:lstStyle/>
          <a:p>
            <a:r>
              <a:rPr lang="en-US" dirty="0"/>
              <a:t>Colleges must offer both parties an appeal from an investigator's dismissal of a formal complaint </a:t>
            </a:r>
          </a:p>
          <a:p>
            <a:r>
              <a:rPr lang="en-US" dirty="0"/>
              <a:t>Both parties must be notified in writing of such appeal rights</a:t>
            </a:r>
          </a:p>
          <a:p>
            <a:r>
              <a:rPr lang="en-US" dirty="0"/>
              <a:t>Grounds for appeal include procedural irregularities, the discovery of new evidence, and any bias or a conflict of interest detected amongst any Title IX personnel </a:t>
            </a:r>
          </a:p>
          <a:p>
            <a:endParaRPr lang="en-US"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22</a:t>
            </a:fld>
            <a:endParaRPr lang="en-US" dirty="0"/>
          </a:p>
        </p:txBody>
      </p:sp>
    </p:spTree>
    <p:extLst>
      <p:ext uri="{BB962C8B-B14F-4D97-AF65-F5344CB8AC3E}">
        <p14:creationId xmlns:p14="http://schemas.microsoft.com/office/powerpoint/2010/main" val="3098351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Preliminary Inquiry: Notice to the Parties</a:t>
            </a:r>
          </a:p>
        </p:txBody>
      </p:sp>
      <p:sp>
        <p:nvSpPr>
          <p:cNvPr id="3" name="Content Placeholder 2"/>
          <p:cNvSpPr>
            <a:spLocks noGrp="1"/>
          </p:cNvSpPr>
          <p:nvPr>
            <p:ph idx="1"/>
          </p:nvPr>
        </p:nvSpPr>
        <p:spPr>
          <a:xfrm>
            <a:off x="533399" y="951706"/>
            <a:ext cx="11223451" cy="5575300"/>
          </a:xfrm>
        </p:spPr>
        <p:txBody>
          <a:bodyPr/>
          <a:lstStyle/>
          <a:p>
            <a:r>
              <a:rPr lang="en-US" sz="3200" dirty="0"/>
              <a:t>If the formal complaint is not dismissed, the college must send the parties a notice containing:</a:t>
            </a:r>
          </a:p>
          <a:p>
            <a:pPr lvl="1"/>
            <a:r>
              <a:rPr lang="en-US" sz="2800" dirty="0"/>
              <a:t>An explanation of the grievance process</a:t>
            </a:r>
          </a:p>
          <a:p>
            <a:pPr lvl="1"/>
            <a:r>
              <a:rPr lang="en-US" sz="2800" dirty="0"/>
              <a:t>Notice of the sexual harassment allegations </a:t>
            </a:r>
          </a:p>
          <a:p>
            <a:pPr lvl="1"/>
            <a:r>
              <a:rPr lang="en-US" sz="2800" dirty="0"/>
              <a:t>A statement that the Respondent is presumed not responsible for the alleged conduct</a:t>
            </a:r>
          </a:p>
          <a:p>
            <a:pPr lvl="1"/>
            <a:r>
              <a:rPr lang="en-US" sz="2800" dirty="0"/>
              <a:t>Notice that the parties may have an </a:t>
            </a:r>
            <a:r>
              <a:rPr lang="en-US" sz="2800" b="1" i="1" dirty="0"/>
              <a:t>Advisor</a:t>
            </a:r>
            <a:r>
              <a:rPr lang="en-US" sz="2800" dirty="0"/>
              <a:t> of their choice</a:t>
            </a:r>
          </a:p>
          <a:p>
            <a:pPr lvl="1"/>
            <a:r>
              <a:rPr lang="en-US" sz="2800" dirty="0"/>
              <a:t>Any provision in the college's code of conduct that prohibits knowingly making false statements or knowingly submitting false information</a:t>
            </a:r>
          </a:p>
        </p:txBody>
      </p:sp>
      <p:sp>
        <p:nvSpPr>
          <p:cNvPr id="4" name="Slide Number Placeholder 3"/>
          <p:cNvSpPr>
            <a:spLocks noGrp="1"/>
          </p:cNvSpPr>
          <p:nvPr>
            <p:ph type="sldNum" sz="quarter" idx="12"/>
          </p:nvPr>
        </p:nvSpPr>
        <p:spPr/>
        <p:txBody>
          <a:bodyPr/>
          <a:lstStyle/>
          <a:p>
            <a:fld id="{CC52E155-FD95-45BC-A9C1-019A20DEA94F}" type="slidenum">
              <a:rPr lang="en-US" smtClean="0"/>
              <a:pPr/>
              <a:t>23</a:t>
            </a:fld>
            <a:endParaRPr lang="en-US" dirty="0"/>
          </a:p>
        </p:txBody>
      </p:sp>
    </p:spTree>
    <p:extLst>
      <p:ext uri="{BB962C8B-B14F-4D97-AF65-F5344CB8AC3E}">
        <p14:creationId xmlns:p14="http://schemas.microsoft.com/office/powerpoint/2010/main" val="2610740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Preliminary Inquiry: Emergency Removals</a:t>
            </a:r>
          </a:p>
        </p:txBody>
      </p:sp>
      <p:sp>
        <p:nvSpPr>
          <p:cNvPr id="3" name="Content Placeholder 2"/>
          <p:cNvSpPr>
            <a:spLocks noGrp="1"/>
          </p:cNvSpPr>
          <p:nvPr>
            <p:ph idx="1"/>
          </p:nvPr>
        </p:nvSpPr>
        <p:spPr/>
        <p:txBody>
          <a:bodyPr/>
          <a:lstStyle/>
          <a:p>
            <a:r>
              <a:rPr lang="en-US" dirty="0"/>
              <a:t>If the safety or well-being of anyone at the college may be jeopardized through the investigation process, temporary emergency removals may be appropriate at the outset of the investigation.</a:t>
            </a:r>
          </a:p>
          <a:p>
            <a:r>
              <a:rPr lang="en-US" dirty="0"/>
              <a:t>Ensure that any such suspensions are done equitably (with the understanding that the Respondent is presumed </a:t>
            </a:r>
            <a:r>
              <a:rPr lang="en-US" b="1" i="1" dirty="0"/>
              <a:t>not responsible </a:t>
            </a:r>
            <a:r>
              <a:rPr lang="en-US" dirty="0"/>
              <a:t>until a determination regarding responsibility is made)</a:t>
            </a:r>
          </a:p>
          <a:p>
            <a:endParaRPr lang="en-US" dirty="0"/>
          </a:p>
          <a:p>
            <a:endParaRPr lang="en-US"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24</a:t>
            </a:fld>
            <a:endParaRPr lang="en-US" dirty="0"/>
          </a:p>
        </p:txBody>
      </p:sp>
    </p:spTree>
    <p:extLst>
      <p:ext uri="{BB962C8B-B14F-4D97-AF65-F5344CB8AC3E}">
        <p14:creationId xmlns:p14="http://schemas.microsoft.com/office/powerpoint/2010/main" val="3144551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Quiz – Test Your Knowledge!</a:t>
            </a:r>
          </a:p>
        </p:txBody>
      </p:sp>
      <p:sp>
        <p:nvSpPr>
          <p:cNvPr id="3" name="Content Placeholder 2"/>
          <p:cNvSpPr>
            <a:spLocks noGrp="1"/>
          </p:cNvSpPr>
          <p:nvPr>
            <p:ph idx="1"/>
          </p:nvPr>
        </p:nvSpPr>
        <p:spPr/>
        <p:txBody>
          <a:bodyPr/>
          <a:lstStyle/>
          <a:p>
            <a:r>
              <a:rPr lang="en-US" dirty="0"/>
              <a:t>Sam sends an email to the Title IX Coordinator at 2:00 AM reporting that he was just sexually assaulted at one of the bars near campus. Sam provides the requisite details regarding the events, requests that the college investigate these allegations, and digitally signs the email. </a:t>
            </a:r>
          </a:p>
          <a:p>
            <a:r>
              <a:rPr lang="en-US" dirty="0"/>
              <a:t>Does this constitute a </a:t>
            </a:r>
            <a:r>
              <a:rPr lang="en-US" b="1" i="1" dirty="0"/>
              <a:t>formal complaint </a:t>
            </a:r>
            <a:r>
              <a:rPr lang="en-US" dirty="0"/>
              <a:t>of sexual harassment, why or why not?</a:t>
            </a:r>
          </a:p>
        </p:txBody>
      </p:sp>
      <p:sp>
        <p:nvSpPr>
          <p:cNvPr id="4" name="Slide Number Placeholder 3"/>
          <p:cNvSpPr>
            <a:spLocks noGrp="1"/>
          </p:cNvSpPr>
          <p:nvPr>
            <p:ph type="sldNum" sz="quarter" idx="12"/>
          </p:nvPr>
        </p:nvSpPr>
        <p:spPr/>
        <p:txBody>
          <a:bodyPr/>
          <a:lstStyle/>
          <a:p>
            <a:fld id="{CC52E155-FD95-45BC-A9C1-019A20DEA94F}" type="slidenum">
              <a:rPr lang="en-US" smtClean="0"/>
              <a:pPr/>
              <a:t>25</a:t>
            </a:fld>
            <a:endParaRPr lang="en-US" dirty="0"/>
          </a:p>
        </p:txBody>
      </p:sp>
    </p:spTree>
    <p:extLst>
      <p:ext uri="{BB962C8B-B14F-4D97-AF65-F5344CB8AC3E}">
        <p14:creationId xmlns:p14="http://schemas.microsoft.com/office/powerpoint/2010/main" val="821662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Quiz – Test Your Knowledge!</a:t>
            </a:r>
          </a:p>
        </p:txBody>
      </p:sp>
      <p:sp>
        <p:nvSpPr>
          <p:cNvPr id="3" name="Content Placeholder 2"/>
          <p:cNvSpPr>
            <a:spLocks noGrp="1"/>
          </p:cNvSpPr>
          <p:nvPr>
            <p:ph idx="1"/>
          </p:nvPr>
        </p:nvSpPr>
        <p:spPr/>
        <p:txBody>
          <a:bodyPr/>
          <a:lstStyle/>
          <a:p>
            <a:r>
              <a:rPr lang="en-US" b="1" dirty="0"/>
              <a:t>Answer: </a:t>
            </a:r>
            <a:r>
              <a:rPr lang="en-US" dirty="0"/>
              <a:t>No – Sam's email does not constitute a formal complaint of sexual harassment under Title IX.  </a:t>
            </a:r>
            <a:endParaRPr lang="en-US" b="1" dirty="0"/>
          </a:p>
          <a:p>
            <a:r>
              <a:rPr lang="en-US" b="1" dirty="0"/>
              <a:t>Reasoning: </a:t>
            </a:r>
            <a:r>
              <a:rPr lang="en-US" dirty="0"/>
              <a:t>Although the nature of Sam's allegations and the form of his report comply with the requirements for a formal complaint, the conduct reported did not take place in the college's </a:t>
            </a:r>
            <a:r>
              <a:rPr lang="en-US" b="1" i="1" dirty="0"/>
              <a:t>education program or activity</a:t>
            </a:r>
            <a:r>
              <a:rPr lang="en-US" dirty="0"/>
              <a:t>, and therefore does not constitute sexual harassment under Title IX. The complaint would be dismissed under the mandatory dismissal provision of the regulations.</a:t>
            </a:r>
            <a:endParaRPr lang="en-US" b="1"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26</a:t>
            </a:fld>
            <a:endParaRPr lang="en-US" dirty="0"/>
          </a:p>
        </p:txBody>
      </p:sp>
    </p:spTree>
    <p:extLst>
      <p:ext uri="{BB962C8B-B14F-4D97-AF65-F5344CB8AC3E}">
        <p14:creationId xmlns:p14="http://schemas.microsoft.com/office/powerpoint/2010/main" val="3642243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Quiz – Test Your Knowledge!</a:t>
            </a:r>
          </a:p>
        </p:txBody>
      </p:sp>
      <p:sp>
        <p:nvSpPr>
          <p:cNvPr id="3" name="Content Placeholder 2"/>
          <p:cNvSpPr>
            <a:spLocks noGrp="1"/>
          </p:cNvSpPr>
          <p:nvPr>
            <p:ph idx="1"/>
          </p:nvPr>
        </p:nvSpPr>
        <p:spPr>
          <a:xfrm>
            <a:off x="723899" y="1066800"/>
            <a:ext cx="11223451" cy="5395438"/>
          </a:xfrm>
        </p:spPr>
        <p:txBody>
          <a:bodyPr/>
          <a:lstStyle/>
          <a:p>
            <a:r>
              <a:rPr lang="en-US" sz="3200" dirty="0"/>
              <a:t>Riley stops by the Title IX Coordinator's office to discuss a situation involving Riley's Geology study partner who is involved in dating violence. Riley has noticed bruises and scrapes, and has even seen her study partner's boyfriend shove Riley in the college parking lot. Although Riley has talked to her study partner about leaving the dating situation, Riley is concerned that nobody will be able to convince her to do so. </a:t>
            </a:r>
          </a:p>
          <a:p>
            <a:r>
              <a:rPr lang="en-US" sz="3200" dirty="0"/>
              <a:t>As a result, Riley wants to file a </a:t>
            </a:r>
            <a:r>
              <a:rPr lang="en-US" sz="3200" b="1" i="1" dirty="0"/>
              <a:t>formal complaint </a:t>
            </a:r>
            <a:r>
              <a:rPr lang="en-US" sz="3200" dirty="0"/>
              <a:t>of sexual harassment. Can she do so?</a:t>
            </a:r>
          </a:p>
          <a:p>
            <a:endParaRPr lang="en-US" sz="3200" dirty="0"/>
          </a:p>
          <a:p>
            <a:endParaRPr lang="en-US" sz="3200"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27</a:t>
            </a:fld>
            <a:endParaRPr lang="en-US" dirty="0"/>
          </a:p>
        </p:txBody>
      </p:sp>
    </p:spTree>
    <p:extLst>
      <p:ext uri="{BB962C8B-B14F-4D97-AF65-F5344CB8AC3E}">
        <p14:creationId xmlns:p14="http://schemas.microsoft.com/office/powerpoint/2010/main" val="2559064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Quiz – Test Your Knowledge!</a:t>
            </a:r>
          </a:p>
        </p:txBody>
      </p:sp>
      <p:sp>
        <p:nvSpPr>
          <p:cNvPr id="3" name="Content Placeholder 2"/>
          <p:cNvSpPr>
            <a:spLocks noGrp="1"/>
          </p:cNvSpPr>
          <p:nvPr>
            <p:ph idx="1"/>
          </p:nvPr>
        </p:nvSpPr>
        <p:spPr/>
        <p:txBody>
          <a:bodyPr/>
          <a:lstStyle/>
          <a:p>
            <a:r>
              <a:rPr lang="en-US" sz="3200" b="1" dirty="0"/>
              <a:t>Answer: </a:t>
            </a:r>
            <a:r>
              <a:rPr lang="en-US" sz="3200" dirty="0"/>
              <a:t>No – Riley cannot file a formal complaint because she is not a Complainant (though she can lodge an informal complaint). </a:t>
            </a:r>
          </a:p>
          <a:p>
            <a:r>
              <a:rPr lang="en-US" sz="3200" b="1" dirty="0"/>
              <a:t>Reasoning: </a:t>
            </a:r>
            <a:r>
              <a:rPr lang="en-US" sz="3200" dirty="0"/>
              <a:t>Only Complainants may file formal complaints of sexual harassment. However, the Title IX Coordinator may file a formal complaint if he or she determines, based on the circumstances, that a formal complaint is necessary to ensure campus safety. In this situation, where violence has been observed on campus, the Title IX Coordinator may decide to do so. </a:t>
            </a:r>
            <a:endParaRPr lang="en-US" sz="3200" b="1" dirty="0"/>
          </a:p>
          <a:p>
            <a:endParaRPr lang="en-US" b="1"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28</a:t>
            </a:fld>
            <a:endParaRPr lang="en-US" dirty="0"/>
          </a:p>
        </p:txBody>
      </p:sp>
    </p:spTree>
    <p:extLst>
      <p:ext uri="{BB962C8B-B14F-4D97-AF65-F5344CB8AC3E}">
        <p14:creationId xmlns:p14="http://schemas.microsoft.com/office/powerpoint/2010/main" val="59139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Informal Resolution </a:t>
            </a:r>
          </a:p>
        </p:txBody>
      </p:sp>
      <p:sp>
        <p:nvSpPr>
          <p:cNvPr id="3" name="Content Placeholder 2"/>
          <p:cNvSpPr>
            <a:spLocks noGrp="1"/>
          </p:cNvSpPr>
          <p:nvPr>
            <p:ph idx="1"/>
          </p:nvPr>
        </p:nvSpPr>
        <p:spPr/>
        <p:txBody>
          <a:bodyPr/>
          <a:lstStyle/>
          <a:p>
            <a:r>
              <a:rPr lang="en-US" sz="3200" dirty="0"/>
              <a:t>Throughout the course of an investigation, a college may choose to offer the parties an informal resolution process that could potentially resolve a formal complaint </a:t>
            </a:r>
          </a:p>
          <a:p>
            <a:pPr lvl="1"/>
            <a:r>
              <a:rPr lang="en-US" sz="2800" dirty="0"/>
              <a:t>Informal resolution may occur at any time prior to the college reaching a determination regarding responsibility</a:t>
            </a:r>
          </a:p>
          <a:p>
            <a:r>
              <a:rPr lang="en-US" sz="3200" dirty="0"/>
              <a:t>Both parties must voluntarily agree in writing to attempt informal resolution</a:t>
            </a:r>
          </a:p>
          <a:p>
            <a:r>
              <a:rPr lang="en-US" sz="3200" dirty="0"/>
              <a:t>A college </a:t>
            </a:r>
            <a:r>
              <a:rPr lang="en-US" sz="3200" b="1" i="1" dirty="0"/>
              <a:t>may not </a:t>
            </a:r>
            <a:r>
              <a:rPr lang="en-US" sz="3200" dirty="0"/>
              <a:t>offer informal resolution to resolve allegations that an employee sexually harassed a student</a:t>
            </a:r>
          </a:p>
          <a:p>
            <a:endParaRPr lang="en-US" sz="3200" dirty="0"/>
          </a:p>
          <a:p>
            <a:endParaRPr lang="en-US" dirty="0"/>
          </a:p>
          <a:p>
            <a:endParaRPr lang="en-US" sz="3200"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29</a:t>
            </a:fld>
            <a:endParaRPr lang="en-US" dirty="0"/>
          </a:p>
        </p:txBody>
      </p:sp>
    </p:spTree>
    <p:extLst>
      <p:ext uri="{BB962C8B-B14F-4D97-AF65-F5344CB8AC3E}">
        <p14:creationId xmlns:p14="http://schemas.microsoft.com/office/powerpoint/2010/main" val="1144066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dirty="0"/>
              <a:t>What Constitutes Sex Harassment?</a:t>
            </a:r>
          </a:p>
        </p:txBody>
      </p:sp>
      <p:sp>
        <p:nvSpPr>
          <p:cNvPr id="5" name="Content Placeholder 4"/>
          <p:cNvSpPr>
            <a:spLocks noGrp="1"/>
          </p:cNvSpPr>
          <p:nvPr>
            <p:ph idx="1"/>
          </p:nvPr>
        </p:nvSpPr>
        <p:spPr>
          <a:xfrm>
            <a:off x="723899" y="1360967"/>
            <a:ext cx="11223451" cy="4604404"/>
          </a:xfrm>
        </p:spPr>
        <p:txBody>
          <a:bodyPr/>
          <a:lstStyle/>
          <a:p>
            <a:r>
              <a:rPr lang="en-US" dirty="0"/>
              <a:t>One of the most important terms you must understand as part of Title IX complaint process is what constitutes </a:t>
            </a:r>
            <a:r>
              <a:rPr lang="en-US" b="1" i="1" dirty="0"/>
              <a:t>sexual harassment </a:t>
            </a:r>
            <a:r>
              <a:rPr lang="en-US" dirty="0"/>
              <a:t>that would give rise to an investigation and potential disciplinary action</a:t>
            </a:r>
          </a:p>
        </p:txBody>
      </p:sp>
    </p:spTree>
    <p:extLst>
      <p:ext uri="{BB962C8B-B14F-4D97-AF65-F5344CB8AC3E}">
        <p14:creationId xmlns:p14="http://schemas.microsoft.com/office/powerpoint/2010/main" val="485537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Informal Resolution </a:t>
            </a:r>
          </a:p>
        </p:txBody>
      </p:sp>
      <p:sp>
        <p:nvSpPr>
          <p:cNvPr id="3" name="Content Placeholder 2"/>
          <p:cNvSpPr>
            <a:spLocks noGrp="1"/>
          </p:cNvSpPr>
          <p:nvPr>
            <p:ph idx="1"/>
          </p:nvPr>
        </p:nvSpPr>
        <p:spPr/>
        <p:txBody>
          <a:bodyPr/>
          <a:lstStyle/>
          <a:p>
            <a:r>
              <a:rPr lang="en-US" dirty="0"/>
              <a:t>If the parties do consent to informal resolution, the college must provide the parties with written notice disclosing: </a:t>
            </a:r>
          </a:p>
          <a:p>
            <a:pPr lvl="1"/>
            <a:r>
              <a:rPr lang="en-US" sz="3600" dirty="0"/>
              <a:t>The allegations of the complaint</a:t>
            </a:r>
          </a:p>
          <a:p>
            <a:pPr lvl="1"/>
            <a:r>
              <a:rPr lang="en-US" sz="3600" dirty="0"/>
              <a:t>Requirements of the informal resolution process</a:t>
            </a:r>
          </a:p>
          <a:p>
            <a:r>
              <a:rPr lang="en-US" dirty="0"/>
              <a:t>At any time prior to agreeing to a resolution, either party has the right to withdraw from the informal resolution process and resume the formal grievance process</a:t>
            </a:r>
          </a:p>
        </p:txBody>
      </p:sp>
      <p:sp>
        <p:nvSpPr>
          <p:cNvPr id="4" name="Slide Number Placeholder 3"/>
          <p:cNvSpPr>
            <a:spLocks noGrp="1"/>
          </p:cNvSpPr>
          <p:nvPr>
            <p:ph type="sldNum" sz="quarter" idx="12"/>
          </p:nvPr>
        </p:nvSpPr>
        <p:spPr/>
        <p:txBody>
          <a:bodyPr/>
          <a:lstStyle/>
          <a:p>
            <a:fld id="{CC52E155-FD95-45BC-A9C1-019A20DEA94F}" type="slidenum">
              <a:rPr lang="en-US" smtClean="0"/>
              <a:pPr/>
              <a:t>30</a:t>
            </a:fld>
            <a:endParaRPr lang="en-US" dirty="0"/>
          </a:p>
        </p:txBody>
      </p:sp>
    </p:spTree>
    <p:extLst>
      <p:ext uri="{BB962C8B-B14F-4D97-AF65-F5344CB8AC3E}">
        <p14:creationId xmlns:p14="http://schemas.microsoft.com/office/powerpoint/2010/main" val="3511377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Investigation </a:t>
            </a:r>
          </a:p>
        </p:txBody>
      </p:sp>
      <p:sp>
        <p:nvSpPr>
          <p:cNvPr id="3" name="Content Placeholder 2"/>
          <p:cNvSpPr>
            <a:spLocks noGrp="1"/>
          </p:cNvSpPr>
          <p:nvPr>
            <p:ph idx="1"/>
          </p:nvPr>
        </p:nvSpPr>
        <p:spPr>
          <a:xfrm>
            <a:off x="723899" y="951706"/>
            <a:ext cx="11223451" cy="5554337"/>
          </a:xfrm>
        </p:spPr>
        <p:txBody>
          <a:bodyPr/>
          <a:lstStyle/>
          <a:p>
            <a:r>
              <a:rPr lang="en-US"/>
              <a:t>The "</a:t>
            </a:r>
            <a:r>
              <a:rPr lang="en-US" dirty="0"/>
              <a:t>investigation" phase of the grievance procedure entails interviews, obtaining evidence, and identifying sources of information related to the complaint</a:t>
            </a:r>
          </a:p>
          <a:p>
            <a:r>
              <a:rPr lang="en-US" dirty="0"/>
              <a:t>Title IX investigations must be thorough, impartial, and completed in a timely manner. </a:t>
            </a:r>
          </a:p>
          <a:p>
            <a:r>
              <a:rPr lang="en-US" dirty="0"/>
              <a:t>The parties must have an </a:t>
            </a:r>
            <a:r>
              <a:rPr lang="en-US" b="1" i="1" dirty="0"/>
              <a:t>equal opportunity</a:t>
            </a:r>
            <a:r>
              <a:rPr lang="en-US" dirty="0"/>
              <a:t> to present witnesses and evidence during the investigation</a:t>
            </a:r>
          </a:p>
          <a:p>
            <a:pPr lvl="1"/>
            <a:endParaRPr lang="en-US" sz="2800"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31</a:t>
            </a:fld>
            <a:endParaRPr lang="en-US" dirty="0"/>
          </a:p>
        </p:txBody>
      </p:sp>
    </p:spTree>
    <p:extLst>
      <p:ext uri="{BB962C8B-B14F-4D97-AF65-F5344CB8AC3E}">
        <p14:creationId xmlns:p14="http://schemas.microsoft.com/office/powerpoint/2010/main" val="1658274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5075A-B2A8-4682-931C-FAAEED39E5F4}"/>
              </a:ext>
            </a:extLst>
          </p:cNvPr>
          <p:cNvSpPr>
            <a:spLocks noGrp="1"/>
          </p:cNvSpPr>
          <p:nvPr>
            <p:ph type="title"/>
          </p:nvPr>
        </p:nvSpPr>
        <p:spPr/>
        <p:txBody>
          <a:bodyPr/>
          <a:lstStyle/>
          <a:p>
            <a:r>
              <a:rPr lang="en-US" dirty="0"/>
              <a:t>Inspection of Records—First Review 	</a:t>
            </a:r>
          </a:p>
        </p:txBody>
      </p:sp>
      <p:sp>
        <p:nvSpPr>
          <p:cNvPr id="3" name="Content Placeholder 2">
            <a:extLst>
              <a:ext uri="{FF2B5EF4-FFF2-40B4-BE49-F238E27FC236}">
                <a16:creationId xmlns:a16="http://schemas.microsoft.com/office/drawing/2014/main" id="{535BDEFB-0AB1-42C4-92CE-C04E9367D407}"/>
              </a:ext>
            </a:extLst>
          </p:cNvPr>
          <p:cNvSpPr>
            <a:spLocks noGrp="1"/>
          </p:cNvSpPr>
          <p:nvPr>
            <p:ph idx="1"/>
          </p:nvPr>
        </p:nvSpPr>
        <p:spPr/>
        <p:txBody>
          <a:bodyPr/>
          <a:lstStyle/>
          <a:p>
            <a:pPr lvl="1"/>
            <a:r>
              <a:rPr lang="en-US" dirty="0"/>
              <a:t>At the end of the investigation BUT BEFORE the investigative report is written,</a:t>
            </a:r>
            <a:r>
              <a:rPr lang="en-US" sz="2800" dirty="0"/>
              <a:t> the investigators will send to each party and his/her Advisor the evidence collected during the investigation. This information must contain relevant and irrelevant, inculpatory and exculpatory information. </a:t>
            </a:r>
          </a:p>
          <a:p>
            <a:pPr lvl="1"/>
            <a:r>
              <a:rPr lang="en-US" sz="2800" dirty="0"/>
              <a:t>The parties will have at least 10 days to submit a written response to this evidence, which the investigator(s) will consider while finalizing the report </a:t>
            </a:r>
          </a:p>
          <a:p>
            <a:r>
              <a:rPr lang="en-US" dirty="0"/>
              <a:t>Once the 10 days has passed, the investigators may begin the process of writing the investigative report. </a:t>
            </a:r>
          </a:p>
        </p:txBody>
      </p:sp>
      <p:sp>
        <p:nvSpPr>
          <p:cNvPr id="4" name="Slide Number Placeholder 3">
            <a:extLst>
              <a:ext uri="{FF2B5EF4-FFF2-40B4-BE49-F238E27FC236}">
                <a16:creationId xmlns:a16="http://schemas.microsoft.com/office/drawing/2014/main" id="{D2AC0F97-A759-4EDF-95B0-688A83B8715C}"/>
              </a:ext>
            </a:extLst>
          </p:cNvPr>
          <p:cNvSpPr>
            <a:spLocks noGrp="1"/>
          </p:cNvSpPr>
          <p:nvPr>
            <p:ph type="sldNum" sz="quarter" idx="12"/>
          </p:nvPr>
        </p:nvSpPr>
        <p:spPr/>
        <p:txBody>
          <a:bodyPr/>
          <a:lstStyle/>
          <a:p>
            <a:fld id="{CC52E155-FD95-45BC-A9C1-019A20DEA94F}" type="slidenum">
              <a:rPr lang="en-US" smtClean="0"/>
              <a:pPr/>
              <a:t>32</a:t>
            </a:fld>
            <a:endParaRPr lang="en-US" dirty="0"/>
          </a:p>
        </p:txBody>
      </p:sp>
    </p:spTree>
    <p:extLst>
      <p:ext uri="{BB962C8B-B14F-4D97-AF65-F5344CB8AC3E}">
        <p14:creationId xmlns:p14="http://schemas.microsoft.com/office/powerpoint/2010/main" val="351815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Inspection of Records—Second Review</a:t>
            </a:r>
          </a:p>
        </p:txBody>
      </p:sp>
      <p:sp>
        <p:nvSpPr>
          <p:cNvPr id="3" name="Content Placeholder 2"/>
          <p:cNvSpPr>
            <a:spLocks noGrp="1"/>
          </p:cNvSpPr>
          <p:nvPr>
            <p:ph idx="1"/>
          </p:nvPr>
        </p:nvSpPr>
        <p:spPr/>
        <p:txBody>
          <a:bodyPr/>
          <a:lstStyle/>
          <a:p>
            <a:r>
              <a:rPr lang="en-US" sz="2800" dirty="0"/>
              <a:t>After the investigation, the investigator(s) will prepare and send to the parties an </a:t>
            </a:r>
            <a:r>
              <a:rPr lang="en-US" sz="2800" b="1" i="1" dirty="0"/>
              <a:t>investigative report </a:t>
            </a:r>
            <a:r>
              <a:rPr lang="en-US" sz="2800" dirty="0"/>
              <a:t>containing only relevant evidence</a:t>
            </a:r>
          </a:p>
          <a:p>
            <a:pPr lvl="1"/>
            <a:r>
              <a:rPr lang="en-US" sz="2800" dirty="0"/>
              <a:t>Before this report is finalized, the investigator(s) will send to each party and his/her Advisor the relevant evidence</a:t>
            </a:r>
          </a:p>
          <a:p>
            <a:pPr lvl="1"/>
            <a:r>
              <a:rPr lang="en-US" sz="2800" dirty="0"/>
              <a:t>The parties will have at least 10 days to submit a written response to this evidence, which the investigator(s) will consider while finalizing the report </a:t>
            </a:r>
          </a:p>
          <a:p>
            <a:r>
              <a:rPr lang="en-US" sz="2800" dirty="0"/>
              <a:t>Investigator(s) will then distribute the final investigative report at least 10 days before a hearing</a:t>
            </a:r>
          </a:p>
          <a:p>
            <a:r>
              <a:rPr lang="en-US" sz="2800" dirty="0"/>
              <a:t>An investigative report </a:t>
            </a:r>
            <a:r>
              <a:rPr lang="en-US" sz="2800" b="1" i="1" dirty="0"/>
              <a:t>does not (and cannot) </a:t>
            </a:r>
            <a:r>
              <a:rPr lang="en-US" sz="2800" b="1" dirty="0"/>
              <a:t>include a determination of responsibility</a:t>
            </a:r>
            <a:endParaRPr lang="en-US" sz="2800"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33</a:t>
            </a:fld>
            <a:endParaRPr lang="en-US" dirty="0"/>
          </a:p>
        </p:txBody>
      </p:sp>
    </p:spTree>
    <p:extLst>
      <p:ext uri="{BB962C8B-B14F-4D97-AF65-F5344CB8AC3E}">
        <p14:creationId xmlns:p14="http://schemas.microsoft.com/office/powerpoint/2010/main" val="633360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Live Hearing </a:t>
            </a:r>
          </a:p>
        </p:txBody>
      </p:sp>
      <p:sp>
        <p:nvSpPr>
          <p:cNvPr id="3" name="Content Placeholder 2"/>
          <p:cNvSpPr>
            <a:spLocks noGrp="1"/>
          </p:cNvSpPr>
          <p:nvPr>
            <p:ph idx="1"/>
          </p:nvPr>
        </p:nvSpPr>
        <p:spPr>
          <a:xfrm>
            <a:off x="723899" y="1069384"/>
            <a:ext cx="11223451" cy="5598116"/>
          </a:xfrm>
        </p:spPr>
        <p:txBody>
          <a:bodyPr/>
          <a:lstStyle/>
          <a:p>
            <a:r>
              <a:rPr lang="en-US" sz="3200" dirty="0"/>
              <a:t>The college's formal grievance process </a:t>
            </a:r>
            <a:r>
              <a:rPr lang="en-US" sz="3200" b="1" i="1" dirty="0"/>
              <a:t>must provide </a:t>
            </a:r>
            <a:r>
              <a:rPr lang="en-US" sz="3200" dirty="0"/>
              <a:t>for a live hearing led by a Decision-maker</a:t>
            </a:r>
          </a:p>
          <a:p>
            <a:r>
              <a:rPr lang="en-US" sz="3200" dirty="0"/>
              <a:t>The entire live hearing will occur with the parties located in separate rooms, with technology enabling them to simultaneously see and hear each other </a:t>
            </a:r>
          </a:p>
          <a:p>
            <a:r>
              <a:rPr lang="en-US" sz="3200" dirty="0"/>
              <a:t>The hearing can be scheduled for a specific time period, but there must be discretion on the part of the Decision-maker to extend the time period in order to ensure fairness and that the parties can present their position on the allegations. </a:t>
            </a:r>
          </a:p>
        </p:txBody>
      </p:sp>
      <p:sp>
        <p:nvSpPr>
          <p:cNvPr id="4" name="Slide Number Placeholder 3"/>
          <p:cNvSpPr>
            <a:spLocks noGrp="1"/>
          </p:cNvSpPr>
          <p:nvPr>
            <p:ph type="sldNum" sz="quarter" idx="12"/>
          </p:nvPr>
        </p:nvSpPr>
        <p:spPr/>
        <p:txBody>
          <a:bodyPr/>
          <a:lstStyle/>
          <a:p>
            <a:fld id="{CC52E155-FD95-45BC-A9C1-019A20DEA94F}" type="slidenum">
              <a:rPr lang="en-US" smtClean="0"/>
              <a:pPr/>
              <a:t>34</a:t>
            </a:fld>
            <a:endParaRPr lang="en-US" dirty="0"/>
          </a:p>
        </p:txBody>
      </p:sp>
    </p:spTree>
    <p:extLst>
      <p:ext uri="{BB962C8B-B14F-4D97-AF65-F5344CB8AC3E}">
        <p14:creationId xmlns:p14="http://schemas.microsoft.com/office/powerpoint/2010/main" val="991348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Determination Regarding Responsibility</a:t>
            </a:r>
          </a:p>
        </p:txBody>
      </p:sp>
      <p:sp>
        <p:nvSpPr>
          <p:cNvPr id="3" name="Content Placeholder 2"/>
          <p:cNvSpPr>
            <a:spLocks noGrp="1"/>
          </p:cNvSpPr>
          <p:nvPr>
            <p:ph idx="1"/>
          </p:nvPr>
        </p:nvSpPr>
        <p:spPr>
          <a:xfrm>
            <a:off x="723899" y="951706"/>
            <a:ext cx="11223451" cy="5791200"/>
          </a:xfrm>
        </p:spPr>
        <p:txBody>
          <a:bodyPr/>
          <a:lstStyle/>
          <a:p>
            <a:r>
              <a:rPr lang="en-US" dirty="0"/>
              <a:t>Following the hearing, the Decision-maker will issue a written </a:t>
            </a:r>
            <a:r>
              <a:rPr lang="en-US" b="1" i="1" dirty="0"/>
              <a:t>determination regarding responsibility</a:t>
            </a:r>
            <a:r>
              <a:rPr lang="en-US" dirty="0"/>
              <a:t>, which must include:</a:t>
            </a:r>
          </a:p>
          <a:p>
            <a:pPr lvl="2"/>
            <a:r>
              <a:rPr lang="en-US" sz="3200" dirty="0"/>
              <a:t>The allegations potentially constituting Title IX sexual harassment; </a:t>
            </a:r>
          </a:p>
          <a:p>
            <a:pPr lvl="2"/>
            <a:r>
              <a:rPr lang="en-US" sz="3200" dirty="0"/>
              <a:t>A description of the procedural steps taken from receipt of the complaint through the determination regarding responsibility;</a:t>
            </a:r>
          </a:p>
          <a:p>
            <a:pPr lvl="2"/>
            <a:r>
              <a:rPr lang="en-US" sz="3200" dirty="0"/>
              <a:t>Findings of fact supporting the determination.</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35</a:t>
            </a:fld>
            <a:endParaRPr lang="en-US" dirty="0"/>
          </a:p>
        </p:txBody>
      </p:sp>
    </p:spTree>
    <p:extLst>
      <p:ext uri="{BB962C8B-B14F-4D97-AF65-F5344CB8AC3E}">
        <p14:creationId xmlns:p14="http://schemas.microsoft.com/office/powerpoint/2010/main" val="2896070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Determination Regarding Responsibility</a:t>
            </a:r>
          </a:p>
        </p:txBody>
      </p:sp>
      <p:sp>
        <p:nvSpPr>
          <p:cNvPr id="3" name="Content Placeholder 2"/>
          <p:cNvSpPr>
            <a:spLocks noGrp="1"/>
          </p:cNvSpPr>
          <p:nvPr>
            <p:ph idx="1"/>
          </p:nvPr>
        </p:nvSpPr>
        <p:spPr/>
        <p:txBody>
          <a:bodyPr/>
          <a:lstStyle/>
          <a:p>
            <a:r>
              <a:rPr lang="en-US" dirty="0"/>
              <a:t>Additional requirements:</a:t>
            </a:r>
          </a:p>
          <a:p>
            <a:pPr lvl="2"/>
            <a:r>
              <a:rPr lang="en-US" sz="3200" dirty="0"/>
              <a:t>Conclusions regarding the application of the college's code of conduct to the facts;</a:t>
            </a:r>
          </a:p>
          <a:p>
            <a:pPr lvl="2"/>
            <a:r>
              <a:rPr lang="en-US" sz="3200" dirty="0"/>
              <a:t>A statement of, and rationale for, the result as to each allegation, including a determination regarding responsibility, any disciplinary sanctions and remedies; and</a:t>
            </a:r>
          </a:p>
          <a:p>
            <a:pPr lvl="2"/>
            <a:r>
              <a:rPr lang="en-US" sz="3200" dirty="0"/>
              <a:t>Procedures and permissible bases for the Complainant and Respondent to appeal the determination.</a:t>
            </a:r>
          </a:p>
          <a:p>
            <a:endParaRPr lang="en-US"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36</a:t>
            </a:fld>
            <a:endParaRPr lang="en-US" dirty="0"/>
          </a:p>
        </p:txBody>
      </p:sp>
    </p:spTree>
    <p:extLst>
      <p:ext uri="{BB962C8B-B14F-4D97-AF65-F5344CB8AC3E}">
        <p14:creationId xmlns:p14="http://schemas.microsoft.com/office/powerpoint/2010/main" val="103856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Determination Regarding Responsibility</a:t>
            </a:r>
          </a:p>
        </p:txBody>
      </p:sp>
      <p:sp>
        <p:nvSpPr>
          <p:cNvPr id="3" name="Content Placeholder 2"/>
          <p:cNvSpPr>
            <a:spLocks noGrp="1"/>
          </p:cNvSpPr>
          <p:nvPr>
            <p:ph idx="1"/>
          </p:nvPr>
        </p:nvSpPr>
        <p:spPr/>
        <p:txBody>
          <a:bodyPr/>
          <a:lstStyle/>
          <a:p>
            <a:r>
              <a:rPr lang="en-US" sz="3000" dirty="0"/>
              <a:t>This written determination regarding responsibility must be sent simultaneously to the parties</a:t>
            </a:r>
          </a:p>
          <a:p>
            <a:pPr lvl="1"/>
            <a:r>
              <a:rPr lang="en-US" sz="3000" dirty="0"/>
              <a:t>Title IX Coordinator is responsible for effective implementation of any remedies in the determination	</a:t>
            </a:r>
          </a:p>
          <a:p>
            <a:r>
              <a:rPr lang="en-US" sz="3000" dirty="0"/>
              <a:t>This determination becomes final:</a:t>
            </a:r>
          </a:p>
          <a:p>
            <a:pPr lvl="1"/>
            <a:r>
              <a:rPr lang="en-US" sz="3000" dirty="0"/>
              <a:t>If an appeal is not filed, the date on which an appeal would no longer be considered timely</a:t>
            </a:r>
          </a:p>
          <a:p>
            <a:pPr lvl="1"/>
            <a:r>
              <a:rPr lang="en-US" sz="3000" dirty="0"/>
              <a:t>If an appeal is filed, on the date that the college provides the parties with the written determination of the result of the appeal</a:t>
            </a:r>
          </a:p>
        </p:txBody>
      </p:sp>
      <p:sp>
        <p:nvSpPr>
          <p:cNvPr id="4" name="Slide Number Placeholder 3"/>
          <p:cNvSpPr>
            <a:spLocks noGrp="1"/>
          </p:cNvSpPr>
          <p:nvPr>
            <p:ph type="sldNum" sz="quarter" idx="12"/>
          </p:nvPr>
        </p:nvSpPr>
        <p:spPr/>
        <p:txBody>
          <a:bodyPr/>
          <a:lstStyle/>
          <a:p>
            <a:fld id="{CC52E155-FD95-45BC-A9C1-019A20DEA94F}" type="slidenum">
              <a:rPr lang="en-US" smtClean="0"/>
              <a:pPr/>
              <a:t>37</a:t>
            </a:fld>
            <a:endParaRPr lang="en-US" dirty="0"/>
          </a:p>
        </p:txBody>
      </p:sp>
    </p:spTree>
    <p:extLst>
      <p:ext uri="{BB962C8B-B14F-4D97-AF65-F5344CB8AC3E}">
        <p14:creationId xmlns:p14="http://schemas.microsoft.com/office/powerpoint/2010/main" val="3014674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Appeals</a:t>
            </a:r>
          </a:p>
        </p:txBody>
      </p:sp>
      <p:sp>
        <p:nvSpPr>
          <p:cNvPr id="3" name="Content Placeholder 2"/>
          <p:cNvSpPr>
            <a:spLocks noGrp="1"/>
          </p:cNvSpPr>
          <p:nvPr>
            <p:ph idx="1"/>
          </p:nvPr>
        </p:nvSpPr>
        <p:spPr>
          <a:xfrm>
            <a:off x="723899" y="1066800"/>
            <a:ext cx="11223451" cy="6502400"/>
          </a:xfrm>
        </p:spPr>
        <p:txBody>
          <a:bodyPr/>
          <a:lstStyle/>
          <a:p>
            <a:r>
              <a:rPr lang="en-US" dirty="0"/>
              <a:t>Grounds to appeal a determination regarding responsibility and/or dismissal include:</a:t>
            </a:r>
          </a:p>
          <a:p>
            <a:pPr lvl="1"/>
            <a:r>
              <a:rPr lang="en-US" dirty="0"/>
              <a:t>A procedural irregularity that affected the outcome </a:t>
            </a:r>
          </a:p>
          <a:p>
            <a:pPr lvl="1"/>
            <a:r>
              <a:rPr lang="en-US" dirty="0"/>
              <a:t>New evidence that was not reasonably available at the time of the determination </a:t>
            </a:r>
          </a:p>
          <a:p>
            <a:pPr lvl="1"/>
            <a:r>
              <a:rPr lang="en-US" dirty="0"/>
              <a:t>The Title IX Coordinator, investigator(s) or Decision-maker(s) had a conflict of interest or bias that affected the outcome of the matter</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2E155-FD95-45BC-A9C1-019A20DEA94F}"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955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Appeals</a:t>
            </a:r>
          </a:p>
        </p:txBody>
      </p:sp>
      <p:sp>
        <p:nvSpPr>
          <p:cNvPr id="3" name="Content Placeholder 2"/>
          <p:cNvSpPr>
            <a:spLocks noGrp="1"/>
          </p:cNvSpPr>
          <p:nvPr>
            <p:ph idx="1"/>
          </p:nvPr>
        </p:nvSpPr>
        <p:spPr>
          <a:xfrm>
            <a:off x="723899" y="1066800"/>
            <a:ext cx="11223451" cy="5395438"/>
          </a:xfrm>
        </p:spPr>
        <p:txBody>
          <a:bodyPr/>
          <a:lstStyle/>
          <a:p>
            <a:r>
              <a:rPr lang="en-US" sz="2600" dirty="0"/>
              <a:t>When a Complainant or Respondent appeals, the college must:</a:t>
            </a:r>
          </a:p>
          <a:p>
            <a:pPr lvl="1"/>
            <a:r>
              <a:rPr lang="en-US" sz="2600" dirty="0"/>
              <a:t>Notify the other party in writing when an appeal is filed; </a:t>
            </a:r>
          </a:p>
          <a:p>
            <a:pPr lvl="1"/>
            <a:r>
              <a:rPr lang="en-US" sz="2600" dirty="0"/>
              <a:t>Ensure that the appeal officer is not the same person as the person who reached the determination regarding responsibility, the investigator(s), or the Title IX Coordinator;</a:t>
            </a:r>
          </a:p>
          <a:p>
            <a:pPr lvl="1"/>
            <a:r>
              <a:rPr lang="en-US" sz="2600" dirty="0"/>
              <a:t>Ensure that the appeal officer is not biased;</a:t>
            </a:r>
          </a:p>
          <a:p>
            <a:pPr lvl="1"/>
            <a:r>
              <a:rPr lang="en-US" sz="2600" dirty="0"/>
              <a:t>Give both parties a reasonable, equal opportunity to submit a written statement in support of, or challenging, the outcome;</a:t>
            </a:r>
          </a:p>
          <a:p>
            <a:pPr lvl="1"/>
            <a:r>
              <a:rPr lang="en-US" sz="2600" dirty="0"/>
              <a:t>Issue a written decision describing the result of the appeal and the rationale for the result; and</a:t>
            </a:r>
          </a:p>
          <a:p>
            <a:pPr lvl="1"/>
            <a:r>
              <a:rPr lang="en-US" sz="2600" dirty="0"/>
              <a:t>Provide the written decision simultaneously to both parties</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2E155-FD95-45BC-A9C1-019A20DEA94F}"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221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Concepts</a:t>
            </a:r>
          </a:p>
        </p:txBody>
      </p:sp>
      <p:sp>
        <p:nvSpPr>
          <p:cNvPr id="3" name="Content Placeholder 2"/>
          <p:cNvSpPr>
            <a:spLocks noGrp="1"/>
          </p:cNvSpPr>
          <p:nvPr>
            <p:ph idx="1"/>
          </p:nvPr>
        </p:nvSpPr>
        <p:spPr>
          <a:xfrm>
            <a:off x="723899" y="1212112"/>
            <a:ext cx="11223451" cy="5530211"/>
          </a:xfrm>
        </p:spPr>
        <p:txBody>
          <a:bodyPr/>
          <a:lstStyle/>
          <a:p>
            <a:r>
              <a:rPr lang="en-US" sz="3400" b="1" i="1" dirty="0"/>
              <a:t>Sexual harassment </a:t>
            </a:r>
            <a:r>
              <a:rPr lang="en-US" sz="3400" dirty="0"/>
              <a:t>is broadly defined as any of the following:</a:t>
            </a:r>
          </a:p>
          <a:p>
            <a:pPr marL="917575" lvl="1" indent="-457200"/>
            <a:r>
              <a:rPr lang="en-US" sz="3400" i="1" dirty="0"/>
              <a:t>Quid</a:t>
            </a:r>
            <a:r>
              <a:rPr lang="en-US" sz="3400" dirty="0"/>
              <a:t> </a:t>
            </a:r>
            <a:r>
              <a:rPr lang="en-US" sz="3400" i="1" dirty="0"/>
              <a:t>pro quo </a:t>
            </a:r>
            <a:r>
              <a:rPr lang="en-US" sz="3400" dirty="0"/>
              <a:t>harassment </a:t>
            </a:r>
          </a:p>
          <a:p>
            <a:pPr marL="919162" lvl="1" indent="-457200"/>
            <a:r>
              <a:rPr lang="en-US" sz="3400" b="1" dirty="0"/>
              <a:t>Unwelcome conduct so severe, pervasive, and objectively offensive </a:t>
            </a:r>
            <a:r>
              <a:rPr lang="en-US" sz="3400" dirty="0"/>
              <a:t>that it effectively </a:t>
            </a:r>
            <a:r>
              <a:rPr lang="en-US" sz="3400" b="1" dirty="0"/>
              <a:t>denies </a:t>
            </a:r>
            <a:r>
              <a:rPr lang="en-US" sz="3400" dirty="0"/>
              <a:t>an individual </a:t>
            </a:r>
            <a:r>
              <a:rPr lang="en-US" sz="3400" b="1" dirty="0"/>
              <a:t>equal access </a:t>
            </a:r>
            <a:r>
              <a:rPr lang="en-US" sz="3400" dirty="0"/>
              <a:t>to the college's education program or activity </a:t>
            </a:r>
          </a:p>
          <a:p>
            <a:pPr marL="919162" lvl="1" indent="-457200"/>
            <a:r>
              <a:rPr lang="en-US" sz="3400" b="1" i="1" dirty="0"/>
              <a:t>Sexual assault</a:t>
            </a:r>
            <a:r>
              <a:rPr lang="en-US" sz="3400" dirty="0"/>
              <a:t>, dating violence, domestic violence, or stalking</a:t>
            </a:r>
          </a:p>
        </p:txBody>
      </p:sp>
      <p:sp>
        <p:nvSpPr>
          <p:cNvPr id="4" name="Slide Number Placeholder 3"/>
          <p:cNvSpPr>
            <a:spLocks noGrp="1"/>
          </p:cNvSpPr>
          <p:nvPr>
            <p:ph type="sldNum" sz="quarter" idx="12"/>
          </p:nvPr>
        </p:nvSpPr>
        <p:spPr/>
        <p:txBody>
          <a:bodyPr/>
          <a:lstStyle/>
          <a:p>
            <a:fld id="{CC52E155-FD95-45BC-A9C1-019A20DEA94F}" type="slidenum">
              <a:rPr lang="en-US" smtClean="0"/>
              <a:pPr/>
              <a:t>4</a:t>
            </a:fld>
            <a:endParaRPr lang="en-US" dirty="0"/>
          </a:p>
        </p:txBody>
      </p:sp>
    </p:spTree>
    <p:extLst>
      <p:ext uri="{BB962C8B-B14F-4D97-AF65-F5344CB8AC3E}">
        <p14:creationId xmlns:p14="http://schemas.microsoft.com/office/powerpoint/2010/main" val="3120780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Quiz – Test Your Knowledge!</a:t>
            </a:r>
          </a:p>
        </p:txBody>
      </p:sp>
      <p:sp>
        <p:nvSpPr>
          <p:cNvPr id="3" name="Content Placeholder 2"/>
          <p:cNvSpPr>
            <a:spLocks noGrp="1"/>
          </p:cNvSpPr>
          <p:nvPr>
            <p:ph idx="1"/>
          </p:nvPr>
        </p:nvSpPr>
        <p:spPr>
          <a:xfrm>
            <a:off x="723899" y="1066800"/>
            <a:ext cx="11223451" cy="5395438"/>
          </a:xfrm>
        </p:spPr>
        <p:txBody>
          <a:bodyPr/>
          <a:lstStyle/>
          <a:p>
            <a:r>
              <a:rPr lang="en-US" sz="3200" dirty="0"/>
              <a:t>After an investigation and live hearing, the Decision-maker determines that the Respondent, Charlie, engaged in sexual harassment under Title IX.  As such, the Decision-maker issues a suspension and other disciplinary sanctions. Charlie adamantly denies engaging in such conduct, and claims that the Decision-maker just did not like them for some reason. </a:t>
            </a:r>
          </a:p>
          <a:p>
            <a:r>
              <a:rPr lang="en-US" sz="3200" dirty="0"/>
              <a:t>Charlie wants to appeal this determination.  Does he have grounds to do so?</a:t>
            </a:r>
          </a:p>
        </p:txBody>
      </p:sp>
      <p:sp>
        <p:nvSpPr>
          <p:cNvPr id="4" name="Slide Number Placeholder 3"/>
          <p:cNvSpPr>
            <a:spLocks noGrp="1"/>
          </p:cNvSpPr>
          <p:nvPr>
            <p:ph type="sldNum" sz="quarter" idx="12"/>
          </p:nvPr>
        </p:nvSpPr>
        <p:spPr/>
        <p:txBody>
          <a:bodyPr/>
          <a:lstStyle/>
          <a:p>
            <a:fld id="{CC52E155-FD95-45BC-A9C1-019A20DEA94F}" type="slidenum">
              <a:rPr lang="en-US" smtClean="0"/>
              <a:pPr/>
              <a:t>40</a:t>
            </a:fld>
            <a:endParaRPr lang="en-US" dirty="0"/>
          </a:p>
        </p:txBody>
      </p:sp>
    </p:spTree>
    <p:extLst>
      <p:ext uri="{BB962C8B-B14F-4D97-AF65-F5344CB8AC3E}">
        <p14:creationId xmlns:p14="http://schemas.microsoft.com/office/powerpoint/2010/main" val="3532025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 Test Your Knowledge!</a:t>
            </a:r>
          </a:p>
        </p:txBody>
      </p:sp>
      <p:sp>
        <p:nvSpPr>
          <p:cNvPr id="3" name="Content Placeholder 2"/>
          <p:cNvSpPr>
            <a:spLocks noGrp="1"/>
          </p:cNvSpPr>
          <p:nvPr>
            <p:ph idx="1"/>
          </p:nvPr>
        </p:nvSpPr>
        <p:spPr>
          <a:xfrm>
            <a:off x="723899" y="1782305"/>
            <a:ext cx="11223451" cy="4183066"/>
          </a:xfrm>
        </p:spPr>
        <p:txBody>
          <a:bodyPr/>
          <a:lstStyle/>
          <a:p>
            <a:r>
              <a:rPr lang="en-US" sz="3300" b="1" dirty="0"/>
              <a:t>Answer: </a:t>
            </a:r>
            <a:r>
              <a:rPr lang="en-US" sz="3300" dirty="0"/>
              <a:t>Yes – Charlie can argue and present information to demonstrate that the Decision-maker had a bias that affected the outcome of the hearing. </a:t>
            </a:r>
            <a:endParaRPr lang="en-US" sz="3300" b="1" dirty="0"/>
          </a:p>
          <a:p>
            <a:r>
              <a:rPr lang="en-US" sz="3300" b="1" dirty="0"/>
              <a:t>Reasoning: </a:t>
            </a:r>
            <a:r>
              <a:rPr lang="en-US" sz="3300" dirty="0"/>
              <a:t>One of the grounds for an appeal is that the Title IX Coordinator, investigator, and/or Decision-maker had a conflict of interest or bias that affected the outcome of the matter. </a:t>
            </a:r>
            <a:endParaRPr lang="en-US" sz="3300" b="1"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41</a:t>
            </a:fld>
            <a:endParaRPr lang="en-US" dirty="0"/>
          </a:p>
        </p:txBody>
      </p:sp>
    </p:spTree>
    <p:extLst>
      <p:ext uri="{BB962C8B-B14F-4D97-AF65-F5344CB8AC3E}">
        <p14:creationId xmlns:p14="http://schemas.microsoft.com/office/powerpoint/2010/main" val="3329756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Retaliation </a:t>
            </a:r>
          </a:p>
        </p:txBody>
      </p:sp>
      <p:sp>
        <p:nvSpPr>
          <p:cNvPr id="3" name="Content Placeholder 2"/>
          <p:cNvSpPr>
            <a:spLocks noGrp="1"/>
          </p:cNvSpPr>
          <p:nvPr>
            <p:ph idx="1"/>
          </p:nvPr>
        </p:nvSpPr>
        <p:spPr>
          <a:xfrm>
            <a:off x="723899" y="1066800"/>
            <a:ext cx="11223451" cy="5565354"/>
          </a:xfrm>
        </p:spPr>
        <p:txBody>
          <a:bodyPr/>
          <a:lstStyle/>
          <a:p>
            <a:r>
              <a:rPr lang="en-US" b="1" i="1" dirty="0"/>
              <a:t>Retaliation</a:t>
            </a:r>
            <a:r>
              <a:rPr lang="en-US" dirty="0"/>
              <a:t> is specifically prohibited under Title IX's regulations</a:t>
            </a:r>
          </a:p>
          <a:p>
            <a:r>
              <a:rPr lang="en-US" dirty="0"/>
              <a:t>Retaliation includes intimidation, threats, coercion or discrimination for the purpose of interfering with any right or privilege secured by Title IX</a:t>
            </a:r>
          </a:p>
          <a:p>
            <a:r>
              <a:rPr lang="en-US" dirty="0"/>
              <a:t>Complaints of retaliation may be submitted through the Title IX grievance process</a:t>
            </a:r>
          </a:p>
        </p:txBody>
      </p:sp>
      <p:sp>
        <p:nvSpPr>
          <p:cNvPr id="4" name="Slide Number Placeholder 3"/>
          <p:cNvSpPr>
            <a:spLocks noGrp="1"/>
          </p:cNvSpPr>
          <p:nvPr>
            <p:ph type="sldNum" sz="quarter" idx="12"/>
          </p:nvPr>
        </p:nvSpPr>
        <p:spPr/>
        <p:txBody>
          <a:bodyPr/>
          <a:lstStyle/>
          <a:p>
            <a:fld id="{CC52E155-FD95-45BC-A9C1-019A20DEA94F}" type="slidenum">
              <a:rPr lang="en-US" smtClean="0"/>
              <a:pPr/>
              <a:t>42</a:t>
            </a:fld>
            <a:endParaRPr lang="en-US" dirty="0"/>
          </a:p>
        </p:txBody>
      </p:sp>
    </p:spTree>
    <p:extLst>
      <p:ext uri="{BB962C8B-B14F-4D97-AF65-F5344CB8AC3E}">
        <p14:creationId xmlns:p14="http://schemas.microsoft.com/office/powerpoint/2010/main" val="19649475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Recordkeeping </a:t>
            </a:r>
          </a:p>
        </p:txBody>
      </p:sp>
      <p:sp>
        <p:nvSpPr>
          <p:cNvPr id="3" name="Content Placeholder 2"/>
          <p:cNvSpPr>
            <a:spLocks noGrp="1"/>
          </p:cNvSpPr>
          <p:nvPr>
            <p:ph idx="1"/>
          </p:nvPr>
        </p:nvSpPr>
        <p:spPr>
          <a:xfrm>
            <a:off x="723899" y="1066800"/>
            <a:ext cx="11223451" cy="5532304"/>
          </a:xfrm>
        </p:spPr>
        <p:txBody>
          <a:bodyPr/>
          <a:lstStyle/>
          <a:p>
            <a:r>
              <a:rPr lang="en-US" dirty="0"/>
              <a:t>A college must maintain records of:</a:t>
            </a:r>
          </a:p>
          <a:p>
            <a:pPr lvl="1"/>
            <a:r>
              <a:rPr lang="en-US" dirty="0"/>
              <a:t>Each sexual harassment investigation, including:</a:t>
            </a:r>
          </a:p>
          <a:p>
            <a:pPr lvl="2"/>
            <a:r>
              <a:rPr lang="en-US" sz="3000" dirty="0"/>
              <a:t>Any determination regarding responsibility</a:t>
            </a:r>
          </a:p>
          <a:p>
            <a:pPr lvl="2"/>
            <a:r>
              <a:rPr lang="en-US" sz="3000" dirty="0"/>
              <a:t>Any audio or audiovisual recording or transcript required</a:t>
            </a:r>
          </a:p>
          <a:p>
            <a:pPr lvl="2"/>
            <a:r>
              <a:rPr lang="en-US" sz="3000" dirty="0"/>
              <a:t>Any disciplinary sanctions imposed on the Respondent</a:t>
            </a:r>
          </a:p>
          <a:p>
            <a:pPr lvl="2"/>
            <a:r>
              <a:rPr lang="en-US" sz="3000" dirty="0"/>
              <a:t>Any remedies provided to the Complainant </a:t>
            </a:r>
          </a:p>
          <a:p>
            <a:pPr lvl="1"/>
            <a:r>
              <a:rPr lang="en-US" dirty="0"/>
              <a:t>All appeals and the results of such appeals</a:t>
            </a:r>
          </a:p>
          <a:p>
            <a:pPr lvl="1"/>
            <a:r>
              <a:rPr lang="en-US" dirty="0"/>
              <a:t>Any informal resolution and the results of such appeals </a:t>
            </a:r>
          </a:p>
        </p:txBody>
      </p:sp>
      <p:sp>
        <p:nvSpPr>
          <p:cNvPr id="4" name="Slide Number Placeholder 3"/>
          <p:cNvSpPr>
            <a:spLocks noGrp="1"/>
          </p:cNvSpPr>
          <p:nvPr>
            <p:ph type="sldNum" sz="quarter" idx="12"/>
          </p:nvPr>
        </p:nvSpPr>
        <p:spPr/>
        <p:txBody>
          <a:bodyPr/>
          <a:lstStyle/>
          <a:p>
            <a:fld id="{CC52E155-FD95-45BC-A9C1-019A20DEA94F}" type="slidenum">
              <a:rPr lang="en-US" smtClean="0"/>
              <a:pPr/>
              <a:t>43</a:t>
            </a:fld>
            <a:endParaRPr lang="en-US" dirty="0"/>
          </a:p>
        </p:txBody>
      </p:sp>
    </p:spTree>
    <p:extLst>
      <p:ext uri="{BB962C8B-B14F-4D97-AF65-F5344CB8AC3E}">
        <p14:creationId xmlns:p14="http://schemas.microsoft.com/office/powerpoint/2010/main" val="32206849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Recordkeeping </a:t>
            </a:r>
          </a:p>
        </p:txBody>
      </p:sp>
      <p:sp>
        <p:nvSpPr>
          <p:cNvPr id="3" name="Content Placeholder 2"/>
          <p:cNvSpPr>
            <a:spLocks noGrp="1"/>
          </p:cNvSpPr>
          <p:nvPr>
            <p:ph idx="1"/>
          </p:nvPr>
        </p:nvSpPr>
        <p:spPr/>
        <p:txBody>
          <a:bodyPr/>
          <a:lstStyle/>
          <a:p>
            <a:pPr lvl="1"/>
            <a:r>
              <a:rPr lang="en-US" dirty="0"/>
              <a:t>All materials used to train Title IX personnel and any person who facilitates an informal resolution process</a:t>
            </a:r>
          </a:p>
          <a:p>
            <a:pPr lvl="1"/>
            <a:r>
              <a:rPr lang="en-US" dirty="0"/>
              <a:t>Any actions taken in response to an informal report or formal complaint of sexual harassment, including supportive measures </a:t>
            </a:r>
          </a:p>
          <a:p>
            <a:pPr lvl="1"/>
            <a:r>
              <a:rPr lang="en-US" dirty="0"/>
              <a:t>If a college does not provide a Complainant with supportive measures, documentation of why such a response was appropriate</a:t>
            </a:r>
          </a:p>
          <a:p>
            <a:r>
              <a:rPr lang="en-US" dirty="0"/>
              <a:t>All such records must be maintained for 7 years</a:t>
            </a:r>
          </a:p>
          <a:p>
            <a:endParaRPr lang="en-US" dirty="0"/>
          </a:p>
          <a:p>
            <a:endParaRPr lang="en-US" sz="2800"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44</a:t>
            </a:fld>
            <a:endParaRPr lang="en-US" dirty="0"/>
          </a:p>
        </p:txBody>
      </p:sp>
    </p:spTree>
    <p:extLst>
      <p:ext uri="{BB962C8B-B14F-4D97-AF65-F5344CB8AC3E}">
        <p14:creationId xmlns:p14="http://schemas.microsoft.com/office/powerpoint/2010/main" val="9201775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WHAT QUESTIONS DO YOU HAVE?</a:t>
            </a:r>
            <a:endParaRPr lang="en-US"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45</a:t>
            </a:fld>
            <a:endParaRPr lang="en-US" dirty="0"/>
          </a:p>
        </p:txBody>
      </p:sp>
    </p:spTree>
    <p:extLst>
      <p:ext uri="{BB962C8B-B14F-4D97-AF65-F5344CB8AC3E}">
        <p14:creationId xmlns:p14="http://schemas.microsoft.com/office/powerpoint/2010/main" val="1907738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Concepts</a:t>
            </a:r>
          </a:p>
        </p:txBody>
      </p:sp>
      <p:sp>
        <p:nvSpPr>
          <p:cNvPr id="3" name="Content Placeholder 2"/>
          <p:cNvSpPr>
            <a:spLocks noGrp="1"/>
          </p:cNvSpPr>
          <p:nvPr>
            <p:ph idx="1"/>
          </p:nvPr>
        </p:nvSpPr>
        <p:spPr/>
        <p:txBody>
          <a:bodyPr/>
          <a:lstStyle/>
          <a:p>
            <a:pPr marL="461962" indent="-457200"/>
            <a:r>
              <a:rPr lang="en-US" sz="3400" dirty="0"/>
              <a:t>A college has jurisdiction over claims of sexual harassment when such conduct occurs in its </a:t>
            </a:r>
            <a:r>
              <a:rPr lang="en-US" sz="3400" b="1" i="1" dirty="0"/>
              <a:t>education program or activity</a:t>
            </a:r>
            <a:endParaRPr lang="en-US" sz="3400" dirty="0"/>
          </a:p>
          <a:p>
            <a:pPr marL="919162" lvl="1" indent="-457200"/>
            <a:r>
              <a:rPr lang="en-US" sz="3400" dirty="0"/>
              <a:t>This includes all locations, events and circumstances over which the college exercised substantial control, as well as all buildings owned or controlled by student groups</a:t>
            </a:r>
          </a:p>
          <a:p>
            <a:pPr marL="461962" indent="-457200"/>
            <a:r>
              <a:rPr lang="en-US" sz="3400" b="1" i="1" dirty="0"/>
              <a:t>Actual knowledge </a:t>
            </a:r>
            <a:r>
              <a:rPr lang="en-US" sz="3400" dirty="0"/>
              <a:t>of sexual harassment obligates a college to respond promptly and in a manner that is not </a:t>
            </a:r>
            <a:r>
              <a:rPr lang="en-US" sz="3400" b="1" i="1" dirty="0"/>
              <a:t>deliberately indifferent</a:t>
            </a:r>
            <a:endParaRPr lang="en-US" sz="3000" b="1" i="1" dirty="0"/>
          </a:p>
          <a:p>
            <a:pPr marL="919162" lvl="1" indent="-457200"/>
            <a:endParaRPr lang="en-US" sz="3400" dirty="0"/>
          </a:p>
          <a:p>
            <a:endParaRPr lang="en-US"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5</a:t>
            </a:fld>
            <a:endParaRPr lang="en-US" dirty="0"/>
          </a:p>
        </p:txBody>
      </p:sp>
    </p:spTree>
    <p:extLst>
      <p:ext uri="{BB962C8B-B14F-4D97-AF65-F5344CB8AC3E}">
        <p14:creationId xmlns:p14="http://schemas.microsoft.com/office/powerpoint/2010/main" val="1925813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Concepts</a:t>
            </a:r>
          </a:p>
        </p:txBody>
      </p:sp>
      <p:sp>
        <p:nvSpPr>
          <p:cNvPr id="3" name="Content Placeholder 2"/>
          <p:cNvSpPr>
            <a:spLocks noGrp="1"/>
          </p:cNvSpPr>
          <p:nvPr>
            <p:ph idx="1"/>
          </p:nvPr>
        </p:nvSpPr>
        <p:spPr/>
        <p:txBody>
          <a:bodyPr/>
          <a:lstStyle/>
          <a:p>
            <a:r>
              <a:rPr lang="en-US" sz="4000" dirty="0"/>
              <a:t>Thus, to the extent a sexual assault is reported in the context of any college education program or activity, it will be covered by the Title IX procedures. </a:t>
            </a:r>
          </a:p>
          <a:p>
            <a:r>
              <a:rPr lang="en-US" sz="4000" dirty="0"/>
              <a:t>If conduct is not covered under the new definition, it can be addressed under other conduct policies. </a:t>
            </a:r>
          </a:p>
          <a:p>
            <a:r>
              <a:rPr lang="en-US" sz="4000" dirty="0"/>
              <a:t>Now, let's talk about the relevant parties to a potential Title IX grievance proceeding. </a:t>
            </a:r>
          </a:p>
        </p:txBody>
      </p:sp>
      <p:sp>
        <p:nvSpPr>
          <p:cNvPr id="4" name="Slide Number Placeholder 3"/>
          <p:cNvSpPr>
            <a:spLocks noGrp="1"/>
          </p:cNvSpPr>
          <p:nvPr>
            <p:ph type="sldNum" sz="quarter" idx="12"/>
          </p:nvPr>
        </p:nvSpPr>
        <p:spPr/>
        <p:txBody>
          <a:bodyPr/>
          <a:lstStyle/>
          <a:p>
            <a:fld id="{CC52E155-FD95-45BC-A9C1-019A20DEA94F}" type="slidenum">
              <a:rPr lang="en-US" smtClean="0"/>
              <a:pPr/>
              <a:t>6</a:t>
            </a:fld>
            <a:endParaRPr lang="en-US" dirty="0"/>
          </a:p>
        </p:txBody>
      </p:sp>
    </p:spTree>
    <p:extLst>
      <p:ext uri="{BB962C8B-B14F-4D97-AF65-F5344CB8AC3E}">
        <p14:creationId xmlns:p14="http://schemas.microsoft.com/office/powerpoint/2010/main" val="939950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Concepts</a:t>
            </a:r>
          </a:p>
        </p:txBody>
      </p:sp>
      <p:sp>
        <p:nvSpPr>
          <p:cNvPr id="3" name="Content Placeholder 2"/>
          <p:cNvSpPr>
            <a:spLocks noGrp="1"/>
          </p:cNvSpPr>
          <p:nvPr>
            <p:ph idx="1"/>
          </p:nvPr>
        </p:nvSpPr>
        <p:spPr>
          <a:xfrm>
            <a:off x="723899" y="1101693"/>
            <a:ext cx="11223451" cy="5453344"/>
          </a:xfrm>
        </p:spPr>
        <p:txBody>
          <a:bodyPr/>
          <a:lstStyle/>
          <a:p>
            <a:r>
              <a:rPr lang="en-US" sz="2800" b="1" i="1" dirty="0"/>
              <a:t>Complainant</a:t>
            </a:r>
            <a:r>
              <a:rPr lang="en-US" sz="2800" dirty="0"/>
              <a:t> refers to an individual who is alleged to be the victim of sexual harassment, and </a:t>
            </a:r>
            <a:r>
              <a:rPr lang="en-US" sz="2800" b="1" i="1" dirty="0"/>
              <a:t>Respondent</a:t>
            </a:r>
            <a:r>
              <a:rPr lang="en-US" sz="2800" dirty="0"/>
              <a:t> refers an individual who has been reported as a perpetrator of sexual harassment </a:t>
            </a:r>
          </a:p>
          <a:p>
            <a:r>
              <a:rPr lang="en-US" sz="2800" dirty="0"/>
              <a:t>The </a:t>
            </a:r>
            <a:r>
              <a:rPr lang="en-US" sz="2800" b="1" i="1" dirty="0"/>
              <a:t>Title IX Coordinator </a:t>
            </a:r>
            <a:r>
              <a:rPr lang="en-US" sz="2800" dirty="0"/>
              <a:t>is the official who coordinates a college's efforts to comply with Title IX requirements</a:t>
            </a:r>
          </a:p>
          <a:p>
            <a:pPr lvl="1"/>
            <a:r>
              <a:rPr lang="en-US" sz="2800" dirty="0"/>
              <a:t>Contact information for this official must be online and published in various locations, so that individuals know where to report sexual harassment   </a:t>
            </a:r>
          </a:p>
          <a:p>
            <a:pPr lvl="1"/>
            <a:r>
              <a:rPr lang="en-US" sz="2800" dirty="0"/>
              <a:t>The Title IX Coordinator is different from the Investigator, Decision-maker, and Appeal Officer </a:t>
            </a:r>
          </a:p>
          <a:p>
            <a:endParaRPr lang="en-US"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7</a:t>
            </a:fld>
            <a:endParaRPr lang="en-US" dirty="0"/>
          </a:p>
        </p:txBody>
      </p:sp>
    </p:spTree>
    <p:extLst>
      <p:ext uri="{BB962C8B-B14F-4D97-AF65-F5344CB8AC3E}">
        <p14:creationId xmlns:p14="http://schemas.microsoft.com/office/powerpoint/2010/main" val="2997846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Title IX Procedural Requirements</a:t>
            </a:r>
          </a:p>
        </p:txBody>
      </p:sp>
      <p:sp>
        <p:nvSpPr>
          <p:cNvPr id="3" name="Content Placeholder 2"/>
          <p:cNvSpPr>
            <a:spLocks noGrp="1"/>
          </p:cNvSpPr>
          <p:nvPr>
            <p:ph idx="1"/>
          </p:nvPr>
        </p:nvSpPr>
        <p:spPr>
          <a:xfrm>
            <a:off x="723899" y="1066800"/>
            <a:ext cx="11223451" cy="5760563"/>
          </a:xfrm>
        </p:spPr>
        <p:txBody>
          <a:bodyPr/>
          <a:lstStyle/>
          <a:p>
            <a:r>
              <a:rPr lang="en-US" sz="3200" dirty="0"/>
              <a:t>The new Title IX Regulations require that all colleges:</a:t>
            </a:r>
          </a:p>
          <a:p>
            <a:pPr lvl="1"/>
            <a:r>
              <a:rPr lang="en-US" sz="2800" dirty="0"/>
              <a:t>Treat the Complainant </a:t>
            </a:r>
            <a:r>
              <a:rPr lang="en-US" sz="2800" b="1" i="1" dirty="0"/>
              <a:t>and</a:t>
            </a:r>
            <a:r>
              <a:rPr lang="en-US" sz="2800" i="1" dirty="0"/>
              <a:t> </a:t>
            </a:r>
            <a:r>
              <a:rPr lang="en-US" sz="2800" dirty="0"/>
              <a:t>Respondent </a:t>
            </a:r>
            <a:r>
              <a:rPr lang="en-US" sz="2800" i="1" dirty="0"/>
              <a:t>equitably;</a:t>
            </a:r>
            <a:r>
              <a:rPr lang="en-US" sz="2800" dirty="0"/>
              <a:t> </a:t>
            </a:r>
          </a:p>
          <a:p>
            <a:pPr lvl="1"/>
            <a:r>
              <a:rPr lang="en-US" sz="2800" dirty="0"/>
              <a:t>Objectively evaluate all relevant evidence;</a:t>
            </a:r>
          </a:p>
          <a:p>
            <a:pPr lvl="1"/>
            <a:r>
              <a:rPr lang="en-US" sz="2800" dirty="0"/>
              <a:t>Title IX Coordinator, investigator(s), Decision-maker, or any person who facilitates an informal resolution process may not have a conflict of interest or bias and also must receive requisite training;</a:t>
            </a:r>
          </a:p>
          <a:p>
            <a:pPr lvl="1"/>
            <a:r>
              <a:rPr lang="en-US" sz="2800" dirty="0"/>
              <a:t>Presume that the Respondent is </a:t>
            </a:r>
            <a:r>
              <a:rPr lang="en-US" sz="2800" b="1" i="1" dirty="0"/>
              <a:t>not responsible </a:t>
            </a:r>
            <a:r>
              <a:rPr lang="en-US" sz="2800" dirty="0"/>
              <a:t>for the alleged conduct until a determination regarding responsibility is made (</a:t>
            </a:r>
            <a:r>
              <a:rPr lang="en-US" sz="2800" i="1" dirty="0"/>
              <a:t>e.g.</a:t>
            </a:r>
            <a:r>
              <a:rPr lang="en-US" sz="2800" dirty="0"/>
              <a:t>, avoid terms like "victim" or "survivor");</a:t>
            </a:r>
          </a:p>
          <a:p>
            <a:pPr lvl="1"/>
            <a:r>
              <a:rPr lang="en-US" sz="2800" dirty="0"/>
              <a:t>Conduct the grievance process according to </a:t>
            </a:r>
            <a:r>
              <a:rPr lang="en-US" sz="2800" b="1" i="1" dirty="0"/>
              <a:t>"reasonably prompt" </a:t>
            </a:r>
            <a:r>
              <a:rPr lang="en-US" sz="2800" dirty="0"/>
              <a:t>time frames;</a:t>
            </a:r>
          </a:p>
        </p:txBody>
      </p:sp>
      <p:sp>
        <p:nvSpPr>
          <p:cNvPr id="4" name="Slide Number Placeholder 3"/>
          <p:cNvSpPr>
            <a:spLocks noGrp="1"/>
          </p:cNvSpPr>
          <p:nvPr>
            <p:ph type="sldNum" sz="quarter" idx="12"/>
          </p:nvPr>
        </p:nvSpPr>
        <p:spPr/>
        <p:txBody>
          <a:bodyPr/>
          <a:lstStyle/>
          <a:p>
            <a:fld id="{CC52E155-FD95-45BC-A9C1-019A20DEA94F}" type="slidenum">
              <a:rPr lang="en-US" smtClean="0"/>
              <a:pPr/>
              <a:t>8</a:t>
            </a:fld>
            <a:endParaRPr lang="en-US" dirty="0"/>
          </a:p>
        </p:txBody>
      </p:sp>
    </p:spTree>
    <p:extLst>
      <p:ext uri="{BB962C8B-B14F-4D97-AF65-F5344CB8AC3E}">
        <p14:creationId xmlns:p14="http://schemas.microsoft.com/office/powerpoint/2010/main" val="877966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Basic Title IX Procedural Requirements</a:t>
            </a:r>
          </a:p>
        </p:txBody>
      </p:sp>
      <p:sp>
        <p:nvSpPr>
          <p:cNvPr id="3" name="Content Placeholder 2"/>
          <p:cNvSpPr>
            <a:spLocks noGrp="1"/>
          </p:cNvSpPr>
          <p:nvPr>
            <p:ph idx="1"/>
          </p:nvPr>
        </p:nvSpPr>
        <p:spPr/>
        <p:txBody>
          <a:bodyPr/>
          <a:lstStyle/>
          <a:p>
            <a:pPr lvl="1"/>
            <a:r>
              <a:rPr lang="en-US" sz="2800" dirty="0"/>
              <a:t>Inform the parties of the range of possible disciplinary sanctions, remedies, and various supportive measures; </a:t>
            </a:r>
          </a:p>
          <a:p>
            <a:pPr lvl="1"/>
            <a:r>
              <a:rPr lang="en-US" sz="2800" dirty="0"/>
              <a:t>State whether the standard of evidence to be used for </a:t>
            </a:r>
            <a:r>
              <a:rPr lang="en-US" sz="2800" b="1" i="1" dirty="0"/>
              <a:t>all </a:t>
            </a:r>
            <a:r>
              <a:rPr lang="en-US" sz="2800" dirty="0"/>
              <a:t>formal complaints is the "preponderance of the evidence" or the "clear and convincing evidence" standard; </a:t>
            </a:r>
          </a:p>
          <a:p>
            <a:pPr lvl="2"/>
            <a:r>
              <a:rPr lang="en-US" sz="2400" b="1" i="1" dirty="0"/>
              <a:t>Preponderance of the Evidence</a:t>
            </a:r>
            <a:r>
              <a:rPr lang="en-US" sz="2400" dirty="0"/>
              <a:t>: It is more likely than not that the conduct occurred </a:t>
            </a:r>
          </a:p>
          <a:p>
            <a:pPr lvl="2"/>
            <a:r>
              <a:rPr lang="en-US" sz="2400" b="1" i="1" dirty="0"/>
              <a:t>Clear and Convincing</a:t>
            </a:r>
            <a:r>
              <a:rPr lang="en-US" sz="2400" dirty="0"/>
              <a:t>: It is highly probable that the conduct occurred </a:t>
            </a:r>
          </a:p>
          <a:p>
            <a:pPr lvl="1"/>
            <a:r>
              <a:rPr lang="en-US" sz="2800" dirty="0"/>
              <a:t>Include the procedures and permissible bases for appeals; and </a:t>
            </a:r>
          </a:p>
          <a:p>
            <a:pPr lvl="1"/>
            <a:r>
              <a:rPr lang="en-US" sz="2800" dirty="0"/>
              <a:t>Protect evidence protected under a legally recognized privilege (i.e., attorney-client privilege), unless such privilege is waived</a:t>
            </a:r>
            <a:endParaRPr lang="en-US" sz="3600"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9</a:t>
            </a:fld>
            <a:endParaRPr lang="en-US" dirty="0"/>
          </a:p>
        </p:txBody>
      </p:sp>
    </p:spTree>
    <p:extLst>
      <p:ext uri="{BB962C8B-B14F-4D97-AF65-F5344CB8AC3E}">
        <p14:creationId xmlns:p14="http://schemas.microsoft.com/office/powerpoint/2010/main" val="2869324519"/>
      </p:ext>
    </p:extLst>
  </p:cSld>
  <p:clrMapOvr>
    <a:masterClrMapping/>
  </p:clrMapOvr>
</p:sld>
</file>

<file path=ppt/theme/theme1.xml><?xml version="1.0" encoding="utf-8"?>
<a:theme xmlns:a="http://schemas.openxmlformats.org/drawingml/2006/main" name="Theme2">
  <a:themeElements>
    <a:clrScheme name="Custom 1">
      <a:dk1>
        <a:sysClr val="windowText" lastClr="000000"/>
      </a:dk1>
      <a:lt1>
        <a:sysClr val="window" lastClr="FFFFFF"/>
      </a:lt1>
      <a:dk2>
        <a:srgbClr val="595959"/>
      </a:dk2>
      <a:lt2>
        <a:srgbClr val="E7E6E6"/>
      </a:lt2>
      <a:accent1>
        <a:srgbClr val="AE0A09"/>
      </a:accent1>
      <a:accent2>
        <a:srgbClr val="095A6F"/>
      </a:accent2>
      <a:accent3>
        <a:srgbClr val="A5A5A5"/>
      </a:accent3>
      <a:accent4>
        <a:srgbClr val="FFC000"/>
      </a:accent4>
      <a:accent5>
        <a:srgbClr val="4472C4"/>
      </a:accent5>
      <a:accent6>
        <a:srgbClr val="70AD47"/>
      </a:accent6>
      <a:hlink>
        <a:srgbClr val="0563C1"/>
      </a:hlink>
      <a:folHlink>
        <a:srgbClr val="AE0A0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74C6BC58-C524-4654-8B7E-D61ABCEF984B}" vid="{AD6327B6-A2A2-4C97-9169-49AE5636C9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3071</Words>
  <Application>Microsoft Office PowerPoint</Application>
  <PresentationFormat>Widescreen</PresentationFormat>
  <Paragraphs>262</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Times New Roman</vt:lpstr>
      <vt:lpstr>Theme2</vt:lpstr>
      <vt:lpstr>Title IX Sexual Harassment Training: The Formal Grievance Process</vt:lpstr>
      <vt:lpstr>Road Map</vt:lpstr>
      <vt:lpstr>What Constitutes Sex Harassment?</vt:lpstr>
      <vt:lpstr>Key Concepts</vt:lpstr>
      <vt:lpstr>Key Concepts</vt:lpstr>
      <vt:lpstr>Key Concepts</vt:lpstr>
      <vt:lpstr>Key Concepts</vt:lpstr>
      <vt:lpstr>Basic Title IX Procedural Requirements</vt:lpstr>
      <vt:lpstr>Basic Title IX Procedural Requirements</vt:lpstr>
      <vt:lpstr>Reporting Sex Harassment</vt:lpstr>
      <vt:lpstr>Informal Reporting</vt:lpstr>
      <vt:lpstr>Informal Reporting</vt:lpstr>
      <vt:lpstr>Informal Reporting:  Supportive Measures</vt:lpstr>
      <vt:lpstr>Informal Reporting:  Decision to Proceed with a Formal Complaint</vt:lpstr>
      <vt:lpstr>Informal Reporting:  Decision to Proceed with a Formal Complaint</vt:lpstr>
      <vt:lpstr>Formal Complaint</vt:lpstr>
      <vt:lpstr>Formal Complaint</vt:lpstr>
      <vt:lpstr>Formal Complaint</vt:lpstr>
      <vt:lpstr>Preliminary Inquiry </vt:lpstr>
      <vt:lpstr>Preliminary Inquiry </vt:lpstr>
      <vt:lpstr>Preliminary Inquiry </vt:lpstr>
      <vt:lpstr>Preliminary Inquiry:  Appealing the Dismissal of a Formal Complaint  </vt:lpstr>
      <vt:lpstr>Preliminary Inquiry: Notice to the Parties</vt:lpstr>
      <vt:lpstr>Preliminary Inquiry: Emergency Removals</vt:lpstr>
      <vt:lpstr>Quiz – Test Your Knowledge!</vt:lpstr>
      <vt:lpstr>Quiz – Test Your Knowledge!</vt:lpstr>
      <vt:lpstr>Quiz – Test Your Knowledge!</vt:lpstr>
      <vt:lpstr>Quiz – Test Your Knowledge!</vt:lpstr>
      <vt:lpstr>Informal Resolution </vt:lpstr>
      <vt:lpstr>Informal Resolution </vt:lpstr>
      <vt:lpstr>The Investigation </vt:lpstr>
      <vt:lpstr>Inspection of Records—First Review  </vt:lpstr>
      <vt:lpstr>Inspection of Records—Second Review</vt:lpstr>
      <vt:lpstr>The Live Hearing </vt:lpstr>
      <vt:lpstr>Determination Regarding Responsibility</vt:lpstr>
      <vt:lpstr>Determination Regarding Responsibility</vt:lpstr>
      <vt:lpstr>Determination Regarding Responsibility</vt:lpstr>
      <vt:lpstr>Appeals</vt:lpstr>
      <vt:lpstr>Appeals</vt:lpstr>
      <vt:lpstr>Quiz – Test Your Knowledge!</vt:lpstr>
      <vt:lpstr>Quiz – Test Your Knowledge!</vt:lpstr>
      <vt:lpstr>Retaliation </vt:lpstr>
      <vt:lpstr>Recordkeeping </vt:lpstr>
      <vt:lpstr>Recordkeeping </vt:lpstr>
      <vt:lpstr>WHAT QUESTIONS DO YOU HAVE?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Sexual Harassment Training: The Formal Grievance Process</dc:title>
  <dc:creator>Flores,Melissa</dc:creator>
  <cp:lastModifiedBy>Flores,Melissa</cp:lastModifiedBy>
  <cp:revision>8</cp:revision>
  <dcterms:modified xsi:type="dcterms:W3CDTF">2020-08-07T08:26:47Z</dcterms:modified>
</cp:coreProperties>
</file>