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256" r:id="rId2"/>
    <p:sldId id="297" r:id="rId3"/>
    <p:sldId id="300" r:id="rId4"/>
    <p:sldId id="270" r:id="rId5"/>
    <p:sldId id="302" r:id="rId6"/>
    <p:sldId id="301" r:id="rId7"/>
    <p:sldId id="303" r:id="rId8"/>
    <p:sldId id="285" r:id="rId9"/>
    <p:sldId id="287" r:id="rId10"/>
    <p:sldId id="286" r:id="rId11"/>
    <p:sldId id="306" r:id="rId12"/>
    <p:sldId id="309" r:id="rId13"/>
    <p:sldId id="311" r:id="rId14"/>
    <p:sldId id="304" r:id="rId15"/>
    <p:sldId id="307" r:id="rId16"/>
    <p:sldId id="308" r:id="rId17"/>
    <p:sldId id="288" r:id="rId18"/>
    <p:sldId id="312" r:id="rId19"/>
    <p:sldId id="291" r:id="rId20"/>
    <p:sldId id="314" r:id="rId21"/>
    <p:sldId id="313" r:id="rId22"/>
    <p:sldId id="290" r:id="rId23"/>
    <p:sldId id="315" r:id="rId24"/>
    <p:sldId id="316" r:id="rId25"/>
    <p:sldId id="317" r:id="rId26"/>
    <p:sldId id="293" r:id="rId27"/>
    <p:sldId id="294" r:id="rId28"/>
    <p:sldId id="299" r:id="rId29"/>
    <p:sldId id="257" r:id="rId3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0708D76-E455-4C04-956F-E7BD3E3C20EB}">
          <p14:sldIdLst>
            <p14:sldId id="256"/>
            <p14:sldId id="297"/>
            <p14:sldId id="300"/>
            <p14:sldId id="270"/>
            <p14:sldId id="302"/>
            <p14:sldId id="301"/>
            <p14:sldId id="303"/>
            <p14:sldId id="285"/>
            <p14:sldId id="287"/>
            <p14:sldId id="286"/>
            <p14:sldId id="306"/>
            <p14:sldId id="309"/>
            <p14:sldId id="311"/>
            <p14:sldId id="304"/>
            <p14:sldId id="307"/>
            <p14:sldId id="308"/>
            <p14:sldId id="288"/>
            <p14:sldId id="312"/>
            <p14:sldId id="291"/>
            <p14:sldId id="314"/>
            <p14:sldId id="313"/>
            <p14:sldId id="290"/>
            <p14:sldId id="315"/>
            <p14:sldId id="316"/>
            <p14:sldId id="317"/>
            <p14:sldId id="293"/>
            <p14:sldId id="294"/>
            <p14:sldId id="299"/>
          </p14:sldIdLst>
        </p14:section>
        <p14:section name="Untitled Section" id="{C56C8AD5-C2BE-41BA-9C6E-B9E4A21AA20B}">
          <p14:sldIdLst>
            <p14:sldId id="2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1" autoAdjust="0"/>
    <p:restoredTop sz="94721"/>
  </p:normalViewPr>
  <p:slideViewPr>
    <p:cSldViewPr snapToGrid="0" snapToObjects="1">
      <p:cViewPr varScale="1">
        <p:scale>
          <a:sx n="55" d="100"/>
          <a:sy n="55" d="100"/>
        </p:scale>
        <p:origin x="408"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AD72AD9-3517-4DFB-81EF-2E0EAE7C564C}" type="datetimeFigureOut">
              <a:rPr lang="en-US" smtClean="0"/>
              <a:t>8/7/2020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1CEEADF-8D7E-4D04-86CC-5EE8E3DB91BE}" type="slidenum">
              <a:rPr lang="en-US" smtClean="0"/>
              <a:t>‹#›</a:t>
            </a:fld>
            <a:endParaRPr lang="en-US" dirty="0"/>
          </a:p>
        </p:txBody>
      </p:sp>
    </p:spTree>
    <p:extLst>
      <p:ext uri="{BB962C8B-B14F-4D97-AF65-F5344CB8AC3E}">
        <p14:creationId xmlns:p14="http://schemas.microsoft.com/office/powerpoint/2010/main" val="3445693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DB784DA-D0C7-4056-9D3A-757FEE830FD1}" type="datetimeFigureOut">
              <a:rPr lang="en-US" smtClean="0"/>
              <a:t>8/7/2020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B8ED33A-A38A-46C4-8EB0-3838E7E36DE6}" type="slidenum">
              <a:rPr lang="en-US" smtClean="0"/>
              <a:t>‹#›</a:t>
            </a:fld>
            <a:endParaRPr lang="en-US" dirty="0"/>
          </a:p>
        </p:txBody>
      </p:sp>
    </p:spTree>
    <p:extLst>
      <p:ext uri="{BB962C8B-B14F-4D97-AF65-F5344CB8AC3E}">
        <p14:creationId xmlns:p14="http://schemas.microsoft.com/office/powerpoint/2010/main" val="1620583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whitehouse.gov/presidential-actions/executive-order-improving-free-inquiry-transparency-accountability-colleges-universities/"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NPRM states that these First Amendment/free speech conditions are a way to promulgate </a:t>
            </a:r>
            <a:r>
              <a:rPr lang="en-US" dirty="0">
                <a:hlinkClick r:id="rId3"/>
              </a:rPr>
              <a:t>Executive Order 13864, “Improving Free Inquiry, Transparency, and Accountability at Colleges and Universities,</a:t>
            </a:r>
            <a:r>
              <a:rPr lang="en-US" dirty="0"/>
              <a:t>” signed by President Trump on March 21, 2019, which directed federal agencies, such as the Department, to “take appropriate steps, in a manner consistent with applicable law, including the First Amendment, to ensure institutions that receive Federal research or education grants promote free inquiry, including through compliance with all applicable Federal laws, regulations, and policies.” </a:t>
            </a:r>
          </a:p>
        </p:txBody>
      </p:sp>
      <p:sp>
        <p:nvSpPr>
          <p:cNvPr id="4" name="Slide Number Placeholder 3"/>
          <p:cNvSpPr>
            <a:spLocks noGrp="1"/>
          </p:cNvSpPr>
          <p:nvPr>
            <p:ph type="sldNum" sz="quarter" idx="5"/>
          </p:nvPr>
        </p:nvSpPr>
        <p:spPr/>
        <p:txBody>
          <a:bodyPr/>
          <a:lstStyle/>
          <a:p>
            <a:fld id="{1B8ED33A-A38A-46C4-8EB0-3838E7E36DE6}" type="slidenum">
              <a:rPr lang="en-US" smtClean="0"/>
              <a:t>22</a:t>
            </a:fld>
            <a:endParaRPr lang="en-US" dirty="0"/>
          </a:p>
        </p:txBody>
      </p:sp>
    </p:spTree>
    <p:extLst>
      <p:ext uri="{BB962C8B-B14F-4D97-AF65-F5344CB8AC3E}">
        <p14:creationId xmlns:p14="http://schemas.microsoft.com/office/powerpoint/2010/main" val="268024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3749"/>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260952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2091604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179062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236742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1515" y="274638"/>
            <a:ext cx="8229600" cy="1143000"/>
          </a:xfrm>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854A0-AD48-CF47-B94C-5C85BFD8FDBE}" type="slidenum">
              <a:rPr lang="en-US" smtClean="0"/>
              <a:t>‹#›</a:t>
            </a:fld>
            <a:endParaRPr lang="en-US" dirty="0"/>
          </a:p>
        </p:txBody>
      </p:sp>
      <p:cxnSp>
        <p:nvCxnSpPr>
          <p:cNvPr id="14" name="Straight Connector 13"/>
          <p:cNvCxnSpPr/>
          <p:nvPr userDrawn="1"/>
        </p:nvCxnSpPr>
        <p:spPr>
          <a:xfrm>
            <a:off x="403497" y="1137763"/>
            <a:ext cx="8235305" cy="0"/>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022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929705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11226" y="-332128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3007605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645899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176419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132679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56379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FEEDF1-24C4-F249-AA09-320D6DE1BC36}" type="datetimeFigureOut">
              <a:rPr lang="en-US" smtClean="0"/>
              <a:t>8/7/2020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9854A0-AD48-CF47-B94C-5C85BFD8FDBE}" type="slidenum">
              <a:rPr lang="en-US" smtClean="0"/>
              <a:t>‹#›</a:t>
            </a:fld>
            <a:endParaRPr lang="en-US" dirty="0"/>
          </a:p>
        </p:txBody>
      </p:sp>
    </p:spTree>
    <p:extLst>
      <p:ext uri="{BB962C8B-B14F-4D97-AF65-F5344CB8AC3E}">
        <p14:creationId xmlns:p14="http://schemas.microsoft.com/office/powerpoint/2010/main" val="66779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EEDF1-24C4-F249-AA09-320D6DE1BC36}" type="datetimeFigureOut">
              <a:rPr lang="en-US" smtClean="0"/>
              <a:t>8/7/2020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854A0-AD48-CF47-B94C-5C85BFD8FDBE}" type="slidenum">
              <a:rPr lang="en-US" smtClean="0"/>
              <a:t>‹#›</a:t>
            </a:fld>
            <a:endParaRPr lang="en-US" dirty="0"/>
          </a:p>
        </p:txBody>
      </p:sp>
      <p:pic>
        <p:nvPicPr>
          <p:cNvPr id="7" name="Picture 6" descr="footer@3x.png"/>
          <p:cNvPicPr>
            <a:picLocks noChangeAspect="1"/>
          </p:cNvPicPr>
          <p:nvPr userDrawn="1"/>
        </p:nvPicPr>
        <p:blipFill rotWithShape="1">
          <a:blip r:embed="rId13">
            <a:extLst>
              <a:ext uri="{28A0092B-C50C-407E-A947-70E740481C1C}">
                <a14:useLocalDpi xmlns:a14="http://schemas.microsoft.com/office/drawing/2010/main" val="0"/>
              </a:ext>
            </a:extLst>
          </a:blip>
          <a:srcRect l="26308" t="55982" r="4350" b="27430"/>
          <a:stretch/>
        </p:blipFill>
        <p:spPr>
          <a:xfrm>
            <a:off x="0" y="4994259"/>
            <a:ext cx="9144000" cy="1863742"/>
          </a:xfrm>
          <a:prstGeom prst="rect">
            <a:avLst/>
          </a:prstGeom>
        </p:spPr>
      </p:pic>
      <p:pic>
        <p:nvPicPr>
          <p:cNvPr id="8" name="Picture 7" descr="DO_logo_white_hor@3x.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694079" y="5905826"/>
            <a:ext cx="2084836" cy="453225"/>
          </a:xfrm>
          <a:prstGeom prst="rect">
            <a:avLst/>
          </a:prstGeom>
        </p:spPr>
      </p:pic>
      <p:sp>
        <p:nvSpPr>
          <p:cNvPr id="9" name="TextBox 8"/>
          <p:cNvSpPr txBox="1"/>
          <p:nvPr userDrawn="1"/>
        </p:nvSpPr>
        <p:spPr>
          <a:xfrm>
            <a:off x="1305770" y="6474585"/>
            <a:ext cx="7578217" cy="369332"/>
          </a:xfrm>
          <a:prstGeom prst="rect">
            <a:avLst/>
          </a:prstGeom>
          <a:noFill/>
        </p:spPr>
        <p:txBody>
          <a:bodyPr wrap="square" rtlCol="0">
            <a:spAutoFit/>
          </a:bodyPr>
          <a:lstStyle/>
          <a:p>
            <a:pPr algn="r"/>
            <a:r>
              <a:rPr lang="en-US" sz="900" spc="300" dirty="0">
                <a:solidFill>
                  <a:schemeClr val="bg1"/>
                </a:solidFill>
                <a:latin typeface="Calibri Light"/>
                <a:cs typeface="Calibri Light"/>
              </a:rPr>
              <a:t>Chandler-Gilbert | Estrella Mountain | GateWay | Glendale | Mesa | Paradise Valley | Phoenix | Rio Salado | Scottsdale | South Mountain</a:t>
            </a:r>
          </a:p>
        </p:txBody>
      </p:sp>
    </p:spTree>
    <p:extLst>
      <p:ext uri="{BB962C8B-B14F-4D97-AF65-F5344CB8AC3E}">
        <p14:creationId xmlns:p14="http://schemas.microsoft.com/office/powerpoint/2010/main" val="2435801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799" y="465513"/>
            <a:ext cx="8048419" cy="2020110"/>
          </a:xfrm>
        </p:spPr>
        <p:txBody>
          <a:bodyPr>
            <a:normAutofit fontScale="90000"/>
          </a:bodyPr>
          <a:lstStyle/>
          <a:p>
            <a:r>
              <a:rPr lang="en-US" b="1" dirty="0">
                <a:latin typeface="Georgia" panose="02040502050405020303" pitchFamily="18" charset="0"/>
              </a:rPr>
              <a:t>Due Process and Conducting Investigation: THE BASICS</a:t>
            </a:r>
          </a:p>
        </p:txBody>
      </p:sp>
      <p:pic>
        <p:nvPicPr>
          <p:cNvPr id="2" name="Picture 2" descr="Investigation Clipart | Clipart Panda - Free Clipart Images">
            <a:extLst>
              <a:ext uri="{FF2B5EF4-FFF2-40B4-BE49-F238E27FC236}">
                <a16:creationId xmlns:a16="http://schemas.microsoft.com/office/drawing/2014/main" id="{07FE8328-CAD8-4548-8964-6530B4782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1797" y="2566903"/>
            <a:ext cx="3236422" cy="3140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073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F2A93D-44A0-DB48-86CB-DD6354B6F0BD}"/>
              </a:ext>
            </a:extLst>
          </p:cNvPr>
          <p:cNvSpPr>
            <a:spLocks noGrp="1"/>
          </p:cNvSpPr>
          <p:nvPr>
            <p:ph type="title"/>
          </p:nvPr>
        </p:nvSpPr>
        <p:spPr>
          <a:xfrm>
            <a:off x="331514" y="274638"/>
            <a:ext cx="8491851" cy="817892"/>
          </a:xfrm>
        </p:spPr>
        <p:txBody>
          <a:bodyPr>
            <a:normAutofit/>
          </a:bodyPr>
          <a:lstStyle/>
          <a:p>
            <a:r>
              <a:rPr lang="en-US" sz="4000" dirty="0">
                <a:latin typeface="Georgia" panose="02040502050405020303" pitchFamily="18" charset="0"/>
              </a:rPr>
              <a:t>The “musts” in an investigation</a:t>
            </a:r>
          </a:p>
        </p:txBody>
      </p:sp>
      <p:pic>
        <p:nvPicPr>
          <p:cNvPr id="4" name="Content Placeholder 3" descr="73329588.png">
            <a:extLst>
              <a:ext uri="{FF2B5EF4-FFF2-40B4-BE49-F238E27FC236}">
                <a16:creationId xmlns:a16="http://schemas.microsoft.com/office/drawing/2014/main" id="{ABC43016-E752-4440-9167-DE90CCF4F39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95110" y="1330036"/>
            <a:ext cx="1765960" cy="4048107"/>
          </a:xfrm>
          <a:prstGeom prst="rect">
            <a:avLst/>
          </a:prstGeom>
        </p:spPr>
      </p:pic>
      <p:sp>
        <p:nvSpPr>
          <p:cNvPr id="2" name="TextBox 1">
            <a:extLst>
              <a:ext uri="{FF2B5EF4-FFF2-40B4-BE49-F238E27FC236}">
                <a16:creationId xmlns:a16="http://schemas.microsoft.com/office/drawing/2014/main" id="{6CC9A005-6C28-E849-A1D7-28746694D035}"/>
              </a:ext>
            </a:extLst>
          </p:cNvPr>
          <p:cNvSpPr txBox="1"/>
          <p:nvPr/>
        </p:nvSpPr>
        <p:spPr>
          <a:xfrm>
            <a:off x="648182" y="1608881"/>
            <a:ext cx="6104124" cy="4462760"/>
          </a:xfrm>
          <a:prstGeom prst="rect">
            <a:avLst/>
          </a:prstGeom>
          <a:noFill/>
        </p:spPr>
        <p:txBody>
          <a:bodyPr wrap="square" rtlCol="0">
            <a:spAutoFit/>
          </a:bodyPr>
          <a:lstStyle/>
          <a:p>
            <a:pPr marL="457200" indent="-457200">
              <a:buAutoNum type="arabicPeriod"/>
            </a:pPr>
            <a:r>
              <a:rPr lang="en-US" sz="2400" dirty="0">
                <a:latin typeface="Georgia" panose="02040502050405020303" pitchFamily="18" charset="0"/>
              </a:rPr>
              <a:t>Your investigation MUST be documented in writing.</a:t>
            </a:r>
          </a:p>
          <a:p>
            <a:endParaRPr lang="en-US" sz="2400" dirty="0">
              <a:latin typeface="Georgia" panose="02040502050405020303" pitchFamily="18" charset="0"/>
            </a:endParaRPr>
          </a:p>
          <a:p>
            <a:r>
              <a:rPr lang="en-US" sz="2400" dirty="0">
                <a:latin typeface="Georgia" panose="02040502050405020303" pitchFamily="18" charset="0"/>
              </a:rPr>
              <a:t>2. Your investigation MUST be thorough.</a:t>
            </a:r>
          </a:p>
          <a:p>
            <a:endParaRPr lang="en-US" sz="2400" dirty="0">
              <a:latin typeface="Georgia" panose="02040502050405020303" pitchFamily="18" charset="0"/>
            </a:endParaRPr>
          </a:p>
          <a:p>
            <a:r>
              <a:rPr lang="en-US" sz="2400" dirty="0">
                <a:latin typeface="Georgia" panose="02040502050405020303" pitchFamily="18" charset="0"/>
              </a:rPr>
              <a:t>3. Your investigation MUST be timely.</a:t>
            </a:r>
          </a:p>
          <a:p>
            <a:endParaRPr lang="en-US" sz="2400" dirty="0">
              <a:latin typeface="Georgia" panose="02040502050405020303" pitchFamily="18" charset="0"/>
            </a:endParaRPr>
          </a:p>
          <a:p>
            <a:r>
              <a:rPr lang="en-US" sz="2400" dirty="0">
                <a:latin typeface="Georgia" panose="02040502050405020303" pitchFamily="18" charset="0"/>
              </a:rPr>
              <a:t>4. Your investigation must be impartial and must not be biased.</a:t>
            </a:r>
          </a:p>
          <a:p>
            <a:endParaRPr lang="en-US" sz="2400" dirty="0">
              <a:latin typeface="Georgia" panose="02040502050405020303" pitchFamily="18" charset="0"/>
            </a:endParaRPr>
          </a:p>
          <a:p>
            <a:endParaRPr lang="en-US" sz="2200" dirty="0">
              <a:latin typeface="Georgia" panose="02040502050405020303" pitchFamily="18" charset="0"/>
            </a:endParaRPr>
          </a:p>
          <a:p>
            <a:endParaRPr lang="en-US" sz="2200" dirty="0">
              <a:latin typeface="Georgia" panose="02040502050405020303" pitchFamily="18" charset="0"/>
            </a:endParaRPr>
          </a:p>
        </p:txBody>
      </p:sp>
    </p:spTree>
    <p:extLst>
      <p:ext uri="{BB962C8B-B14F-4D97-AF65-F5344CB8AC3E}">
        <p14:creationId xmlns:p14="http://schemas.microsoft.com/office/powerpoint/2010/main" val="181973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93D66-6583-D641-973A-BD746C4571FB}"/>
              </a:ext>
            </a:extLst>
          </p:cNvPr>
          <p:cNvSpPr>
            <a:spLocks noGrp="1"/>
          </p:cNvSpPr>
          <p:nvPr>
            <p:ph type="title"/>
          </p:nvPr>
        </p:nvSpPr>
        <p:spPr>
          <a:xfrm>
            <a:off x="331514" y="274638"/>
            <a:ext cx="8527477" cy="794141"/>
          </a:xfrm>
        </p:spPr>
        <p:txBody>
          <a:bodyPr>
            <a:normAutofit/>
          </a:bodyPr>
          <a:lstStyle/>
          <a:p>
            <a:r>
              <a:rPr lang="en-US" sz="3200" b="1" dirty="0">
                <a:latin typeface="Georgia" panose="02040502050405020303" pitchFamily="18" charset="0"/>
                <a:cs typeface="American Typewriter"/>
              </a:rPr>
              <a:t>On What Should Investigations Focus?</a:t>
            </a:r>
            <a:endParaRPr lang="en-US" sz="3200" b="1" dirty="0">
              <a:latin typeface="Georgia" panose="02040502050405020303" pitchFamily="18" charset="0"/>
            </a:endParaRPr>
          </a:p>
        </p:txBody>
      </p:sp>
      <p:sp>
        <p:nvSpPr>
          <p:cNvPr id="3" name="Content Placeholder 2">
            <a:extLst>
              <a:ext uri="{FF2B5EF4-FFF2-40B4-BE49-F238E27FC236}">
                <a16:creationId xmlns:a16="http://schemas.microsoft.com/office/drawing/2014/main" id="{977003A3-E206-E242-9BF3-8F5BB4ADF498}"/>
              </a:ext>
            </a:extLst>
          </p:cNvPr>
          <p:cNvSpPr>
            <a:spLocks noGrp="1"/>
          </p:cNvSpPr>
          <p:nvPr>
            <p:ph idx="1"/>
          </p:nvPr>
        </p:nvSpPr>
        <p:spPr>
          <a:xfrm>
            <a:off x="225631" y="1199408"/>
            <a:ext cx="8633361" cy="4926755"/>
          </a:xfrm>
        </p:spPr>
        <p:txBody>
          <a:bodyPr>
            <a:normAutofit/>
          </a:bodyPr>
          <a:lstStyle/>
          <a:p>
            <a:pPr marL="0" indent="0">
              <a:buNone/>
            </a:pPr>
            <a:r>
              <a:rPr lang="en-US" sz="2700" dirty="0">
                <a:latin typeface="Georgia" panose="02040502050405020303" pitchFamily="18" charset="0"/>
              </a:rPr>
              <a:t>On the effect of the behavior/conduct</a:t>
            </a:r>
          </a:p>
          <a:p>
            <a:pPr marL="0" indent="0">
              <a:buNone/>
            </a:pPr>
            <a:r>
              <a:rPr lang="en-US" sz="2700" dirty="0">
                <a:latin typeface="Georgia" panose="02040502050405020303" pitchFamily="18" charset="0"/>
              </a:rPr>
              <a:t>On expected standards of behavior, as delineated in the policy and to gather facts related to the allegations being made</a:t>
            </a:r>
          </a:p>
          <a:p>
            <a:pPr marL="0" indent="0">
              <a:buNone/>
            </a:pPr>
            <a:r>
              <a:rPr lang="en-US" sz="2700" dirty="0">
                <a:latin typeface="Georgia" panose="02040502050405020303" pitchFamily="18" charset="0"/>
              </a:rPr>
              <a:t>On context. When, where, and in front of whom did the alleged action take place? Were there witnesses? Did the situation occur at the work place? </a:t>
            </a:r>
          </a:p>
          <a:p>
            <a:pPr marL="0" indent="0">
              <a:buNone/>
            </a:pPr>
            <a:r>
              <a:rPr lang="en-US" sz="2700" dirty="0">
                <a:latin typeface="Georgia" panose="02040502050405020303" pitchFamily="18" charset="0"/>
              </a:rPr>
              <a:t>On patterns of behavior. Prior complaints? Prior discipline? </a:t>
            </a:r>
            <a:r>
              <a:rPr lang="en-US" sz="2700" dirty="0">
                <a:latin typeface="Georgia" panose="02040502050405020303" pitchFamily="18" charset="0"/>
                <a:sym typeface="Wingdings" panose="05000000000000000000" pitchFamily="2" charset="2"/>
              </a:rPr>
              <a:t> </a:t>
            </a:r>
            <a:r>
              <a:rPr lang="en-US" sz="2700" i="1" dirty="0">
                <a:latin typeface="Georgia" panose="02040502050405020303" pitchFamily="18" charset="0"/>
                <a:sym typeface="Wingdings" panose="05000000000000000000" pitchFamily="2" charset="2"/>
              </a:rPr>
              <a:t>this is helpful for the sanction phase</a:t>
            </a:r>
            <a:r>
              <a:rPr lang="en-US" sz="2700" i="1" dirty="0">
                <a:latin typeface="Georgia" panose="02040502050405020303" pitchFamily="18" charset="0"/>
              </a:rPr>
              <a:t> </a:t>
            </a:r>
          </a:p>
          <a:p>
            <a:pPr marL="0" indent="0">
              <a:buNone/>
            </a:pPr>
            <a:r>
              <a:rPr lang="en-US" sz="2700" dirty="0">
                <a:latin typeface="Georgia" panose="02040502050405020303" pitchFamily="18" charset="0"/>
              </a:rPr>
              <a:t>On seeking corroboration</a:t>
            </a:r>
          </a:p>
          <a:p>
            <a:pPr marL="0" indent="0">
              <a:buNone/>
            </a:pPr>
            <a:endParaRPr lang="en-US" dirty="0">
              <a:latin typeface="Georgia" panose="02040502050405020303" pitchFamily="18" charset="0"/>
            </a:endParaRPr>
          </a:p>
        </p:txBody>
      </p:sp>
    </p:spTree>
    <p:extLst>
      <p:ext uri="{BB962C8B-B14F-4D97-AF65-F5344CB8AC3E}">
        <p14:creationId xmlns:p14="http://schemas.microsoft.com/office/powerpoint/2010/main" val="473354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8E885-56C7-CA41-A000-785FDC40C64E}"/>
              </a:ext>
            </a:extLst>
          </p:cNvPr>
          <p:cNvSpPr>
            <a:spLocks noGrp="1"/>
          </p:cNvSpPr>
          <p:nvPr>
            <p:ph type="title"/>
          </p:nvPr>
        </p:nvSpPr>
        <p:spPr/>
        <p:txBody>
          <a:bodyPr/>
          <a:lstStyle/>
          <a:p>
            <a:r>
              <a:rPr lang="en-US" dirty="0">
                <a:latin typeface="Georgia" panose="02040502050405020303" pitchFamily="18" charset="0"/>
              </a:rPr>
              <a:t>Words have special meanings</a:t>
            </a:r>
          </a:p>
        </p:txBody>
      </p:sp>
      <p:sp>
        <p:nvSpPr>
          <p:cNvPr id="3" name="Content Placeholder 2">
            <a:extLst>
              <a:ext uri="{FF2B5EF4-FFF2-40B4-BE49-F238E27FC236}">
                <a16:creationId xmlns:a16="http://schemas.microsoft.com/office/drawing/2014/main" id="{733A8F82-EB6C-3C46-B4D2-88B57AED1CC1}"/>
              </a:ext>
            </a:extLst>
          </p:cNvPr>
          <p:cNvSpPr>
            <a:spLocks noGrp="1"/>
          </p:cNvSpPr>
          <p:nvPr>
            <p:ph idx="1"/>
          </p:nvPr>
        </p:nvSpPr>
        <p:spPr/>
        <p:txBody>
          <a:bodyPr>
            <a:normAutofit lnSpcReduction="10000"/>
          </a:bodyPr>
          <a:lstStyle/>
          <a:p>
            <a:r>
              <a:rPr lang="en-US" dirty="0">
                <a:latin typeface="Georgia" panose="02040502050405020303" pitchFamily="18" charset="0"/>
              </a:rPr>
              <a:t>The person who brings a matter to our attention is a </a:t>
            </a:r>
            <a:r>
              <a:rPr lang="en-US" b="1" dirty="0">
                <a:latin typeface="Georgia" panose="02040502050405020303" pitchFamily="18" charset="0"/>
              </a:rPr>
              <a:t>“Complainant” </a:t>
            </a:r>
            <a:r>
              <a:rPr lang="en-US" dirty="0">
                <a:latin typeface="Georgia" panose="02040502050405020303" pitchFamily="18" charset="0"/>
              </a:rPr>
              <a:t>and not a victim or survivor.</a:t>
            </a:r>
            <a:r>
              <a:rPr lang="en-US" b="1" dirty="0">
                <a:latin typeface="Georgia" panose="02040502050405020303" pitchFamily="18" charset="0"/>
              </a:rPr>
              <a:t> </a:t>
            </a:r>
            <a:r>
              <a:rPr lang="en-US" dirty="0">
                <a:latin typeface="Georgia" panose="02040502050405020303" pitchFamily="18" charset="0"/>
              </a:rPr>
              <a:t>The reported conduct is not a case or claim. </a:t>
            </a:r>
          </a:p>
          <a:p>
            <a:r>
              <a:rPr lang="en-US" dirty="0">
                <a:latin typeface="Georgia" panose="02040502050405020303" pitchFamily="18" charset="0"/>
              </a:rPr>
              <a:t>If the report is made regarding someone, that person is a </a:t>
            </a:r>
            <a:r>
              <a:rPr lang="en-US" b="1" dirty="0">
                <a:latin typeface="Georgia" panose="02040502050405020303" pitchFamily="18" charset="0"/>
              </a:rPr>
              <a:t>“Respondent” </a:t>
            </a:r>
            <a:r>
              <a:rPr lang="en-US" dirty="0">
                <a:latin typeface="Georgia" panose="02040502050405020303" pitchFamily="18" charset="0"/>
              </a:rPr>
              <a:t>of the investigation, not a target or perpetrator. </a:t>
            </a:r>
          </a:p>
          <a:p>
            <a:pPr marL="0" indent="0">
              <a:buNone/>
            </a:pPr>
            <a:r>
              <a:rPr lang="en-US" dirty="0">
                <a:latin typeface="Georgia" panose="02040502050405020303" pitchFamily="18" charset="0"/>
              </a:rPr>
              <a:t>Using proper terminology reinforces your role as a neutral fact finder. </a:t>
            </a:r>
          </a:p>
        </p:txBody>
      </p:sp>
    </p:spTree>
    <p:extLst>
      <p:ext uri="{BB962C8B-B14F-4D97-AF65-F5344CB8AC3E}">
        <p14:creationId xmlns:p14="http://schemas.microsoft.com/office/powerpoint/2010/main" val="2002242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290A7-99A1-834B-8538-1BABDED2B170}"/>
              </a:ext>
            </a:extLst>
          </p:cNvPr>
          <p:cNvSpPr>
            <a:spLocks noGrp="1"/>
          </p:cNvSpPr>
          <p:nvPr>
            <p:ph type="title"/>
          </p:nvPr>
        </p:nvSpPr>
        <p:spPr/>
        <p:txBody>
          <a:bodyPr/>
          <a:lstStyle/>
          <a:p>
            <a:r>
              <a:rPr lang="en-US" dirty="0">
                <a:latin typeface="Georgia" panose="02040502050405020303" pitchFamily="18" charset="0"/>
              </a:rPr>
              <a:t>When to Investigate Quizlet</a:t>
            </a:r>
          </a:p>
        </p:txBody>
      </p:sp>
      <p:sp>
        <p:nvSpPr>
          <p:cNvPr id="3" name="Content Placeholder 2">
            <a:extLst>
              <a:ext uri="{FF2B5EF4-FFF2-40B4-BE49-F238E27FC236}">
                <a16:creationId xmlns:a16="http://schemas.microsoft.com/office/drawing/2014/main" id="{50215E38-AC03-0047-BAAF-11C4E10BBEC1}"/>
              </a:ext>
            </a:extLst>
          </p:cNvPr>
          <p:cNvSpPr>
            <a:spLocks noGrp="1"/>
          </p:cNvSpPr>
          <p:nvPr>
            <p:ph idx="1"/>
          </p:nvPr>
        </p:nvSpPr>
        <p:spPr>
          <a:xfrm>
            <a:off x="225631" y="1273215"/>
            <a:ext cx="8585859" cy="4444680"/>
          </a:xfrm>
        </p:spPr>
        <p:txBody>
          <a:bodyPr>
            <a:normAutofit fontScale="77500" lnSpcReduction="20000"/>
          </a:bodyPr>
          <a:lstStyle/>
          <a:p>
            <a:pPr marL="0" indent="0">
              <a:buNone/>
            </a:pPr>
            <a:r>
              <a:rPr lang="en-US" dirty="0">
                <a:latin typeface="Georgia" panose="02040502050405020303" pitchFamily="18" charset="0"/>
              </a:rPr>
              <a:t>When the Respondent admits to the conduct alleged by the Complainant there is no need to conduct an investigation or document the complaint and admission. </a:t>
            </a:r>
          </a:p>
          <a:p>
            <a:pPr marL="0" indent="0">
              <a:buNone/>
            </a:pPr>
            <a:r>
              <a:rPr lang="en-US" b="1" dirty="0">
                <a:latin typeface="Georgia" panose="02040502050405020303" pitchFamily="18" charset="0"/>
              </a:rPr>
              <a:t>TRUE or FALSE</a:t>
            </a:r>
          </a:p>
          <a:p>
            <a:pPr marL="0" indent="0">
              <a:buNone/>
            </a:pPr>
            <a:endParaRPr lang="en-US" b="1" dirty="0">
              <a:latin typeface="Georgia" panose="02040502050405020303" pitchFamily="18" charset="0"/>
            </a:endParaRPr>
          </a:p>
          <a:p>
            <a:pPr marL="0" indent="0">
              <a:buNone/>
            </a:pPr>
            <a:r>
              <a:rPr lang="en-US" dirty="0">
                <a:latin typeface="Georgia" panose="02040502050405020303" pitchFamily="18" charset="0"/>
              </a:rPr>
              <a:t>You have been selected to conduct an investigation into allegations of sexual harassment. Knowing the Respondent is about to retire, it is appropriate to: </a:t>
            </a:r>
          </a:p>
          <a:p>
            <a:pPr marL="514350" indent="-514350">
              <a:buAutoNum type="alphaLcParenR"/>
            </a:pPr>
            <a:r>
              <a:rPr lang="en-US" dirty="0">
                <a:latin typeface="Georgia" panose="02040502050405020303" pitchFamily="18" charset="0"/>
              </a:rPr>
              <a:t>document the complaint, but due to the circumstances, not investigate; </a:t>
            </a:r>
          </a:p>
          <a:p>
            <a:pPr marL="514350" indent="-514350">
              <a:buAutoNum type="alphaLcParenR"/>
            </a:pPr>
            <a:r>
              <a:rPr lang="en-US" dirty="0">
                <a:latin typeface="Georgia" panose="02040502050405020303" pitchFamily="18" charset="0"/>
              </a:rPr>
              <a:t>investigate immediately; </a:t>
            </a:r>
          </a:p>
          <a:p>
            <a:pPr marL="514350" indent="-514350">
              <a:buAutoNum type="alphaLcParenR"/>
            </a:pPr>
            <a:r>
              <a:rPr lang="en-US" dirty="0">
                <a:latin typeface="Georgia" panose="02040502050405020303" pitchFamily="18" charset="0"/>
              </a:rPr>
              <a:t>place the employee on paid leave until they retire. </a:t>
            </a:r>
          </a:p>
        </p:txBody>
      </p:sp>
    </p:spTree>
    <p:extLst>
      <p:ext uri="{BB962C8B-B14F-4D97-AF65-F5344CB8AC3E}">
        <p14:creationId xmlns:p14="http://schemas.microsoft.com/office/powerpoint/2010/main" val="333806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DEC14-7776-7645-81B1-BEFFCC41E9C7}"/>
              </a:ext>
            </a:extLst>
          </p:cNvPr>
          <p:cNvSpPr>
            <a:spLocks noGrp="1"/>
          </p:cNvSpPr>
          <p:nvPr>
            <p:ph type="title"/>
          </p:nvPr>
        </p:nvSpPr>
        <p:spPr>
          <a:xfrm>
            <a:off x="722313" y="4132614"/>
            <a:ext cx="7772400" cy="1636362"/>
          </a:xfrm>
        </p:spPr>
        <p:txBody>
          <a:bodyPr>
            <a:normAutofit fontScale="90000"/>
          </a:bodyPr>
          <a:lstStyle/>
          <a:p>
            <a:r>
              <a:rPr lang="en-US" dirty="0">
                <a:latin typeface="Georgia" panose="02040502050405020303" pitchFamily="18" charset="0"/>
              </a:rPr>
              <a:t>Let’s review the </a:t>
            </a:r>
            <a:br>
              <a:rPr lang="en-US" dirty="0">
                <a:latin typeface="Georgia" panose="02040502050405020303" pitchFamily="18" charset="0"/>
              </a:rPr>
            </a:br>
            <a:r>
              <a:rPr lang="en-US" dirty="0">
                <a:latin typeface="Georgia" panose="02040502050405020303" pitchFamily="18" charset="0"/>
              </a:rPr>
              <a:t>Investigative Checklist</a:t>
            </a:r>
          </a:p>
        </p:txBody>
      </p:sp>
      <p:pic>
        <p:nvPicPr>
          <p:cNvPr id="2050" name="Picture 2" descr="Investigation Clipart | Clipart Panda - Free Clipart Images">
            <a:extLst>
              <a:ext uri="{FF2B5EF4-FFF2-40B4-BE49-F238E27FC236}">
                <a16:creationId xmlns:a16="http://schemas.microsoft.com/office/drawing/2014/main" id="{376438F2-30FB-5648-96BB-77C1421A93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7483" y="1113971"/>
            <a:ext cx="3200400" cy="2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2439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6C6F47-2BEB-204B-8535-77460A26DC70}"/>
              </a:ext>
            </a:extLst>
          </p:cNvPr>
          <p:cNvSpPr>
            <a:spLocks noGrp="1"/>
          </p:cNvSpPr>
          <p:nvPr>
            <p:ph type="title"/>
          </p:nvPr>
        </p:nvSpPr>
        <p:spPr>
          <a:xfrm>
            <a:off x="273132" y="581891"/>
            <a:ext cx="8562110" cy="835747"/>
          </a:xfrm>
        </p:spPr>
        <p:txBody>
          <a:bodyPr>
            <a:normAutofit fontScale="90000"/>
          </a:bodyPr>
          <a:lstStyle/>
          <a:p>
            <a:br>
              <a:rPr lang="en-US" sz="2000" dirty="0">
                <a:latin typeface="Georgia" panose="02040502050405020303" pitchFamily="18" charset="0"/>
              </a:rPr>
            </a:br>
            <a:br>
              <a:rPr lang="en-US" sz="2000" dirty="0">
                <a:latin typeface="Georgia" panose="02040502050405020303" pitchFamily="18" charset="0"/>
              </a:rPr>
            </a:br>
            <a:br>
              <a:rPr lang="en-US" sz="2000" dirty="0">
                <a:latin typeface="Georgia" panose="02040502050405020303" pitchFamily="18" charset="0"/>
              </a:rPr>
            </a:br>
            <a:r>
              <a:rPr lang="en-US" sz="2700" b="1" dirty="0">
                <a:latin typeface="Georgia" panose="02040502050405020303" pitchFamily="18" charset="0"/>
              </a:rPr>
              <a:t>Scope of the Investigation = Establishing parameters </a:t>
            </a:r>
            <a:r>
              <a:rPr lang="en-US" sz="2700" dirty="0">
                <a:latin typeface="Georgia" panose="02040502050405020303" pitchFamily="18" charset="0"/>
              </a:rPr>
              <a:t>Identifying the scope is the most critical responsibilities facing investigators. </a:t>
            </a:r>
            <a:br>
              <a:rPr lang="en-US" sz="3600" dirty="0"/>
            </a:br>
            <a:br>
              <a:rPr lang="en-US" sz="3600" dirty="0">
                <a:latin typeface="Georgia" panose="02040502050405020303" pitchFamily="18" charset="0"/>
              </a:rPr>
            </a:br>
            <a:endParaRPr lang="en-US" sz="3600" dirty="0">
              <a:latin typeface="Georgia" panose="02040502050405020303" pitchFamily="18" charset="0"/>
            </a:endParaRPr>
          </a:p>
        </p:txBody>
      </p:sp>
      <p:sp>
        <p:nvSpPr>
          <p:cNvPr id="7" name="Text Placeholder 6">
            <a:extLst>
              <a:ext uri="{FF2B5EF4-FFF2-40B4-BE49-F238E27FC236}">
                <a16:creationId xmlns:a16="http://schemas.microsoft.com/office/drawing/2014/main" id="{F57CCEE5-21DC-E049-B4F4-FA9F57395B95}"/>
              </a:ext>
            </a:extLst>
          </p:cNvPr>
          <p:cNvSpPr>
            <a:spLocks noGrp="1"/>
          </p:cNvSpPr>
          <p:nvPr>
            <p:ph type="body" idx="1"/>
          </p:nvPr>
        </p:nvSpPr>
        <p:spPr>
          <a:xfrm>
            <a:off x="457200" y="1535113"/>
            <a:ext cx="4040188" cy="507443"/>
          </a:xfrm>
        </p:spPr>
        <p:txBody>
          <a:bodyPr/>
          <a:lstStyle/>
          <a:p>
            <a:r>
              <a:rPr lang="en-US" dirty="0">
                <a:latin typeface="Georgia" panose="02040502050405020303" pitchFamily="18" charset="0"/>
              </a:rPr>
              <a:t>Too Narrow of a Scope</a:t>
            </a:r>
          </a:p>
        </p:txBody>
      </p:sp>
      <p:sp>
        <p:nvSpPr>
          <p:cNvPr id="6" name="Content Placeholder 5">
            <a:extLst>
              <a:ext uri="{FF2B5EF4-FFF2-40B4-BE49-F238E27FC236}">
                <a16:creationId xmlns:a16="http://schemas.microsoft.com/office/drawing/2014/main" id="{CFBEB1E8-EC72-4D40-8FC1-ADAD734B293E}"/>
              </a:ext>
            </a:extLst>
          </p:cNvPr>
          <p:cNvSpPr>
            <a:spLocks noGrp="1"/>
          </p:cNvSpPr>
          <p:nvPr>
            <p:ph sz="half" idx="2"/>
          </p:nvPr>
        </p:nvSpPr>
        <p:spPr>
          <a:xfrm>
            <a:off x="273132" y="2174875"/>
            <a:ext cx="4224256" cy="3951288"/>
          </a:xfrm>
        </p:spPr>
        <p:txBody>
          <a:bodyPr>
            <a:normAutofit/>
          </a:bodyPr>
          <a:lstStyle/>
          <a:p>
            <a:pPr marL="0" indent="0">
              <a:buNone/>
            </a:pPr>
            <a:r>
              <a:rPr lang="en-US" dirty="0">
                <a:latin typeface="Georgia" panose="02040502050405020303" pitchFamily="18" charset="0"/>
              </a:rPr>
              <a:t>Risk missing important pieces of evidence</a:t>
            </a:r>
          </a:p>
          <a:p>
            <a:pPr marL="0" indent="0">
              <a:buNone/>
            </a:pPr>
            <a:r>
              <a:rPr lang="en-US" dirty="0">
                <a:latin typeface="Georgia" panose="02040502050405020303" pitchFamily="18" charset="0"/>
              </a:rPr>
              <a:t>Risks missing additional, but related, violations</a:t>
            </a:r>
          </a:p>
          <a:p>
            <a:pPr marL="0" indent="0">
              <a:buNone/>
            </a:pPr>
            <a:r>
              <a:rPr lang="en-US" dirty="0">
                <a:latin typeface="Georgia" panose="02040502050405020303" pitchFamily="18" charset="0"/>
              </a:rPr>
              <a:t>Gives the impression that the investigation is being undertaken for the sake of appearance, and not to uncover wrongdoing</a:t>
            </a:r>
          </a:p>
          <a:p>
            <a:pPr marL="0" indent="0">
              <a:buNone/>
            </a:pPr>
            <a:endParaRPr lang="en-US" dirty="0"/>
          </a:p>
        </p:txBody>
      </p:sp>
      <p:sp>
        <p:nvSpPr>
          <p:cNvPr id="8" name="Text Placeholder 7">
            <a:extLst>
              <a:ext uri="{FF2B5EF4-FFF2-40B4-BE49-F238E27FC236}">
                <a16:creationId xmlns:a16="http://schemas.microsoft.com/office/drawing/2014/main" id="{698E2692-2F0A-4449-A476-862D84FA2B23}"/>
              </a:ext>
            </a:extLst>
          </p:cNvPr>
          <p:cNvSpPr>
            <a:spLocks noGrp="1"/>
          </p:cNvSpPr>
          <p:nvPr>
            <p:ph type="body" sz="quarter" idx="3"/>
          </p:nvPr>
        </p:nvSpPr>
        <p:spPr>
          <a:xfrm>
            <a:off x="4645025" y="1535113"/>
            <a:ext cx="4041775" cy="507443"/>
          </a:xfrm>
        </p:spPr>
        <p:txBody>
          <a:bodyPr/>
          <a:lstStyle/>
          <a:p>
            <a:r>
              <a:rPr lang="en-US" dirty="0">
                <a:latin typeface="Georgia" panose="02040502050405020303" pitchFamily="18" charset="0"/>
              </a:rPr>
              <a:t>Too Broad of a Scope</a:t>
            </a:r>
          </a:p>
        </p:txBody>
      </p:sp>
      <p:sp>
        <p:nvSpPr>
          <p:cNvPr id="9" name="Content Placeholder 8">
            <a:extLst>
              <a:ext uri="{FF2B5EF4-FFF2-40B4-BE49-F238E27FC236}">
                <a16:creationId xmlns:a16="http://schemas.microsoft.com/office/drawing/2014/main" id="{33D0C65A-B7CB-014D-8DB4-043D0380B082}"/>
              </a:ext>
            </a:extLst>
          </p:cNvPr>
          <p:cNvSpPr>
            <a:spLocks noGrp="1"/>
          </p:cNvSpPr>
          <p:nvPr>
            <p:ph sz="quarter" idx="4"/>
          </p:nvPr>
        </p:nvSpPr>
        <p:spPr>
          <a:xfrm>
            <a:off x="4645025" y="2174875"/>
            <a:ext cx="4297094" cy="3951288"/>
          </a:xfrm>
        </p:spPr>
        <p:txBody>
          <a:bodyPr>
            <a:normAutofit/>
          </a:bodyPr>
          <a:lstStyle/>
          <a:p>
            <a:pPr marL="0" indent="0">
              <a:buNone/>
            </a:pPr>
            <a:r>
              <a:rPr lang="en-US" dirty="0">
                <a:latin typeface="Georgia" panose="02040502050405020303" pitchFamily="18" charset="0"/>
              </a:rPr>
              <a:t>Risks investigations dragging on</a:t>
            </a:r>
          </a:p>
          <a:p>
            <a:pPr marL="0" indent="0">
              <a:buNone/>
            </a:pPr>
            <a:r>
              <a:rPr lang="en-US" dirty="0">
                <a:latin typeface="Georgia" panose="02040502050405020303" pitchFamily="18" charset="0"/>
              </a:rPr>
              <a:t>Risks wasting resources and productivity</a:t>
            </a:r>
          </a:p>
          <a:p>
            <a:pPr marL="0" indent="0">
              <a:buNone/>
            </a:pPr>
            <a:r>
              <a:rPr lang="en-US" dirty="0">
                <a:latin typeface="Georgia" panose="02040502050405020303" pitchFamily="18" charset="0"/>
              </a:rPr>
              <a:t>Risks causing loss of credibility in the process (creating fishing expeditions) </a:t>
            </a:r>
          </a:p>
          <a:p>
            <a:pPr marL="0" indent="0">
              <a:buNone/>
            </a:pPr>
            <a:r>
              <a:rPr lang="en-US" dirty="0">
                <a:latin typeface="Georgia" panose="02040502050405020303" pitchFamily="18" charset="0"/>
              </a:rPr>
              <a:t>Risks becoming a distraction to others</a:t>
            </a:r>
          </a:p>
        </p:txBody>
      </p:sp>
      <p:sp>
        <p:nvSpPr>
          <p:cNvPr id="10" name="TextBox 9">
            <a:extLst>
              <a:ext uri="{FF2B5EF4-FFF2-40B4-BE49-F238E27FC236}">
                <a16:creationId xmlns:a16="http://schemas.microsoft.com/office/drawing/2014/main" id="{CD2FB74C-AE66-C342-B49E-AEC43020073B}"/>
              </a:ext>
            </a:extLst>
          </p:cNvPr>
          <p:cNvSpPr txBox="1"/>
          <p:nvPr/>
        </p:nvSpPr>
        <p:spPr>
          <a:xfrm>
            <a:off x="736270" y="3562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19284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C1011A-48C1-B546-BADD-DE2DFDA014E1}"/>
              </a:ext>
            </a:extLst>
          </p:cNvPr>
          <p:cNvSpPr>
            <a:spLocks noGrp="1"/>
          </p:cNvSpPr>
          <p:nvPr>
            <p:ph type="title"/>
          </p:nvPr>
        </p:nvSpPr>
        <p:spPr>
          <a:xfrm>
            <a:off x="249382" y="274638"/>
            <a:ext cx="8813595" cy="912894"/>
          </a:xfrm>
        </p:spPr>
        <p:txBody>
          <a:bodyPr>
            <a:normAutofit/>
          </a:bodyPr>
          <a:lstStyle/>
          <a:p>
            <a:pPr algn="ctr"/>
            <a:r>
              <a:rPr lang="en-US" sz="2400" b="1" dirty="0">
                <a:latin typeface="Georgia" panose="02040502050405020303" pitchFamily="18" charset="0"/>
              </a:rPr>
              <a:t>Scoping an investigation = </a:t>
            </a:r>
            <a:br>
              <a:rPr lang="en-US" sz="2400" b="1" dirty="0">
                <a:latin typeface="Georgia" panose="02040502050405020303" pitchFamily="18" charset="0"/>
              </a:rPr>
            </a:br>
            <a:r>
              <a:rPr lang="en-US" sz="2400" b="1" dirty="0">
                <a:latin typeface="Georgia" panose="02040502050405020303" pitchFamily="18" charset="0"/>
              </a:rPr>
              <a:t>Developing an investigative plan</a:t>
            </a:r>
          </a:p>
        </p:txBody>
      </p:sp>
      <p:pic>
        <p:nvPicPr>
          <p:cNvPr id="3074" name="Picture 2" descr="Investigation clipart 5 » Clipart Station">
            <a:extLst>
              <a:ext uri="{FF2B5EF4-FFF2-40B4-BE49-F238E27FC236}">
                <a16:creationId xmlns:a16="http://schemas.microsoft.com/office/drawing/2014/main" id="{F49FDEBE-45D1-A745-811D-FDC1BD1AACE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46370" y="1727189"/>
            <a:ext cx="4262994" cy="33910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420F21E-3C57-E74E-BDA6-80885C90A11F}"/>
              </a:ext>
            </a:extLst>
          </p:cNvPr>
          <p:cNvSpPr txBox="1"/>
          <p:nvPr/>
        </p:nvSpPr>
        <p:spPr>
          <a:xfrm>
            <a:off x="498764" y="1306286"/>
            <a:ext cx="4655127" cy="3046988"/>
          </a:xfrm>
          <a:prstGeom prst="rect">
            <a:avLst/>
          </a:prstGeom>
          <a:noFill/>
        </p:spPr>
        <p:txBody>
          <a:bodyPr wrap="square" rtlCol="0">
            <a:spAutoFit/>
          </a:bodyPr>
          <a:lstStyle/>
          <a:p>
            <a:endParaRPr lang="en-US" sz="3200" dirty="0">
              <a:latin typeface="Georgia" panose="02040502050405020303" pitchFamily="18" charset="0"/>
            </a:endParaRPr>
          </a:p>
          <a:p>
            <a:endParaRPr lang="en-US" sz="3200" dirty="0">
              <a:latin typeface="Georgia" panose="02040502050405020303" pitchFamily="18" charset="0"/>
            </a:endParaRPr>
          </a:p>
          <a:p>
            <a:endParaRPr lang="en-US" sz="3200" dirty="0">
              <a:latin typeface="Georgia" panose="02040502050405020303" pitchFamily="18" charset="0"/>
            </a:endParaRPr>
          </a:p>
          <a:p>
            <a:endParaRPr lang="en-US" sz="3200" dirty="0">
              <a:latin typeface="Georgia" panose="02040502050405020303" pitchFamily="18" charset="0"/>
            </a:endParaRPr>
          </a:p>
          <a:p>
            <a:r>
              <a:rPr lang="en-US" sz="3200" dirty="0">
                <a:latin typeface="Georgia" panose="02040502050405020303" pitchFamily="18" charset="0"/>
              </a:rPr>
              <a:t>Let’s review the 5 Reminders Handout</a:t>
            </a:r>
          </a:p>
        </p:txBody>
      </p:sp>
    </p:spTree>
    <p:extLst>
      <p:ext uri="{BB962C8B-B14F-4D97-AF65-F5344CB8AC3E}">
        <p14:creationId xmlns:p14="http://schemas.microsoft.com/office/powerpoint/2010/main" val="114792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1,152 Say Yes Cliparts, Stock Vector And Royalty Free Say Yes ...">
            <a:extLst>
              <a:ext uri="{FF2B5EF4-FFF2-40B4-BE49-F238E27FC236}">
                <a16:creationId xmlns:a16="http://schemas.microsoft.com/office/drawing/2014/main" id="{E46DE5C1-D274-3244-9A60-23FE6C89A961}"/>
              </a:ext>
            </a:extLst>
          </p:cNvPr>
          <p:cNvPicPr>
            <a:picLocks noGrp="1" noChangeAspect="1" noChangeArrowheads="1"/>
          </p:cNvPicPr>
          <p:nvPr>
            <p:ph type="pic" idx="4294967295"/>
          </p:nvPr>
        </p:nvPicPr>
        <p:blipFill>
          <a:blip r:embed="rId2">
            <a:extLst>
              <a:ext uri="{28A0092B-C50C-407E-A947-70E740481C1C}">
                <a14:useLocalDpi xmlns:a14="http://schemas.microsoft.com/office/drawing/2010/main" val="0"/>
              </a:ext>
            </a:extLst>
          </a:blip>
          <a:srcRect t="12500" b="12500"/>
          <a:stretch>
            <a:fillRect/>
          </a:stretch>
        </p:blipFill>
        <p:spPr bwMode="auto">
          <a:xfrm>
            <a:off x="6641635" y="846033"/>
            <a:ext cx="1638795" cy="119331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Free Not Cliparts, Download Free Clip Art, Free Clip Art on ...">
            <a:extLst>
              <a:ext uri="{FF2B5EF4-FFF2-40B4-BE49-F238E27FC236}">
                <a16:creationId xmlns:a16="http://schemas.microsoft.com/office/drawing/2014/main" id="{F6C090CB-A0B0-CB40-9DB9-53B231F2DE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6924" y="931005"/>
            <a:ext cx="1611716" cy="92949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2B02F5D-62D2-034A-A51B-A1937A55923A}"/>
              </a:ext>
            </a:extLst>
          </p:cNvPr>
          <p:cNvSpPr txBox="1"/>
          <p:nvPr/>
        </p:nvSpPr>
        <p:spPr>
          <a:xfrm>
            <a:off x="807522" y="261258"/>
            <a:ext cx="7742712" cy="584775"/>
          </a:xfrm>
          <a:prstGeom prst="rect">
            <a:avLst/>
          </a:prstGeom>
          <a:noFill/>
        </p:spPr>
        <p:txBody>
          <a:bodyPr wrap="square" rtlCol="0">
            <a:spAutoFit/>
          </a:bodyPr>
          <a:lstStyle/>
          <a:p>
            <a:pPr algn="ctr"/>
            <a:r>
              <a:rPr lang="en-US" sz="3200" dirty="0">
                <a:latin typeface="Georgia" panose="02040502050405020303" pitchFamily="18" charset="0"/>
              </a:rPr>
              <a:t>Investigation Do’s and Don’ts </a:t>
            </a:r>
          </a:p>
        </p:txBody>
      </p:sp>
      <p:sp>
        <p:nvSpPr>
          <p:cNvPr id="10" name="TextBox 9">
            <a:extLst>
              <a:ext uri="{FF2B5EF4-FFF2-40B4-BE49-F238E27FC236}">
                <a16:creationId xmlns:a16="http://schemas.microsoft.com/office/drawing/2014/main" id="{A10E64E6-0531-404D-860E-832383260B21}"/>
              </a:ext>
            </a:extLst>
          </p:cNvPr>
          <p:cNvSpPr txBox="1"/>
          <p:nvPr/>
        </p:nvSpPr>
        <p:spPr>
          <a:xfrm>
            <a:off x="498763" y="1299865"/>
            <a:ext cx="1453063" cy="523220"/>
          </a:xfrm>
          <a:prstGeom prst="rect">
            <a:avLst/>
          </a:prstGeom>
          <a:noFill/>
        </p:spPr>
        <p:txBody>
          <a:bodyPr wrap="square" rtlCol="0">
            <a:spAutoFit/>
          </a:bodyPr>
          <a:lstStyle/>
          <a:p>
            <a:r>
              <a:rPr lang="en-US" sz="2800" dirty="0">
                <a:latin typeface="Georgia" panose="02040502050405020303" pitchFamily="18" charset="0"/>
              </a:rPr>
              <a:t>DON’T</a:t>
            </a:r>
          </a:p>
        </p:txBody>
      </p:sp>
      <p:sp>
        <p:nvSpPr>
          <p:cNvPr id="12" name="TextBox 11">
            <a:extLst>
              <a:ext uri="{FF2B5EF4-FFF2-40B4-BE49-F238E27FC236}">
                <a16:creationId xmlns:a16="http://schemas.microsoft.com/office/drawing/2014/main" id="{E039ABA6-BEB2-874D-8C41-0A309723E6E5}"/>
              </a:ext>
            </a:extLst>
          </p:cNvPr>
          <p:cNvSpPr txBox="1"/>
          <p:nvPr/>
        </p:nvSpPr>
        <p:spPr>
          <a:xfrm>
            <a:off x="5272644" y="1337277"/>
            <a:ext cx="736270" cy="523220"/>
          </a:xfrm>
          <a:prstGeom prst="rect">
            <a:avLst/>
          </a:prstGeom>
          <a:noFill/>
        </p:spPr>
        <p:txBody>
          <a:bodyPr wrap="square" rtlCol="0">
            <a:spAutoFit/>
          </a:bodyPr>
          <a:lstStyle/>
          <a:p>
            <a:r>
              <a:rPr lang="en-US" sz="2800" dirty="0">
                <a:latin typeface="Georgia" panose="02040502050405020303" pitchFamily="18" charset="0"/>
              </a:rPr>
              <a:t>DO</a:t>
            </a:r>
          </a:p>
        </p:txBody>
      </p:sp>
      <p:sp>
        <p:nvSpPr>
          <p:cNvPr id="17" name="TextBox 16">
            <a:extLst>
              <a:ext uri="{FF2B5EF4-FFF2-40B4-BE49-F238E27FC236}">
                <a16:creationId xmlns:a16="http://schemas.microsoft.com/office/drawing/2014/main" id="{4997E1B6-E26D-B54E-80F9-02389814B736}"/>
              </a:ext>
            </a:extLst>
          </p:cNvPr>
          <p:cNvSpPr txBox="1"/>
          <p:nvPr/>
        </p:nvSpPr>
        <p:spPr>
          <a:xfrm>
            <a:off x="308757" y="2039345"/>
            <a:ext cx="3752603" cy="2862322"/>
          </a:xfrm>
          <a:prstGeom prst="rect">
            <a:avLst/>
          </a:prstGeom>
          <a:noFill/>
        </p:spPr>
        <p:txBody>
          <a:bodyPr wrap="square" rtlCol="0">
            <a:spAutoFit/>
          </a:bodyPr>
          <a:lstStyle/>
          <a:p>
            <a:r>
              <a:rPr lang="en-US" dirty="0">
                <a:latin typeface="Georgia" panose="02040502050405020303" pitchFamily="18" charset="0"/>
              </a:rPr>
              <a:t>Don’t ignore complaints</a:t>
            </a:r>
          </a:p>
          <a:p>
            <a:r>
              <a:rPr lang="en-US" dirty="0">
                <a:latin typeface="Georgia" panose="02040502050405020303" pitchFamily="18" charset="0"/>
              </a:rPr>
              <a:t>Don’t be an investigator who is perceived to be biased</a:t>
            </a:r>
          </a:p>
          <a:p>
            <a:r>
              <a:rPr lang="en-US" dirty="0">
                <a:latin typeface="Georgia" panose="02040502050405020303" pitchFamily="18" charset="0"/>
              </a:rPr>
              <a:t>Don’t think someone else will investigate, so you don’t have to.</a:t>
            </a:r>
          </a:p>
          <a:p>
            <a:r>
              <a:rPr lang="en-US" dirty="0">
                <a:latin typeface="Georgia" panose="02040502050405020303" pitchFamily="18" charset="0"/>
              </a:rPr>
              <a:t>Don’t delay in starting the investigation.</a:t>
            </a:r>
          </a:p>
          <a:p>
            <a:r>
              <a:rPr lang="en-US" dirty="0">
                <a:latin typeface="Georgia" panose="02040502050405020303" pitchFamily="18" charset="0"/>
              </a:rPr>
              <a:t>Don’t ignore “off the record” complaints—there is no such thing</a:t>
            </a:r>
            <a:r>
              <a:rPr lang="en-US" dirty="0"/>
              <a:t>.</a:t>
            </a:r>
          </a:p>
          <a:p>
            <a:endParaRPr lang="en-US" dirty="0"/>
          </a:p>
        </p:txBody>
      </p:sp>
      <p:sp>
        <p:nvSpPr>
          <p:cNvPr id="18" name="TextBox 17">
            <a:extLst>
              <a:ext uri="{FF2B5EF4-FFF2-40B4-BE49-F238E27FC236}">
                <a16:creationId xmlns:a16="http://schemas.microsoft.com/office/drawing/2014/main" id="{40CAD115-5CAB-D040-8032-70C3BCE86B26}"/>
              </a:ext>
            </a:extLst>
          </p:cNvPr>
          <p:cNvSpPr txBox="1"/>
          <p:nvPr/>
        </p:nvSpPr>
        <p:spPr>
          <a:xfrm>
            <a:off x="4571999" y="2039345"/>
            <a:ext cx="4405745" cy="3693319"/>
          </a:xfrm>
          <a:prstGeom prst="rect">
            <a:avLst/>
          </a:prstGeom>
          <a:noFill/>
        </p:spPr>
        <p:txBody>
          <a:bodyPr wrap="square" rtlCol="0">
            <a:spAutoFit/>
          </a:bodyPr>
          <a:lstStyle/>
          <a:p>
            <a:r>
              <a:rPr lang="en-US" dirty="0">
                <a:latin typeface="Georgia" panose="02040502050405020303" pitchFamily="18" charset="0"/>
              </a:rPr>
              <a:t>Do follow up on each and every complaint, regardless of what you believe the merit of the complaint may be. </a:t>
            </a:r>
          </a:p>
          <a:p>
            <a:r>
              <a:rPr lang="en-US" dirty="0">
                <a:latin typeface="Georgia" panose="02040502050405020303" pitchFamily="18" charset="0"/>
              </a:rPr>
              <a:t>Do be an investigator who is knowledgeable, fair, and unbiased.</a:t>
            </a:r>
          </a:p>
          <a:p>
            <a:r>
              <a:rPr lang="en-US" dirty="0">
                <a:latin typeface="Georgia" panose="02040502050405020303" pitchFamily="18" charset="0"/>
              </a:rPr>
              <a:t>Do investigate all allegations.</a:t>
            </a:r>
          </a:p>
          <a:p>
            <a:r>
              <a:rPr lang="en-US" dirty="0">
                <a:latin typeface="Georgia" panose="02040502050405020303" pitchFamily="18" charset="0"/>
              </a:rPr>
              <a:t>Do allow for flexibility with your investigative plan.</a:t>
            </a:r>
          </a:p>
          <a:p>
            <a:r>
              <a:rPr lang="en-US" dirty="0">
                <a:latin typeface="Georgia" panose="02040502050405020303" pitchFamily="18" charset="0"/>
              </a:rPr>
              <a:t>Do provide all parties with the prohibition against retaliation and the knowledge that you are a neutral fact-finder.</a:t>
            </a:r>
          </a:p>
          <a:p>
            <a:endParaRPr lang="en-US" dirty="0"/>
          </a:p>
        </p:txBody>
      </p:sp>
    </p:spTree>
    <p:extLst>
      <p:ext uri="{BB962C8B-B14F-4D97-AF65-F5344CB8AC3E}">
        <p14:creationId xmlns:p14="http://schemas.microsoft.com/office/powerpoint/2010/main" val="220173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7685F-5B64-4249-BD8D-F014D4FD5EF4}"/>
              </a:ext>
            </a:extLst>
          </p:cNvPr>
          <p:cNvSpPr>
            <a:spLocks noGrp="1"/>
          </p:cNvSpPr>
          <p:nvPr>
            <p:ph type="title"/>
          </p:nvPr>
        </p:nvSpPr>
        <p:spPr/>
        <p:txBody>
          <a:bodyPr/>
          <a:lstStyle/>
          <a:p>
            <a:r>
              <a:rPr lang="en-US" dirty="0">
                <a:latin typeface="Georgia" panose="02040502050405020303" pitchFamily="18" charset="0"/>
              </a:rPr>
              <a:t>Investigation Quizlet</a:t>
            </a:r>
          </a:p>
        </p:txBody>
      </p:sp>
      <p:sp>
        <p:nvSpPr>
          <p:cNvPr id="3" name="Content Placeholder 2">
            <a:extLst>
              <a:ext uri="{FF2B5EF4-FFF2-40B4-BE49-F238E27FC236}">
                <a16:creationId xmlns:a16="http://schemas.microsoft.com/office/drawing/2014/main" id="{867E309F-62AC-544F-98A6-382A22A4DF6F}"/>
              </a:ext>
            </a:extLst>
          </p:cNvPr>
          <p:cNvSpPr>
            <a:spLocks noGrp="1"/>
          </p:cNvSpPr>
          <p:nvPr>
            <p:ph idx="1"/>
          </p:nvPr>
        </p:nvSpPr>
        <p:spPr>
          <a:xfrm>
            <a:off x="457200" y="1116281"/>
            <a:ext cx="8229600" cy="5284519"/>
          </a:xfrm>
        </p:spPr>
        <p:txBody>
          <a:bodyPr>
            <a:normAutofit fontScale="92500" lnSpcReduction="10000"/>
          </a:bodyPr>
          <a:lstStyle/>
          <a:p>
            <a:pPr marL="0" indent="0">
              <a:buNone/>
            </a:pPr>
            <a:r>
              <a:rPr lang="en-US" sz="3000" dirty="0">
                <a:latin typeface="Georgia" panose="02040502050405020303" pitchFamily="18" charset="0"/>
              </a:rPr>
              <a:t>The scope of the investigation is the most important aspect of the investigation and should not change at all during the investigation. </a:t>
            </a:r>
          </a:p>
          <a:p>
            <a:pPr marL="0" indent="0">
              <a:buNone/>
            </a:pPr>
            <a:r>
              <a:rPr lang="en-US" sz="3000" b="1" dirty="0">
                <a:latin typeface="Georgia" panose="02040502050405020303" pitchFamily="18" charset="0"/>
              </a:rPr>
              <a:t>TRUE or FALSE</a:t>
            </a:r>
          </a:p>
          <a:p>
            <a:pPr marL="0" indent="0">
              <a:buNone/>
            </a:pPr>
            <a:r>
              <a:rPr lang="en-US" sz="3000" dirty="0">
                <a:latin typeface="Georgia" panose="02040502050405020303" pitchFamily="18" charset="0"/>
              </a:rPr>
              <a:t>In order to ensure fairness, you should interview the same number of witnesses on each side (the reporter and the subject) </a:t>
            </a:r>
          </a:p>
          <a:p>
            <a:pPr marL="0" indent="0">
              <a:buNone/>
            </a:pPr>
            <a:r>
              <a:rPr lang="en-US" sz="3000" b="1" dirty="0">
                <a:latin typeface="Georgia" panose="02040502050405020303" pitchFamily="18" charset="0"/>
              </a:rPr>
              <a:t>TRUE</a:t>
            </a:r>
            <a:r>
              <a:rPr lang="en-US" sz="3000" dirty="0">
                <a:latin typeface="Georgia" panose="02040502050405020303" pitchFamily="18" charset="0"/>
              </a:rPr>
              <a:t> </a:t>
            </a:r>
            <a:r>
              <a:rPr lang="en-US" sz="3000" b="1" dirty="0">
                <a:latin typeface="Georgia" panose="02040502050405020303" pitchFamily="18" charset="0"/>
              </a:rPr>
              <a:t>or FALSE</a:t>
            </a:r>
          </a:p>
          <a:p>
            <a:pPr marL="0" indent="0">
              <a:buNone/>
            </a:pPr>
            <a:r>
              <a:rPr lang="en-US" sz="3000" dirty="0">
                <a:latin typeface="Georgia" panose="02040502050405020303" pitchFamily="18" charset="0"/>
              </a:rPr>
              <a:t> Investigators must make credibility determinations after all of the interviews have been completed. </a:t>
            </a:r>
          </a:p>
          <a:p>
            <a:pPr marL="0" indent="0">
              <a:buNone/>
            </a:pPr>
            <a:r>
              <a:rPr lang="en-US" sz="3000" b="1" dirty="0">
                <a:latin typeface="Georgia" panose="02040502050405020303" pitchFamily="18" charset="0"/>
              </a:rPr>
              <a:t>TRUE or FALSE</a:t>
            </a:r>
          </a:p>
          <a:p>
            <a:endParaRPr lang="en-US" dirty="0"/>
          </a:p>
          <a:p>
            <a:endParaRPr lang="en-US" dirty="0"/>
          </a:p>
        </p:txBody>
      </p:sp>
    </p:spTree>
    <p:extLst>
      <p:ext uri="{BB962C8B-B14F-4D97-AF65-F5344CB8AC3E}">
        <p14:creationId xmlns:p14="http://schemas.microsoft.com/office/powerpoint/2010/main" val="2190100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46AF09-343F-0944-AB1A-E118472DDD52}"/>
              </a:ext>
            </a:extLst>
          </p:cNvPr>
          <p:cNvSpPr>
            <a:spLocks noGrp="1"/>
          </p:cNvSpPr>
          <p:nvPr>
            <p:ph type="title"/>
          </p:nvPr>
        </p:nvSpPr>
        <p:spPr/>
        <p:txBody>
          <a:bodyPr/>
          <a:lstStyle/>
          <a:p>
            <a:r>
              <a:rPr lang="en-US" dirty="0">
                <a:latin typeface="Georgia" panose="02040502050405020303" pitchFamily="18" charset="0"/>
              </a:rPr>
              <a:t>Documentation</a:t>
            </a:r>
          </a:p>
        </p:txBody>
      </p:sp>
      <p:pic>
        <p:nvPicPr>
          <p:cNvPr id="5122" name="Picture 2" descr="Free Court Scale Cliparts, Download Free Clip Art, Free Clip Art ...">
            <a:extLst>
              <a:ext uri="{FF2B5EF4-FFF2-40B4-BE49-F238E27FC236}">
                <a16:creationId xmlns:a16="http://schemas.microsoft.com/office/drawing/2014/main" id="{DF57AACD-A006-A341-B640-1247FF73B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9117" y="2516083"/>
            <a:ext cx="32258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21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B59207-98E3-4BBB-AE6E-7EB0E4FB47F5}"/>
              </a:ext>
            </a:extLst>
          </p:cNvPr>
          <p:cNvSpPr>
            <a:spLocks noGrp="1"/>
          </p:cNvSpPr>
          <p:nvPr>
            <p:ph type="title"/>
          </p:nvPr>
        </p:nvSpPr>
        <p:spPr>
          <a:xfrm>
            <a:off x="457200" y="208136"/>
            <a:ext cx="8229600" cy="1143000"/>
          </a:xfrm>
        </p:spPr>
        <p:txBody>
          <a:bodyPr>
            <a:normAutofit fontScale="90000"/>
          </a:bodyPr>
          <a:lstStyle/>
          <a:p>
            <a:r>
              <a:rPr lang="en-US" dirty="0">
                <a:latin typeface="Georgia" panose="02040502050405020303" pitchFamily="18" charset="0"/>
              </a:rPr>
              <a:t>During the training we will test your knowledge via </a:t>
            </a:r>
            <a:r>
              <a:rPr lang="en-US" dirty="0" err="1">
                <a:latin typeface="Georgia" panose="02040502050405020303" pitchFamily="18" charset="0"/>
              </a:rPr>
              <a:t>quizlets</a:t>
            </a:r>
            <a:endParaRPr lang="en-US" dirty="0">
              <a:latin typeface="Georgia" panose="02040502050405020303" pitchFamily="18" charset="0"/>
            </a:endParaRPr>
          </a:p>
        </p:txBody>
      </p:sp>
      <p:pic>
        <p:nvPicPr>
          <p:cNvPr id="1026" name="Picture 2" descr="Free Free Cliparts Question, Download Free Clip Art, Free Clip Art ...">
            <a:extLst>
              <a:ext uri="{FF2B5EF4-FFF2-40B4-BE49-F238E27FC236}">
                <a16:creationId xmlns:a16="http://schemas.microsoft.com/office/drawing/2014/main" id="{2296A843-6CD1-4C47-A871-28D4B7A3E2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097" y="2023695"/>
            <a:ext cx="3087127" cy="30688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70+ Questions Question... Questions Clip Art | ClipartLook">
            <a:extLst>
              <a:ext uri="{FF2B5EF4-FFF2-40B4-BE49-F238E27FC236}">
                <a16:creationId xmlns:a16="http://schemas.microsoft.com/office/drawing/2014/main" id="{B9FFCBE8-4323-4C9A-81BE-1391FF11F7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6418" y="1770259"/>
            <a:ext cx="2770382" cy="3322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504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484BC4-475D-EB41-A5ED-C4FCA90D0546}"/>
              </a:ext>
            </a:extLst>
          </p:cNvPr>
          <p:cNvSpPr>
            <a:spLocks noGrp="1"/>
          </p:cNvSpPr>
          <p:nvPr>
            <p:ph type="title"/>
          </p:nvPr>
        </p:nvSpPr>
        <p:spPr/>
        <p:txBody>
          <a:bodyPr/>
          <a:lstStyle/>
          <a:p>
            <a:r>
              <a:rPr lang="en-US" dirty="0">
                <a:latin typeface="Georgia" panose="02040502050405020303" pitchFamily="18" charset="0"/>
              </a:rPr>
              <a:t>Types of Documentation</a:t>
            </a:r>
          </a:p>
        </p:txBody>
      </p:sp>
      <p:sp>
        <p:nvSpPr>
          <p:cNvPr id="6" name="Content Placeholder 5">
            <a:extLst>
              <a:ext uri="{FF2B5EF4-FFF2-40B4-BE49-F238E27FC236}">
                <a16:creationId xmlns:a16="http://schemas.microsoft.com/office/drawing/2014/main" id="{1118EE79-75CB-0C44-89F9-C8692EFDE3CF}"/>
              </a:ext>
            </a:extLst>
          </p:cNvPr>
          <p:cNvSpPr>
            <a:spLocks noGrp="1"/>
          </p:cNvSpPr>
          <p:nvPr>
            <p:ph idx="1"/>
          </p:nvPr>
        </p:nvSpPr>
        <p:spPr>
          <a:xfrm>
            <a:off x="457200" y="1417638"/>
            <a:ext cx="8229600" cy="4708525"/>
          </a:xfrm>
        </p:spPr>
        <p:txBody>
          <a:bodyPr>
            <a:normAutofit fontScale="77500" lnSpcReduction="20000"/>
          </a:bodyPr>
          <a:lstStyle/>
          <a:p>
            <a:pPr marL="514350" indent="-514350">
              <a:buAutoNum type="arabicPeriod"/>
            </a:pPr>
            <a:r>
              <a:rPr lang="en-US" b="1" dirty="0">
                <a:latin typeface="Georgia" panose="02040502050405020303" pitchFamily="18" charset="0"/>
              </a:rPr>
              <a:t>Primary Documentation:  </a:t>
            </a:r>
            <a:r>
              <a:rPr lang="en-US" dirty="0">
                <a:latin typeface="Georgia" panose="02040502050405020303" pitchFamily="18" charset="0"/>
              </a:rPr>
              <a:t>Intake sheets/reporting forms can outline the allegations being made. The intake/report sheets are a good first step in the reporting and documenting process. Written statements are also primary documentation.</a:t>
            </a:r>
          </a:p>
          <a:p>
            <a:pPr marL="514350" indent="-514350">
              <a:buAutoNum type="arabicPeriod"/>
            </a:pPr>
            <a:r>
              <a:rPr lang="en-US" b="1" dirty="0">
                <a:latin typeface="Georgia" panose="02040502050405020303" pitchFamily="18" charset="0"/>
              </a:rPr>
              <a:t>Secondary Documentation: </a:t>
            </a:r>
            <a:r>
              <a:rPr lang="en-US" dirty="0">
                <a:latin typeface="Georgia" panose="02040502050405020303" pitchFamily="18" charset="0"/>
              </a:rPr>
              <a:t>The impressions and conclusions from the investigator’s interviews and conversations with interviewees. </a:t>
            </a:r>
          </a:p>
          <a:p>
            <a:pPr marL="514350" indent="-514350">
              <a:buAutoNum type="arabicPeriod"/>
            </a:pPr>
            <a:r>
              <a:rPr lang="en-US" b="1" dirty="0">
                <a:latin typeface="Georgia" panose="02040502050405020303" pitchFamily="18" charset="0"/>
              </a:rPr>
              <a:t>Tertiary documentation: </a:t>
            </a:r>
            <a:r>
              <a:rPr lang="en-US" dirty="0">
                <a:latin typeface="Georgia" panose="02040502050405020303" pitchFamily="18" charset="0"/>
              </a:rPr>
              <a:t>Information from external or third parties may include text messages, emails, reports, created by or sent by others. External documentation will vary in its relevance and value.</a:t>
            </a:r>
            <a:endParaRPr lang="en-US" dirty="0"/>
          </a:p>
        </p:txBody>
      </p:sp>
    </p:spTree>
    <p:extLst>
      <p:ext uri="{BB962C8B-B14F-4D97-AF65-F5344CB8AC3E}">
        <p14:creationId xmlns:p14="http://schemas.microsoft.com/office/powerpoint/2010/main" val="413887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AF7AD-AA46-C443-8188-81DB795EC4B9}"/>
              </a:ext>
            </a:extLst>
          </p:cNvPr>
          <p:cNvSpPr>
            <a:spLocks noGrp="1"/>
          </p:cNvSpPr>
          <p:nvPr>
            <p:ph type="title"/>
          </p:nvPr>
        </p:nvSpPr>
        <p:spPr/>
        <p:txBody>
          <a:bodyPr>
            <a:normAutofit fontScale="90000"/>
          </a:bodyPr>
          <a:lstStyle/>
          <a:p>
            <a:r>
              <a:rPr lang="en-US" dirty="0">
                <a:latin typeface="Georgia" panose="02040502050405020303" pitchFamily="18" charset="0"/>
              </a:rPr>
              <a:t>Why is documentation necessary?</a:t>
            </a:r>
          </a:p>
        </p:txBody>
      </p:sp>
      <p:sp>
        <p:nvSpPr>
          <p:cNvPr id="3" name="Content Placeholder 2">
            <a:extLst>
              <a:ext uri="{FF2B5EF4-FFF2-40B4-BE49-F238E27FC236}">
                <a16:creationId xmlns:a16="http://schemas.microsoft.com/office/drawing/2014/main" id="{9E6A01CB-A136-194B-9AD1-D1D36F77869B}"/>
              </a:ext>
            </a:extLst>
          </p:cNvPr>
          <p:cNvSpPr>
            <a:spLocks noGrp="1"/>
          </p:cNvSpPr>
          <p:nvPr>
            <p:ph sz="half" idx="1"/>
          </p:nvPr>
        </p:nvSpPr>
        <p:spPr/>
        <p:txBody>
          <a:bodyPr>
            <a:normAutofit lnSpcReduction="10000"/>
          </a:bodyPr>
          <a:lstStyle/>
          <a:p>
            <a:pPr marL="0" indent="0">
              <a:buNone/>
            </a:pPr>
            <a:r>
              <a:rPr lang="en-US" dirty="0">
                <a:latin typeface="Georgia" panose="02040502050405020303" pitchFamily="18" charset="0"/>
              </a:rPr>
              <a:t>All documentation should be numbered and include the name of the investigators, the interviewee. </a:t>
            </a:r>
          </a:p>
          <a:p>
            <a:pPr marL="0" indent="0">
              <a:buNone/>
            </a:pPr>
            <a:r>
              <a:rPr lang="en-US" dirty="0">
                <a:latin typeface="Georgia" panose="02040502050405020303" pitchFamily="18" charset="0"/>
              </a:rPr>
              <a:t>Any collected documentation (texts, emails, reports, etc.) must be labeled and listed on the evidence log.</a:t>
            </a:r>
            <a:endParaRPr lang="en-US" dirty="0"/>
          </a:p>
        </p:txBody>
      </p:sp>
      <p:sp>
        <p:nvSpPr>
          <p:cNvPr id="5" name="TextBox 4">
            <a:extLst>
              <a:ext uri="{FF2B5EF4-FFF2-40B4-BE49-F238E27FC236}">
                <a16:creationId xmlns:a16="http://schemas.microsoft.com/office/drawing/2014/main" id="{8DEBFBD3-8EE4-BC46-8E83-F22182DCB1C4}"/>
              </a:ext>
            </a:extLst>
          </p:cNvPr>
          <p:cNvSpPr txBox="1"/>
          <p:nvPr/>
        </p:nvSpPr>
        <p:spPr>
          <a:xfrm>
            <a:off x="5391397" y="1888177"/>
            <a:ext cx="2885704" cy="2062103"/>
          </a:xfrm>
          <a:prstGeom prst="rect">
            <a:avLst/>
          </a:prstGeom>
          <a:noFill/>
        </p:spPr>
        <p:txBody>
          <a:bodyPr wrap="square" rtlCol="0">
            <a:spAutoFit/>
          </a:bodyPr>
          <a:lstStyle/>
          <a:p>
            <a:r>
              <a:rPr lang="en-US" sz="3200" dirty="0">
                <a:latin typeface="Georgia" panose="02040502050405020303" pitchFamily="18" charset="0"/>
              </a:rPr>
              <a:t>Let’s look at the Evidence Log and the Privilege Log</a:t>
            </a:r>
          </a:p>
        </p:txBody>
      </p:sp>
    </p:spTree>
    <p:extLst>
      <p:ext uri="{BB962C8B-B14F-4D97-AF65-F5344CB8AC3E}">
        <p14:creationId xmlns:p14="http://schemas.microsoft.com/office/powerpoint/2010/main" val="3346085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755EBF-7BEF-5E42-9BBB-6087C88FF719}"/>
              </a:ext>
            </a:extLst>
          </p:cNvPr>
          <p:cNvSpPr>
            <a:spLocks noGrp="1"/>
          </p:cNvSpPr>
          <p:nvPr>
            <p:ph type="title"/>
          </p:nvPr>
        </p:nvSpPr>
        <p:spPr>
          <a:xfrm>
            <a:off x="273133" y="286513"/>
            <a:ext cx="8502732" cy="1143000"/>
          </a:xfrm>
        </p:spPr>
        <p:txBody>
          <a:bodyPr>
            <a:normAutofit fontScale="90000"/>
          </a:bodyPr>
          <a:lstStyle/>
          <a:p>
            <a:r>
              <a:rPr lang="en-US" sz="3600" dirty="0">
                <a:latin typeface="Georgia" panose="02040502050405020303" pitchFamily="18" charset="0"/>
              </a:rPr>
              <a:t>Standard of Proof (Evidentiary Standard)</a:t>
            </a:r>
          </a:p>
        </p:txBody>
      </p:sp>
      <p:sp>
        <p:nvSpPr>
          <p:cNvPr id="6" name="Content Placeholder 5">
            <a:extLst>
              <a:ext uri="{FF2B5EF4-FFF2-40B4-BE49-F238E27FC236}">
                <a16:creationId xmlns:a16="http://schemas.microsoft.com/office/drawing/2014/main" id="{B2E7EFDC-DCE1-D547-9064-B277C522F35B}"/>
              </a:ext>
            </a:extLst>
          </p:cNvPr>
          <p:cNvSpPr>
            <a:spLocks noGrp="1"/>
          </p:cNvSpPr>
          <p:nvPr>
            <p:ph idx="1"/>
          </p:nvPr>
        </p:nvSpPr>
        <p:spPr>
          <a:xfrm>
            <a:off x="273132" y="1429513"/>
            <a:ext cx="4868883" cy="4457700"/>
          </a:xfrm>
        </p:spPr>
        <p:txBody>
          <a:bodyPr>
            <a:normAutofit/>
          </a:bodyPr>
          <a:lstStyle/>
          <a:p>
            <a:pPr marL="0" indent="0">
              <a:buNone/>
            </a:pPr>
            <a:r>
              <a:rPr lang="en-US" b="1" dirty="0">
                <a:latin typeface="Georgia" panose="02040502050405020303" pitchFamily="18" charset="0"/>
              </a:rPr>
              <a:t>Preponderance of the Evidence</a:t>
            </a:r>
            <a:r>
              <a:rPr lang="en-US" dirty="0">
                <a:latin typeface="Georgia" panose="02040502050405020303" pitchFamily="18" charset="0"/>
              </a:rPr>
              <a:t>: Judgment in favor of the complaining party if he/she is able to show that a particular fact or event </a:t>
            </a:r>
            <a:r>
              <a:rPr lang="en-US" i="1" u="sng" dirty="0">
                <a:latin typeface="Georgia" panose="02040502050405020303" pitchFamily="18" charset="0"/>
              </a:rPr>
              <a:t>was more likely than not to have occurred</a:t>
            </a:r>
            <a:r>
              <a:rPr lang="en-US" dirty="0">
                <a:latin typeface="Georgia" panose="02040502050405020303" pitchFamily="18" charset="0"/>
              </a:rPr>
              <a:t>. </a:t>
            </a:r>
          </a:p>
          <a:p>
            <a:pPr marL="0" indent="0">
              <a:buNone/>
            </a:pPr>
            <a:endParaRPr lang="en-US" dirty="0">
              <a:latin typeface="Georgia" panose="02040502050405020303" pitchFamily="18" charset="0"/>
            </a:endParaRPr>
          </a:p>
        </p:txBody>
      </p:sp>
      <p:pic>
        <p:nvPicPr>
          <p:cNvPr id="4102" name="Picture 6" descr="Evidence Clipart">
            <a:extLst>
              <a:ext uri="{FF2B5EF4-FFF2-40B4-BE49-F238E27FC236}">
                <a16:creationId xmlns:a16="http://schemas.microsoft.com/office/drawing/2014/main" id="{27D46575-487F-4B43-A345-A24CD9752A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765" y="2833089"/>
            <a:ext cx="3594100" cy="226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137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85BF0-F5D8-B941-9605-1FB4BA78A891}"/>
              </a:ext>
            </a:extLst>
          </p:cNvPr>
          <p:cNvSpPr>
            <a:spLocks noGrp="1"/>
          </p:cNvSpPr>
          <p:nvPr>
            <p:ph type="title"/>
          </p:nvPr>
        </p:nvSpPr>
        <p:spPr>
          <a:xfrm>
            <a:off x="331515" y="274638"/>
            <a:ext cx="8515602" cy="1143000"/>
          </a:xfrm>
        </p:spPr>
        <p:txBody>
          <a:bodyPr>
            <a:normAutofit/>
          </a:bodyPr>
          <a:lstStyle/>
          <a:p>
            <a:r>
              <a:rPr lang="en-US" sz="3600" dirty="0">
                <a:latin typeface="Georgia" panose="02040502050405020303" pitchFamily="18" charset="0"/>
              </a:rPr>
              <a:t>5 Principles of Preponderance Standard</a:t>
            </a:r>
          </a:p>
        </p:txBody>
      </p:sp>
      <p:sp>
        <p:nvSpPr>
          <p:cNvPr id="3" name="Content Placeholder 2">
            <a:extLst>
              <a:ext uri="{FF2B5EF4-FFF2-40B4-BE49-F238E27FC236}">
                <a16:creationId xmlns:a16="http://schemas.microsoft.com/office/drawing/2014/main" id="{28D7933B-E6D3-3C40-8D8C-83F77A8EEC9D}"/>
              </a:ext>
            </a:extLst>
          </p:cNvPr>
          <p:cNvSpPr>
            <a:spLocks noGrp="1"/>
          </p:cNvSpPr>
          <p:nvPr>
            <p:ph idx="1"/>
          </p:nvPr>
        </p:nvSpPr>
        <p:spPr>
          <a:xfrm>
            <a:off x="331515" y="1175658"/>
            <a:ext cx="8515602" cy="4950506"/>
          </a:xfrm>
        </p:spPr>
        <p:txBody>
          <a:bodyPr>
            <a:normAutofit/>
          </a:bodyPr>
          <a:lstStyle/>
          <a:p>
            <a:pPr marL="514350" indent="-514350">
              <a:buAutoNum type="arabicPeriod"/>
            </a:pPr>
            <a:r>
              <a:rPr lang="en-US" sz="2800" b="1" dirty="0">
                <a:latin typeface="Georgia" panose="02040502050405020303" pitchFamily="18" charset="0"/>
              </a:rPr>
              <a:t>Levels the playing field. </a:t>
            </a:r>
            <a:r>
              <a:rPr lang="en-US" sz="2800" dirty="0">
                <a:latin typeface="Georgia" panose="02040502050405020303" pitchFamily="18" charset="0"/>
              </a:rPr>
              <a:t>It is meant to ensure no advantage to one party over another. </a:t>
            </a:r>
          </a:p>
          <a:p>
            <a:pPr marL="0" indent="0">
              <a:buNone/>
            </a:pPr>
            <a:endParaRPr lang="en-US" sz="2800" dirty="0">
              <a:latin typeface="Georgia" panose="02040502050405020303" pitchFamily="18" charset="0"/>
            </a:endParaRPr>
          </a:p>
          <a:p>
            <a:pPr marL="0" indent="0">
              <a:buNone/>
            </a:pPr>
            <a:r>
              <a:rPr lang="en-US" sz="2800" b="1" dirty="0">
                <a:latin typeface="Georgia" panose="02040502050405020303" pitchFamily="18" charset="0"/>
              </a:rPr>
              <a:t>2. Easily met. </a:t>
            </a:r>
            <a:r>
              <a:rPr lang="en-US" sz="2800" dirty="0">
                <a:latin typeface="Georgia" panose="02040502050405020303" pitchFamily="18" charset="0"/>
              </a:rPr>
              <a:t>Preponderance is a minimal and easily met standard. You should not be looking for compelling proof. </a:t>
            </a:r>
          </a:p>
          <a:p>
            <a:pPr marL="0" indent="0">
              <a:buNone/>
            </a:pPr>
            <a:endParaRPr lang="en-US" sz="2800" dirty="0">
              <a:latin typeface="Georgia" panose="02040502050405020303" pitchFamily="18" charset="0"/>
            </a:endParaRPr>
          </a:p>
          <a:p>
            <a:pPr marL="0" indent="0">
              <a:buNone/>
            </a:pPr>
            <a:r>
              <a:rPr lang="en-US" sz="2800" b="1" dirty="0">
                <a:latin typeface="Georgia" panose="02040502050405020303" pitchFamily="18" charset="0"/>
              </a:rPr>
              <a:t>3. Who do you believe. </a:t>
            </a:r>
            <a:r>
              <a:rPr lang="en-US" sz="2800" dirty="0">
                <a:latin typeface="Georgia" panose="02040502050405020303" pitchFamily="18" charset="0"/>
              </a:rPr>
              <a:t>If you simply believe one party and not another, a preponderance can be met by that alone.</a:t>
            </a:r>
          </a:p>
          <a:p>
            <a:pPr marL="514350" indent="-514350">
              <a:buAutoNum type="arabicPeriod"/>
            </a:pPr>
            <a:endParaRPr lang="en-US" dirty="0">
              <a:latin typeface="Georgia" panose="02040502050405020303" pitchFamily="18" charset="0"/>
            </a:endParaRPr>
          </a:p>
          <a:p>
            <a:pPr marL="0" indent="0">
              <a:buNone/>
            </a:pPr>
            <a:endParaRPr lang="en-US" dirty="0"/>
          </a:p>
        </p:txBody>
      </p:sp>
    </p:spTree>
    <p:extLst>
      <p:ext uri="{BB962C8B-B14F-4D97-AF65-F5344CB8AC3E}">
        <p14:creationId xmlns:p14="http://schemas.microsoft.com/office/powerpoint/2010/main" val="3683533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158F03-36E8-CD49-85D2-2360AE80EB69}"/>
              </a:ext>
            </a:extLst>
          </p:cNvPr>
          <p:cNvSpPr>
            <a:spLocks noGrp="1"/>
          </p:cNvSpPr>
          <p:nvPr>
            <p:ph idx="1"/>
          </p:nvPr>
        </p:nvSpPr>
        <p:spPr>
          <a:xfrm>
            <a:off x="457199" y="1116282"/>
            <a:ext cx="8461169" cy="5009882"/>
          </a:xfrm>
        </p:spPr>
        <p:txBody>
          <a:bodyPr>
            <a:normAutofit/>
          </a:bodyPr>
          <a:lstStyle/>
          <a:p>
            <a:pPr marL="0" indent="0">
              <a:buNone/>
            </a:pPr>
            <a:r>
              <a:rPr lang="en-US" b="1" dirty="0">
                <a:latin typeface="Georgia" panose="02040502050405020303" pitchFamily="18" charset="0"/>
              </a:rPr>
              <a:t>4. Definition</a:t>
            </a:r>
          </a:p>
          <a:p>
            <a:pPr marL="0" indent="0">
              <a:buNone/>
            </a:pPr>
            <a:r>
              <a:rPr lang="en-US" dirty="0">
                <a:latin typeface="Georgia" panose="02040502050405020303" pitchFamily="18" charset="0"/>
              </a:rPr>
              <a:t>Black’s law dictionary calls preponderance 50% plus a feather; so any slight evidence leaning towards one side is enough. </a:t>
            </a:r>
          </a:p>
          <a:p>
            <a:pPr marL="0" indent="0">
              <a:buNone/>
            </a:pPr>
            <a:r>
              <a:rPr lang="en-US" b="1" dirty="0">
                <a:latin typeface="Georgia" panose="02040502050405020303" pitchFamily="18" charset="0"/>
              </a:rPr>
              <a:t>5. Benchmark</a:t>
            </a:r>
          </a:p>
          <a:p>
            <a:pPr marL="0" indent="0">
              <a:buNone/>
            </a:pPr>
            <a:r>
              <a:rPr lang="en-US" dirty="0">
                <a:latin typeface="Georgia" panose="02040502050405020303" pitchFamily="18" charset="0"/>
              </a:rPr>
              <a:t>If you believe you need more than the weight of a feather, you are not following the preponderance of evidence standard. </a:t>
            </a:r>
          </a:p>
          <a:p>
            <a:pPr marL="0" indent="0">
              <a:buNone/>
            </a:pPr>
            <a:endParaRPr lang="en-US" dirty="0">
              <a:latin typeface="Georgia" panose="02040502050405020303" pitchFamily="18" charset="0"/>
            </a:endParaRPr>
          </a:p>
          <a:p>
            <a:pPr marL="0" indent="0">
              <a:buNone/>
            </a:pPr>
            <a:endParaRPr lang="en-US" dirty="0"/>
          </a:p>
        </p:txBody>
      </p:sp>
    </p:spTree>
    <p:extLst>
      <p:ext uri="{BB962C8B-B14F-4D97-AF65-F5344CB8AC3E}">
        <p14:creationId xmlns:p14="http://schemas.microsoft.com/office/powerpoint/2010/main" val="1103992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2253-7F5C-3942-B82A-1BBA54774504}"/>
              </a:ext>
            </a:extLst>
          </p:cNvPr>
          <p:cNvSpPr>
            <a:spLocks noGrp="1"/>
          </p:cNvSpPr>
          <p:nvPr>
            <p:ph type="title"/>
          </p:nvPr>
        </p:nvSpPr>
        <p:spPr>
          <a:xfrm>
            <a:off x="331514" y="274638"/>
            <a:ext cx="8468101" cy="1143000"/>
          </a:xfrm>
        </p:spPr>
        <p:txBody>
          <a:bodyPr>
            <a:normAutofit/>
          </a:bodyPr>
          <a:lstStyle/>
          <a:p>
            <a:r>
              <a:rPr lang="en-US" sz="3200" dirty="0">
                <a:latin typeface="Georgia" panose="02040502050405020303" pitchFamily="18" charset="0"/>
              </a:rPr>
              <a:t>Documentation and Standard of Proof Quizlet</a:t>
            </a:r>
          </a:p>
        </p:txBody>
      </p:sp>
      <p:sp>
        <p:nvSpPr>
          <p:cNvPr id="3" name="Content Placeholder 2">
            <a:extLst>
              <a:ext uri="{FF2B5EF4-FFF2-40B4-BE49-F238E27FC236}">
                <a16:creationId xmlns:a16="http://schemas.microsoft.com/office/drawing/2014/main" id="{248CA4CC-B617-1046-9DEA-92C3529CC528}"/>
              </a:ext>
            </a:extLst>
          </p:cNvPr>
          <p:cNvSpPr>
            <a:spLocks noGrp="1"/>
          </p:cNvSpPr>
          <p:nvPr>
            <p:ph idx="1"/>
          </p:nvPr>
        </p:nvSpPr>
        <p:spPr>
          <a:xfrm>
            <a:off x="331513" y="1211284"/>
            <a:ext cx="8563105" cy="4334493"/>
          </a:xfrm>
        </p:spPr>
        <p:txBody>
          <a:bodyPr>
            <a:normAutofit lnSpcReduction="10000"/>
          </a:bodyPr>
          <a:lstStyle/>
          <a:p>
            <a:pPr marL="514350" indent="-514350">
              <a:buAutoNum type="arabicPeriod"/>
            </a:pPr>
            <a:r>
              <a:rPr lang="en-US" sz="2600" dirty="0">
                <a:latin typeface="Georgia" panose="02040502050405020303" pitchFamily="18" charset="0"/>
              </a:rPr>
              <a:t>Select the option that best defines undisputed facts. a) one party was more credible, so the fact is undisputed. </a:t>
            </a:r>
          </a:p>
          <a:p>
            <a:pPr marL="0" indent="0">
              <a:buNone/>
            </a:pPr>
            <a:r>
              <a:rPr lang="en-US" sz="2600" dirty="0">
                <a:latin typeface="Georgia" panose="02040502050405020303" pitchFamily="18" charset="0"/>
              </a:rPr>
              <a:t>	b) the fact can be verified through documentation, </a:t>
            </a:r>
          </a:p>
          <a:p>
            <a:pPr marL="0" indent="0">
              <a:buNone/>
            </a:pPr>
            <a:r>
              <a:rPr lang="en-US" sz="2600" dirty="0">
                <a:latin typeface="Georgia" panose="02040502050405020303" pitchFamily="18" charset="0"/>
              </a:rPr>
              <a:t>	c) 	more witnesses confirmed that fact than did not.</a:t>
            </a:r>
          </a:p>
          <a:p>
            <a:pPr marL="0" indent="0">
              <a:buNone/>
            </a:pPr>
            <a:endParaRPr lang="en-US" sz="2600" dirty="0">
              <a:latin typeface="Georgia" panose="02040502050405020303" pitchFamily="18" charset="0"/>
            </a:endParaRPr>
          </a:p>
          <a:p>
            <a:pPr marL="514350" indent="-514350">
              <a:buAutoNum type="arabicPeriod" startAt="2"/>
            </a:pPr>
            <a:r>
              <a:rPr lang="en-US" sz="2600" dirty="0">
                <a:latin typeface="Georgia" panose="02040502050405020303" pitchFamily="18" charset="0"/>
              </a:rPr>
              <a:t>It is acceptable to outline in the investigative report that a determination could not be made because there were no witnesses to the conduct/event. </a:t>
            </a:r>
          </a:p>
          <a:p>
            <a:pPr marL="0" indent="0">
              <a:buNone/>
            </a:pPr>
            <a:r>
              <a:rPr lang="en-US" sz="2600" b="1" dirty="0">
                <a:latin typeface="Georgia" panose="02040502050405020303" pitchFamily="18" charset="0"/>
              </a:rPr>
              <a:t>	TRUE or FALSE</a:t>
            </a:r>
          </a:p>
          <a:p>
            <a:pPr marL="514350" indent="-514350">
              <a:buAutoNum type="arabicPeriod"/>
            </a:pPr>
            <a:endParaRPr lang="en-US" dirty="0">
              <a:latin typeface="Georgia" panose="02040502050405020303" pitchFamily="18" charset="0"/>
            </a:endParaRPr>
          </a:p>
          <a:p>
            <a:pPr marL="0" indent="0">
              <a:buNone/>
            </a:pPr>
            <a:endParaRPr lang="en-US" dirty="0">
              <a:latin typeface="Georgia" panose="02040502050405020303" pitchFamily="18" charset="0"/>
            </a:endParaRPr>
          </a:p>
          <a:p>
            <a:pPr marL="0" indent="0">
              <a:buNone/>
            </a:pPr>
            <a:endParaRPr lang="en-US" dirty="0"/>
          </a:p>
        </p:txBody>
      </p:sp>
    </p:spTree>
    <p:extLst>
      <p:ext uri="{BB962C8B-B14F-4D97-AF65-F5344CB8AC3E}">
        <p14:creationId xmlns:p14="http://schemas.microsoft.com/office/powerpoint/2010/main" val="2032655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1CC7-2E24-094F-A9D0-3CE11AB4FFDD}"/>
              </a:ext>
            </a:extLst>
          </p:cNvPr>
          <p:cNvSpPr>
            <a:spLocks noGrp="1"/>
          </p:cNvSpPr>
          <p:nvPr>
            <p:ph type="title"/>
          </p:nvPr>
        </p:nvSpPr>
        <p:spPr/>
        <p:txBody>
          <a:bodyPr>
            <a:normAutofit fontScale="90000"/>
          </a:bodyPr>
          <a:lstStyle/>
          <a:p>
            <a:r>
              <a:rPr lang="en-US" sz="3600" b="1" dirty="0">
                <a:solidFill>
                  <a:srgbClr val="C00000"/>
                </a:solidFill>
                <a:latin typeface="Georgia" panose="02040502050405020303" pitchFamily="18" charset="0"/>
              </a:rPr>
              <a:t>Inculpatory/Exculpatory Evidence</a:t>
            </a:r>
          </a:p>
        </p:txBody>
      </p:sp>
      <p:sp>
        <p:nvSpPr>
          <p:cNvPr id="4" name="Text Placeholder 3">
            <a:extLst>
              <a:ext uri="{FF2B5EF4-FFF2-40B4-BE49-F238E27FC236}">
                <a16:creationId xmlns:a16="http://schemas.microsoft.com/office/drawing/2014/main" id="{7EDD10AC-ED0E-B44E-ABCB-5FDC4EB00328}"/>
              </a:ext>
            </a:extLst>
          </p:cNvPr>
          <p:cNvSpPr>
            <a:spLocks noGrp="1"/>
          </p:cNvSpPr>
          <p:nvPr>
            <p:ph type="body" idx="1"/>
          </p:nvPr>
        </p:nvSpPr>
        <p:spPr>
          <a:xfrm>
            <a:off x="457200" y="1163782"/>
            <a:ext cx="4040188" cy="676893"/>
          </a:xfrm>
        </p:spPr>
        <p:txBody>
          <a:bodyPr/>
          <a:lstStyle/>
          <a:p>
            <a:r>
              <a:rPr lang="en-US" dirty="0"/>
              <a:t>Inculpatory	</a:t>
            </a:r>
          </a:p>
        </p:txBody>
      </p:sp>
      <p:sp>
        <p:nvSpPr>
          <p:cNvPr id="5" name="Content Placeholder 4">
            <a:extLst>
              <a:ext uri="{FF2B5EF4-FFF2-40B4-BE49-F238E27FC236}">
                <a16:creationId xmlns:a16="http://schemas.microsoft.com/office/drawing/2014/main" id="{BF854D48-3AF7-0448-BB80-0771A2131BD9}"/>
              </a:ext>
            </a:extLst>
          </p:cNvPr>
          <p:cNvSpPr>
            <a:spLocks noGrp="1"/>
          </p:cNvSpPr>
          <p:nvPr>
            <p:ph sz="half" idx="2"/>
          </p:nvPr>
        </p:nvSpPr>
        <p:spPr>
          <a:xfrm>
            <a:off x="309564" y="1840675"/>
            <a:ext cx="3716172" cy="4417395"/>
          </a:xfrm>
        </p:spPr>
        <p:txBody>
          <a:bodyPr>
            <a:normAutofit lnSpcReduction="10000"/>
          </a:bodyPr>
          <a:lstStyle/>
          <a:p>
            <a:pPr marL="0" indent="0">
              <a:buNone/>
            </a:pPr>
            <a:r>
              <a:rPr lang="en-US" dirty="0"/>
              <a:t>Inculpatory evidence is evidence that establish the “guilt” of the subject. </a:t>
            </a:r>
          </a:p>
          <a:p>
            <a:pPr marL="0" indent="0">
              <a:buNone/>
            </a:pPr>
            <a:r>
              <a:rPr lang="en-US" dirty="0"/>
              <a:t>Inculpatory evidence shows, or tends to show, the subject’s involvement the alleged act. </a:t>
            </a:r>
          </a:p>
          <a:p>
            <a:pPr marL="0" indent="0">
              <a:buNone/>
            </a:pPr>
            <a:r>
              <a:rPr lang="en-US" dirty="0"/>
              <a:t>For example, inappropriate text messages sent by the subject to the reporter are inculpatory evidence of inappropriate behavior. </a:t>
            </a:r>
          </a:p>
        </p:txBody>
      </p:sp>
      <p:sp>
        <p:nvSpPr>
          <p:cNvPr id="6" name="Text Placeholder 5">
            <a:extLst>
              <a:ext uri="{FF2B5EF4-FFF2-40B4-BE49-F238E27FC236}">
                <a16:creationId xmlns:a16="http://schemas.microsoft.com/office/drawing/2014/main" id="{FB3BBA4D-7461-1B49-8C00-7CAF45DEDAFD}"/>
              </a:ext>
            </a:extLst>
          </p:cNvPr>
          <p:cNvSpPr>
            <a:spLocks noGrp="1"/>
          </p:cNvSpPr>
          <p:nvPr>
            <p:ph type="body" sz="quarter" idx="3"/>
          </p:nvPr>
        </p:nvSpPr>
        <p:spPr>
          <a:xfrm>
            <a:off x="4645025" y="1163782"/>
            <a:ext cx="4041775" cy="676893"/>
          </a:xfrm>
        </p:spPr>
        <p:txBody>
          <a:bodyPr/>
          <a:lstStyle/>
          <a:p>
            <a:r>
              <a:rPr lang="en-US" dirty="0"/>
              <a:t>Exculpatory </a:t>
            </a:r>
          </a:p>
        </p:txBody>
      </p:sp>
      <p:sp>
        <p:nvSpPr>
          <p:cNvPr id="7" name="Content Placeholder 6">
            <a:extLst>
              <a:ext uri="{FF2B5EF4-FFF2-40B4-BE49-F238E27FC236}">
                <a16:creationId xmlns:a16="http://schemas.microsoft.com/office/drawing/2014/main" id="{277048B4-039F-274A-AACA-E9AF63607DDF}"/>
              </a:ext>
            </a:extLst>
          </p:cNvPr>
          <p:cNvSpPr>
            <a:spLocks noGrp="1"/>
          </p:cNvSpPr>
          <p:nvPr>
            <p:ph sz="quarter" idx="4"/>
          </p:nvPr>
        </p:nvSpPr>
        <p:spPr>
          <a:xfrm>
            <a:off x="4645025" y="1840675"/>
            <a:ext cx="4320845" cy="4285488"/>
          </a:xfrm>
        </p:spPr>
        <p:txBody>
          <a:bodyPr>
            <a:normAutofit lnSpcReduction="10000"/>
          </a:bodyPr>
          <a:lstStyle/>
          <a:p>
            <a:pPr marL="0" indent="0">
              <a:buNone/>
            </a:pPr>
            <a:r>
              <a:rPr lang="en-US" dirty="0"/>
              <a:t>Exculpatory evidence is evidence that tends to show that the subject has not engaged in the alleged behavior.</a:t>
            </a:r>
          </a:p>
          <a:p>
            <a:pPr marL="0" indent="0">
              <a:buNone/>
            </a:pPr>
            <a:r>
              <a:rPr lang="en-US" dirty="0"/>
              <a:t>For Example, in the investigation, 5 of 5 witnesses confirm that the subject was not in the meeting where the alleged behavior took place, even if there is no written documentation of who was at the meeting.</a:t>
            </a:r>
          </a:p>
        </p:txBody>
      </p:sp>
    </p:spTree>
    <p:extLst>
      <p:ext uri="{BB962C8B-B14F-4D97-AF65-F5344CB8AC3E}">
        <p14:creationId xmlns:p14="http://schemas.microsoft.com/office/powerpoint/2010/main" val="4060448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247BC1-3F8E-431E-9A51-52CB0020CF6C}"/>
              </a:ext>
            </a:extLst>
          </p:cNvPr>
          <p:cNvSpPr>
            <a:spLocks noGrp="1"/>
          </p:cNvSpPr>
          <p:nvPr>
            <p:ph type="title"/>
          </p:nvPr>
        </p:nvSpPr>
        <p:spPr>
          <a:xfrm>
            <a:off x="331514" y="274638"/>
            <a:ext cx="8355285" cy="1143000"/>
          </a:xfrm>
        </p:spPr>
        <p:txBody>
          <a:bodyPr>
            <a:normAutofit/>
          </a:bodyPr>
          <a:lstStyle/>
          <a:p>
            <a:r>
              <a:rPr lang="en-US" sz="2600" b="1" dirty="0">
                <a:solidFill>
                  <a:srgbClr val="C00000"/>
                </a:solidFill>
                <a:latin typeface="Georgia" panose="02040502050405020303" pitchFamily="18" charset="0"/>
              </a:rPr>
              <a:t>What are Title IX investigations to determine?</a:t>
            </a:r>
          </a:p>
        </p:txBody>
      </p:sp>
      <p:sp>
        <p:nvSpPr>
          <p:cNvPr id="5" name="Content Placeholder 4">
            <a:extLst>
              <a:ext uri="{FF2B5EF4-FFF2-40B4-BE49-F238E27FC236}">
                <a16:creationId xmlns:a16="http://schemas.microsoft.com/office/drawing/2014/main" id="{EB9EDFA1-A20B-4366-B76C-242D61D389F1}"/>
              </a:ext>
            </a:extLst>
          </p:cNvPr>
          <p:cNvSpPr>
            <a:spLocks noGrp="1"/>
          </p:cNvSpPr>
          <p:nvPr>
            <p:ph idx="1"/>
          </p:nvPr>
        </p:nvSpPr>
        <p:spPr>
          <a:xfrm>
            <a:off x="331515" y="1234440"/>
            <a:ext cx="8355285" cy="4631788"/>
          </a:xfrm>
        </p:spPr>
        <p:txBody>
          <a:bodyPr>
            <a:normAutofit fontScale="85000" lnSpcReduction="20000"/>
          </a:bodyPr>
          <a:lstStyle/>
          <a:p>
            <a:pPr marL="0" indent="0">
              <a:buNone/>
            </a:pPr>
            <a:r>
              <a:rPr lang="en-US" dirty="0"/>
              <a:t>Your job is to determine whether evidence is out there. You are not making determinations as to whether a policy was violated. </a:t>
            </a:r>
          </a:p>
          <a:p>
            <a:pPr marL="0" indent="0">
              <a:buNone/>
            </a:pPr>
            <a:endParaRPr lang="en-US" dirty="0"/>
          </a:p>
          <a:p>
            <a:pPr marL="0" indent="0">
              <a:buNone/>
            </a:pPr>
            <a:r>
              <a:rPr lang="en-US" dirty="0"/>
              <a:t>Your documentation should not address legal standards or try to fit the facts to legal standards.</a:t>
            </a:r>
          </a:p>
          <a:p>
            <a:pPr marL="0" indent="0">
              <a:buNone/>
            </a:pPr>
            <a:endParaRPr lang="en-US" dirty="0"/>
          </a:p>
          <a:p>
            <a:pPr marL="0" indent="0">
              <a:buNone/>
            </a:pPr>
            <a:r>
              <a:rPr lang="en-US" dirty="0"/>
              <a:t>In Title IX investigations, your job is to complete an investigation ONLY. You ask the right questions, talk to the right people, and set up the evidence so the determination of responsibility can be made at the hearing. </a:t>
            </a:r>
          </a:p>
        </p:txBody>
      </p:sp>
    </p:spTree>
    <p:extLst>
      <p:ext uri="{BB962C8B-B14F-4D97-AF65-F5344CB8AC3E}">
        <p14:creationId xmlns:p14="http://schemas.microsoft.com/office/powerpoint/2010/main" val="2717721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o You Have Any Questions Clipart">
            <a:extLst>
              <a:ext uri="{FF2B5EF4-FFF2-40B4-BE49-F238E27FC236}">
                <a16:creationId xmlns:a16="http://schemas.microsoft.com/office/drawing/2014/main" id="{1790705A-4076-44B4-87A1-F8CD9BCC66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738" y="1181687"/>
            <a:ext cx="6766560" cy="344431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6385FC7-0E28-46B2-B314-18E2AB342907}"/>
              </a:ext>
            </a:extLst>
          </p:cNvPr>
          <p:cNvSpPr txBox="1"/>
          <p:nvPr/>
        </p:nvSpPr>
        <p:spPr>
          <a:xfrm>
            <a:off x="375920" y="4947920"/>
            <a:ext cx="11321316" cy="523220"/>
          </a:xfrm>
          <a:prstGeom prst="rect">
            <a:avLst/>
          </a:prstGeom>
          <a:noFill/>
        </p:spPr>
        <p:txBody>
          <a:bodyPr wrap="square" rtlCol="0">
            <a:spAutoFit/>
          </a:bodyPr>
          <a:lstStyle/>
          <a:p>
            <a:r>
              <a:rPr lang="en-US" sz="1400" dirty="0">
                <a:latin typeface="Arial Narrow" panose="020B0606020202030204" pitchFamily="34" charset="0"/>
              </a:rPr>
              <a:t>Training created by Melissa Flores, Associate General Counsel, Sr. at Maricopa County Community College District, 2020.</a:t>
            </a:r>
          </a:p>
          <a:p>
            <a:r>
              <a:rPr lang="en-US" sz="1400" dirty="0">
                <a:latin typeface="Arial Narrow" panose="020B0606020202030204" pitchFamily="34" charset="0"/>
              </a:rPr>
              <a:t> Used with permission. </a:t>
            </a:r>
          </a:p>
        </p:txBody>
      </p:sp>
    </p:spTree>
    <p:extLst>
      <p:ext uri="{BB962C8B-B14F-4D97-AF65-F5344CB8AC3E}">
        <p14:creationId xmlns:p14="http://schemas.microsoft.com/office/powerpoint/2010/main" val="3261259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46234" y="-198447"/>
            <a:ext cx="9253970" cy="7102752"/>
          </a:xfrm>
          <a:prstGeom prst="rect">
            <a:avLst/>
          </a:prstGeom>
          <a:solidFill>
            <a:srgbClr val="0C234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solidFill>
                <a:schemeClr val="bg1"/>
              </a:solidFill>
            </a:endParaRPr>
          </a:p>
        </p:txBody>
      </p:sp>
      <p:pic>
        <p:nvPicPr>
          <p:cNvPr id="6" name="Picture 5" descr="DO-white_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8399" y="3130284"/>
            <a:ext cx="2584704" cy="560832"/>
          </a:xfrm>
          <a:prstGeom prst="rect">
            <a:avLst/>
          </a:prstGeom>
        </p:spPr>
      </p:pic>
    </p:spTree>
    <p:extLst>
      <p:ext uri="{BB962C8B-B14F-4D97-AF65-F5344CB8AC3E}">
        <p14:creationId xmlns:p14="http://schemas.microsoft.com/office/powerpoint/2010/main" val="3749365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BE5706-25F1-415F-90CA-186CC7BAB8AC}"/>
              </a:ext>
            </a:extLst>
          </p:cNvPr>
          <p:cNvSpPr>
            <a:spLocks noGrp="1"/>
          </p:cNvSpPr>
          <p:nvPr>
            <p:ph type="title"/>
          </p:nvPr>
        </p:nvSpPr>
        <p:spPr/>
        <p:txBody>
          <a:bodyPr/>
          <a:lstStyle/>
          <a:p>
            <a:pPr algn="ctr"/>
            <a:r>
              <a:rPr lang="en-US" dirty="0">
                <a:latin typeface="Georgia" panose="02040502050405020303" pitchFamily="18" charset="0"/>
              </a:rPr>
              <a:t>DUE PROCESS</a:t>
            </a:r>
          </a:p>
        </p:txBody>
      </p:sp>
      <p:sp>
        <p:nvSpPr>
          <p:cNvPr id="8" name="Text Placeholder 7">
            <a:extLst>
              <a:ext uri="{FF2B5EF4-FFF2-40B4-BE49-F238E27FC236}">
                <a16:creationId xmlns:a16="http://schemas.microsoft.com/office/drawing/2014/main" id="{B8F9C886-CAB2-4B6D-95BB-728AB8BE666B}"/>
              </a:ext>
            </a:extLst>
          </p:cNvPr>
          <p:cNvSpPr>
            <a:spLocks noGrp="1"/>
          </p:cNvSpPr>
          <p:nvPr>
            <p:ph type="body" idx="1"/>
          </p:nvPr>
        </p:nvSpPr>
        <p:spPr>
          <a:xfrm>
            <a:off x="722313" y="2451101"/>
            <a:ext cx="7772400" cy="1691451"/>
          </a:xfrm>
        </p:spPr>
        <p:txBody>
          <a:bodyPr>
            <a:normAutofit/>
          </a:bodyPr>
          <a:lstStyle/>
          <a:p>
            <a:r>
              <a:rPr lang="en-US" sz="4000" b="1" dirty="0">
                <a:solidFill>
                  <a:schemeClr val="accent4"/>
                </a:solidFill>
                <a:latin typeface="Georgia" panose="02040502050405020303" pitchFamily="18" charset="0"/>
              </a:rPr>
              <a:t>INTRODUCTION TO TOPIC</a:t>
            </a:r>
            <a:endParaRPr lang="en-US" sz="4000" dirty="0"/>
          </a:p>
        </p:txBody>
      </p:sp>
      <p:pic>
        <p:nvPicPr>
          <p:cNvPr id="2052" name="Picture 4" descr="Due Process Stock Illustrations – 214 Due Process Stock ...">
            <a:extLst>
              <a:ext uri="{FF2B5EF4-FFF2-40B4-BE49-F238E27FC236}">
                <a16:creationId xmlns:a16="http://schemas.microsoft.com/office/drawing/2014/main" id="{2A9B1587-62DA-487E-B63E-00844E0A8E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0590" y="400789"/>
            <a:ext cx="3554123" cy="2248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604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05" y="332509"/>
            <a:ext cx="8647611" cy="2481943"/>
          </a:xfrm>
        </p:spPr>
        <p:txBody>
          <a:bodyPr>
            <a:noAutofit/>
          </a:bodyPr>
          <a:lstStyle/>
          <a:p>
            <a:br>
              <a:rPr lang="en-US" sz="2000" b="1" dirty="0">
                <a:latin typeface="Georgia" panose="02040502050405020303" pitchFamily="18" charset="0"/>
              </a:rPr>
            </a:br>
            <a:r>
              <a:rPr lang="en-US" sz="2000" dirty="0">
                <a:latin typeface="Georgia" panose="02040502050405020303" pitchFamily="18" charset="0"/>
              </a:rPr>
              <a:t>The Phrase “due process” is found in the 5</a:t>
            </a:r>
            <a:r>
              <a:rPr lang="en-US" sz="2000" baseline="30000" dirty="0">
                <a:latin typeface="Georgia" panose="02040502050405020303" pitchFamily="18" charset="0"/>
              </a:rPr>
              <a:t>th</a:t>
            </a:r>
            <a:r>
              <a:rPr lang="en-US" sz="2000" dirty="0">
                <a:latin typeface="Georgia" panose="02040502050405020303" pitchFamily="18" charset="0"/>
              </a:rPr>
              <a:t> and 14</a:t>
            </a:r>
            <a:r>
              <a:rPr lang="en-US" sz="2000" baseline="30000" dirty="0">
                <a:latin typeface="Georgia" panose="02040502050405020303" pitchFamily="18" charset="0"/>
              </a:rPr>
              <a:t>th</a:t>
            </a:r>
            <a:r>
              <a:rPr lang="en-US" sz="2000" dirty="0">
                <a:latin typeface="Georgia" panose="02040502050405020303" pitchFamily="18" charset="0"/>
              </a:rPr>
              <a:t> Amendments to the US Constitution. Requires federal and state governments (respectively) provide </a:t>
            </a:r>
            <a:r>
              <a:rPr lang="en-US" sz="2000" u="sng" dirty="0">
                <a:latin typeface="Georgia" panose="02040502050405020303" pitchFamily="18" charset="0"/>
              </a:rPr>
              <a:t>substantive fairness</a:t>
            </a:r>
            <a:r>
              <a:rPr lang="en-US" sz="2000" dirty="0">
                <a:latin typeface="Georgia" panose="02040502050405020303" pitchFamily="18" charset="0"/>
              </a:rPr>
              <a:t> and certain </a:t>
            </a:r>
            <a:r>
              <a:rPr lang="en-US" sz="2000" u="sng" dirty="0">
                <a:latin typeface="Georgia" panose="02040502050405020303" pitchFamily="18" charset="0"/>
              </a:rPr>
              <a:t>procedures</a:t>
            </a:r>
            <a:r>
              <a:rPr lang="en-US" sz="2000" dirty="0">
                <a:latin typeface="Georgia" panose="02040502050405020303" pitchFamily="18" charset="0"/>
              </a:rPr>
              <a:t> before depriving life, liberty, or property interests.</a:t>
            </a:r>
            <a:br>
              <a:rPr lang="en-US" sz="2000" dirty="0">
                <a:latin typeface="Georgia" panose="02040502050405020303" pitchFamily="18" charset="0"/>
              </a:rPr>
            </a:br>
            <a:br>
              <a:rPr lang="en-US" sz="2000" dirty="0">
                <a:latin typeface="Georgia" panose="02040502050405020303" pitchFamily="18" charset="0"/>
              </a:rPr>
            </a:br>
            <a:r>
              <a:rPr lang="en-US" sz="2000" b="1" dirty="0">
                <a:latin typeface="Georgia" panose="02040502050405020303" pitchFamily="18" charset="0"/>
              </a:rPr>
              <a:t>Due Process means essentially a guarantee of basic fairness.  </a:t>
            </a:r>
            <a:br>
              <a:rPr lang="en-US" sz="2800" dirty="0">
                <a:latin typeface="Georgia" panose="02040502050405020303" pitchFamily="18" charset="0"/>
              </a:rPr>
            </a:br>
            <a:br>
              <a:rPr lang="en-US" sz="2800" b="1" dirty="0">
                <a:solidFill>
                  <a:schemeClr val="accent4"/>
                </a:solidFill>
                <a:latin typeface="Georgia" panose="02040502050405020303" pitchFamily="18" charset="0"/>
              </a:rPr>
            </a:br>
            <a:endParaRPr lang="en-US" sz="4000" dirty="0">
              <a:solidFill>
                <a:schemeClr val="accent4"/>
              </a:solidFill>
              <a:latin typeface="Georgia" panose="02040502050405020303" pitchFamily="18" charset="0"/>
            </a:endParaRPr>
          </a:p>
        </p:txBody>
      </p:sp>
      <p:sp>
        <p:nvSpPr>
          <p:cNvPr id="5" name="Text Placeholder 4">
            <a:extLst>
              <a:ext uri="{FF2B5EF4-FFF2-40B4-BE49-F238E27FC236}">
                <a16:creationId xmlns:a16="http://schemas.microsoft.com/office/drawing/2014/main" id="{728DC1D7-8DA6-694B-80E5-C15D5559A6C4}"/>
              </a:ext>
            </a:extLst>
          </p:cNvPr>
          <p:cNvSpPr>
            <a:spLocks noGrp="1"/>
          </p:cNvSpPr>
          <p:nvPr>
            <p:ph sz="half" idx="2"/>
          </p:nvPr>
        </p:nvSpPr>
        <p:spPr>
          <a:xfrm>
            <a:off x="199505" y="2432067"/>
            <a:ext cx="4336869" cy="3694096"/>
          </a:xfrm>
        </p:spPr>
        <p:txBody>
          <a:bodyPr>
            <a:normAutofit/>
          </a:bodyPr>
          <a:lstStyle/>
          <a:p>
            <a:pPr marL="0" indent="0">
              <a:buNone/>
            </a:pPr>
            <a:r>
              <a:rPr lang="en-US" b="1" dirty="0">
                <a:solidFill>
                  <a:srgbClr val="C00000"/>
                </a:solidFill>
                <a:latin typeface="Georgia" panose="02040502050405020303" pitchFamily="18" charset="0"/>
              </a:rPr>
              <a:t>Fundamental fairness requires: </a:t>
            </a:r>
          </a:p>
          <a:p>
            <a:pPr marL="457200" indent="-457200">
              <a:buAutoNum type="arabicPeriod"/>
            </a:pPr>
            <a:r>
              <a:rPr lang="en-US" sz="2000" dirty="0">
                <a:latin typeface="Georgia" panose="02040502050405020303" pitchFamily="18" charset="0"/>
              </a:rPr>
              <a:t>Notice </a:t>
            </a:r>
          </a:p>
          <a:p>
            <a:pPr marL="457200" indent="-457200">
              <a:buAutoNum type="arabicPeriod"/>
            </a:pPr>
            <a:r>
              <a:rPr lang="en-US" sz="2000" dirty="0">
                <a:latin typeface="Georgia" panose="02040502050405020303" pitchFamily="18" charset="0"/>
              </a:rPr>
              <a:t>An opportunity to be heard at a specific time and in a meaningful way.</a:t>
            </a:r>
          </a:p>
          <a:p>
            <a:pPr marL="457200" indent="-457200">
              <a:buAutoNum type="arabicPeriod"/>
            </a:pPr>
            <a:r>
              <a:rPr lang="en-US" sz="2000" dirty="0">
                <a:latin typeface="Georgia" panose="02040502050405020303" pitchFamily="18" charset="0"/>
              </a:rPr>
              <a:t>A decision supported by evidence that meets the standard of proof.</a:t>
            </a:r>
          </a:p>
          <a:p>
            <a:pPr marL="457200" indent="-457200">
              <a:buAutoNum type="arabicPeriod"/>
            </a:pPr>
            <a:endParaRPr lang="en-US" dirty="0">
              <a:latin typeface="Georgia" panose="02040502050405020303" pitchFamily="18" charset="0"/>
            </a:endParaRPr>
          </a:p>
        </p:txBody>
      </p:sp>
      <p:sp>
        <p:nvSpPr>
          <p:cNvPr id="8" name="Content Placeholder 7">
            <a:extLst>
              <a:ext uri="{FF2B5EF4-FFF2-40B4-BE49-F238E27FC236}">
                <a16:creationId xmlns:a16="http://schemas.microsoft.com/office/drawing/2014/main" id="{00140053-7980-D443-AE83-617C91B37CA0}"/>
              </a:ext>
            </a:extLst>
          </p:cNvPr>
          <p:cNvSpPr>
            <a:spLocks noGrp="1"/>
          </p:cNvSpPr>
          <p:nvPr>
            <p:ph sz="quarter" idx="4"/>
          </p:nvPr>
        </p:nvSpPr>
        <p:spPr>
          <a:xfrm>
            <a:off x="5320145" y="2432067"/>
            <a:ext cx="3366655" cy="3564972"/>
          </a:xfrm>
        </p:spPr>
        <p:txBody>
          <a:bodyPr>
            <a:normAutofit/>
          </a:bodyPr>
          <a:lstStyle/>
          <a:p>
            <a:pPr marL="0" indent="0">
              <a:buNone/>
            </a:pPr>
            <a:endParaRPr lang="en-US" b="1" dirty="0">
              <a:latin typeface="Georgia" panose="02040502050405020303" pitchFamily="18" charset="0"/>
            </a:endParaRPr>
          </a:p>
          <a:p>
            <a:pPr marL="0" indent="0">
              <a:buNone/>
            </a:pPr>
            <a:r>
              <a:rPr lang="en-US" sz="2800" b="1" dirty="0">
                <a:latin typeface="Georgia" panose="02040502050405020303" pitchFamily="18" charset="0"/>
              </a:rPr>
              <a:t>Due process is not a single event that occurs in isolation.</a:t>
            </a:r>
          </a:p>
          <a:p>
            <a:pPr marL="0" indent="0">
              <a:buNone/>
            </a:pPr>
            <a:endParaRPr lang="en-US" dirty="0">
              <a:latin typeface="Georgia" panose="02040502050405020303" pitchFamily="18" charset="0"/>
            </a:endParaRPr>
          </a:p>
        </p:txBody>
      </p:sp>
    </p:spTree>
    <p:extLst>
      <p:ext uri="{BB962C8B-B14F-4D97-AF65-F5344CB8AC3E}">
        <p14:creationId xmlns:p14="http://schemas.microsoft.com/office/powerpoint/2010/main" val="945913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12EB6-83B3-D44C-89A0-5C96170A1FA5}"/>
              </a:ext>
            </a:extLst>
          </p:cNvPr>
          <p:cNvSpPr>
            <a:spLocks noGrp="1"/>
          </p:cNvSpPr>
          <p:nvPr>
            <p:ph type="title"/>
          </p:nvPr>
        </p:nvSpPr>
        <p:spPr>
          <a:xfrm>
            <a:off x="331515" y="142504"/>
            <a:ext cx="8229600" cy="1104405"/>
          </a:xfrm>
        </p:spPr>
        <p:txBody>
          <a:bodyPr>
            <a:normAutofit/>
          </a:bodyPr>
          <a:lstStyle/>
          <a:p>
            <a:pPr algn="ctr"/>
            <a:r>
              <a:rPr lang="en-US" sz="3200" b="1" dirty="0">
                <a:latin typeface="Georgia" panose="02040502050405020303" pitchFamily="18" charset="0"/>
              </a:rPr>
              <a:t>What Does the Way I Investigate Have to do With Due Process? </a:t>
            </a:r>
          </a:p>
        </p:txBody>
      </p:sp>
      <p:sp>
        <p:nvSpPr>
          <p:cNvPr id="3" name="Content Placeholder 2">
            <a:extLst>
              <a:ext uri="{FF2B5EF4-FFF2-40B4-BE49-F238E27FC236}">
                <a16:creationId xmlns:a16="http://schemas.microsoft.com/office/drawing/2014/main" id="{B706DBE1-09ED-9343-99B2-D83F87F2D34D}"/>
              </a:ext>
            </a:extLst>
          </p:cNvPr>
          <p:cNvSpPr>
            <a:spLocks noGrp="1"/>
          </p:cNvSpPr>
          <p:nvPr>
            <p:ph idx="1"/>
          </p:nvPr>
        </p:nvSpPr>
        <p:spPr>
          <a:xfrm>
            <a:off x="4049486" y="1698171"/>
            <a:ext cx="4637314" cy="4427992"/>
          </a:xfrm>
        </p:spPr>
        <p:txBody>
          <a:bodyPr>
            <a:normAutofit/>
          </a:bodyPr>
          <a:lstStyle/>
          <a:p>
            <a:pPr marL="0" indent="0">
              <a:buNone/>
            </a:pPr>
            <a:r>
              <a:rPr lang="en-US" dirty="0">
                <a:latin typeface="Georgia" panose="02040502050405020303" pitchFamily="18" charset="0"/>
              </a:rPr>
              <a:t>Whenever an employee is facing possible discipline based on an alleged violation of policy, they are entitled to due process.</a:t>
            </a:r>
          </a:p>
          <a:p>
            <a:pPr marL="0" indent="0">
              <a:buNone/>
            </a:pPr>
            <a:endParaRPr lang="en-US" dirty="0"/>
          </a:p>
          <a:p>
            <a:pPr marL="0" indent="0">
              <a:buNone/>
            </a:pPr>
            <a:endParaRPr lang="en-US" dirty="0"/>
          </a:p>
        </p:txBody>
      </p:sp>
      <p:pic>
        <p:nvPicPr>
          <p:cNvPr id="1026" name="Picture 2" descr="Lady Girl Thinking Clipart">
            <a:extLst>
              <a:ext uri="{FF2B5EF4-FFF2-40B4-BE49-F238E27FC236}">
                <a16:creationId xmlns:a16="http://schemas.microsoft.com/office/drawing/2014/main" id="{1F8F3922-B516-4044-951C-4C777C0C1E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678" y="1459161"/>
            <a:ext cx="1778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431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FC01A9C-9A04-564C-8BE1-88289E710727}"/>
              </a:ext>
            </a:extLst>
          </p:cNvPr>
          <p:cNvSpPr>
            <a:spLocks noGrp="1"/>
          </p:cNvSpPr>
          <p:nvPr>
            <p:ph type="title"/>
          </p:nvPr>
        </p:nvSpPr>
        <p:spPr>
          <a:xfrm>
            <a:off x="261258" y="997526"/>
            <a:ext cx="8573984" cy="420111"/>
          </a:xfrm>
        </p:spPr>
        <p:txBody>
          <a:bodyPr>
            <a:normAutofit fontScale="90000"/>
          </a:bodyPr>
          <a:lstStyle/>
          <a:p>
            <a:pPr algn="ctr"/>
            <a:r>
              <a:rPr lang="en-US" sz="3600" dirty="0">
                <a:latin typeface="Georgia" panose="02040502050405020303" pitchFamily="18" charset="0"/>
              </a:rPr>
              <a:t>Inquiries into disputed facts must be conducted in a predictable manner and:</a:t>
            </a:r>
            <a:br>
              <a:rPr lang="en-US" sz="3600" dirty="0">
                <a:latin typeface="Georgia" panose="02040502050405020303" pitchFamily="18" charset="0"/>
              </a:rPr>
            </a:br>
            <a:br>
              <a:rPr lang="en-US" sz="3600" dirty="0">
                <a:latin typeface="Georgia" panose="02040502050405020303" pitchFamily="18" charset="0"/>
              </a:rPr>
            </a:br>
            <a:endParaRPr lang="en-US" sz="3600" dirty="0">
              <a:latin typeface="Georgia" panose="02040502050405020303" pitchFamily="18" charset="0"/>
            </a:endParaRPr>
          </a:p>
        </p:txBody>
      </p:sp>
      <p:sp>
        <p:nvSpPr>
          <p:cNvPr id="4" name="Content Placeholder 3">
            <a:extLst>
              <a:ext uri="{FF2B5EF4-FFF2-40B4-BE49-F238E27FC236}">
                <a16:creationId xmlns:a16="http://schemas.microsoft.com/office/drawing/2014/main" id="{F22782B2-24F2-47FE-8785-9C9E089310F9}"/>
              </a:ext>
            </a:extLst>
          </p:cNvPr>
          <p:cNvSpPr>
            <a:spLocks noGrp="1"/>
          </p:cNvSpPr>
          <p:nvPr>
            <p:ph idx="1"/>
          </p:nvPr>
        </p:nvSpPr>
        <p:spPr>
          <a:xfrm>
            <a:off x="261258" y="1632030"/>
            <a:ext cx="8668986" cy="4494134"/>
          </a:xfrm>
        </p:spPr>
        <p:txBody>
          <a:bodyPr>
            <a:normAutofit/>
          </a:bodyPr>
          <a:lstStyle/>
          <a:p>
            <a:pPr marL="514350" indent="-514350">
              <a:buAutoNum type="arabicPeriod"/>
            </a:pPr>
            <a:r>
              <a:rPr lang="en-US" sz="2800" dirty="0">
                <a:solidFill>
                  <a:srgbClr val="C00000"/>
                </a:solidFill>
                <a:latin typeface="Georgia" panose="02040502050405020303" pitchFamily="18" charset="0"/>
              </a:rPr>
              <a:t>require the parties involved (Complainant/ Respondent) receive proper notice (the Title IX Coordinator will send the notices)</a:t>
            </a:r>
            <a:endParaRPr lang="en-US" sz="2800" dirty="0">
              <a:latin typeface="Georgia" panose="02040502050405020303" pitchFamily="18" charset="0"/>
            </a:endParaRPr>
          </a:p>
          <a:p>
            <a:pPr marL="514350" indent="-514350">
              <a:buFont typeface="Arial"/>
              <a:buAutoNum type="arabicPeriod" startAt="2"/>
            </a:pPr>
            <a:r>
              <a:rPr lang="en-US" sz="2800" dirty="0">
                <a:solidFill>
                  <a:schemeClr val="accent4"/>
                </a:solidFill>
                <a:latin typeface="Georgia" panose="02040502050405020303" pitchFamily="18" charset="0"/>
              </a:rPr>
              <a:t>require policies/impacted by allegations be outlined in specificity,</a:t>
            </a:r>
            <a:endParaRPr lang="en-US" sz="2800" dirty="0">
              <a:latin typeface="Georgia" panose="02040502050405020303" pitchFamily="18" charset="0"/>
            </a:endParaRPr>
          </a:p>
          <a:p>
            <a:pPr marL="514350" indent="-514350">
              <a:buAutoNum type="arabicPeriod" startAt="2"/>
            </a:pPr>
            <a:r>
              <a:rPr lang="en-US" sz="2800" dirty="0">
                <a:solidFill>
                  <a:srgbClr val="00B050"/>
                </a:solidFill>
                <a:latin typeface="Georgia" panose="02040502050405020303" pitchFamily="18" charset="0"/>
              </a:rPr>
              <a:t>require the parties involved are given a meaningful opportunity to present and respond to evidence,</a:t>
            </a:r>
            <a:endParaRPr lang="en-US" sz="2800" dirty="0">
              <a:latin typeface="Georgia" panose="02040502050405020303" pitchFamily="18" charset="0"/>
            </a:endParaRPr>
          </a:p>
          <a:p>
            <a:pPr marL="514350" indent="-514350">
              <a:buAutoNum type="arabicPeriod" startAt="4"/>
            </a:pPr>
            <a:r>
              <a:rPr lang="en-US" sz="2800" dirty="0">
                <a:solidFill>
                  <a:srgbClr val="0070C0"/>
                </a:solidFill>
                <a:latin typeface="Georgia" panose="02040502050405020303" pitchFamily="18" charset="0"/>
              </a:rPr>
              <a:t>require that investigations are conducted by unbiased investigators.</a:t>
            </a:r>
            <a:endParaRPr lang="en-US" sz="2800" dirty="0">
              <a:latin typeface="Georgia" panose="02040502050405020303" pitchFamily="18" charset="0"/>
            </a:endParaRPr>
          </a:p>
          <a:p>
            <a:pPr marL="0" indent="0">
              <a:buNone/>
            </a:pPr>
            <a:endParaRPr lang="en-US" sz="2800" dirty="0">
              <a:latin typeface="Georgia" panose="02040502050405020303" pitchFamily="18" charset="0"/>
            </a:endParaRPr>
          </a:p>
          <a:p>
            <a:endParaRPr lang="en-US" dirty="0"/>
          </a:p>
        </p:txBody>
      </p:sp>
    </p:spTree>
    <p:extLst>
      <p:ext uri="{BB962C8B-B14F-4D97-AF65-F5344CB8AC3E}">
        <p14:creationId xmlns:p14="http://schemas.microsoft.com/office/powerpoint/2010/main" val="226835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F41E7-1A2D-5E43-8904-5992995053D9}"/>
              </a:ext>
            </a:extLst>
          </p:cNvPr>
          <p:cNvSpPr>
            <a:spLocks noGrp="1"/>
          </p:cNvSpPr>
          <p:nvPr>
            <p:ph type="title"/>
          </p:nvPr>
        </p:nvSpPr>
        <p:spPr/>
        <p:txBody>
          <a:bodyPr>
            <a:normAutofit/>
          </a:bodyPr>
          <a:lstStyle/>
          <a:p>
            <a:r>
              <a:rPr lang="en-US" dirty="0">
                <a:latin typeface="Georgia" panose="02040502050405020303" pitchFamily="18" charset="0"/>
              </a:rPr>
              <a:t>Due Process Quizlet </a:t>
            </a:r>
          </a:p>
        </p:txBody>
      </p:sp>
      <p:sp>
        <p:nvSpPr>
          <p:cNvPr id="3" name="Content Placeholder 2">
            <a:extLst>
              <a:ext uri="{FF2B5EF4-FFF2-40B4-BE49-F238E27FC236}">
                <a16:creationId xmlns:a16="http://schemas.microsoft.com/office/drawing/2014/main" id="{1FEBBCE3-5F77-DF42-94CE-99DFACE36041}"/>
              </a:ext>
            </a:extLst>
          </p:cNvPr>
          <p:cNvSpPr>
            <a:spLocks noGrp="1"/>
          </p:cNvSpPr>
          <p:nvPr>
            <p:ph idx="1"/>
          </p:nvPr>
        </p:nvSpPr>
        <p:spPr>
          <a:xfrm>
            <a:off x="457200" y="1417638"/>
            <a:ext cx="8229600" cy="5440361"/>
          </a:xfrm>
        </p:spPr>
        <p:txBody>
          <a:bodyPr>
            <a:normAutofit fontScale="92500" lnSpcReduction="20000"/>
          </a:bodyPr>
          <a:lstStyle/>
          <a:p>
            <a:pPr marL="514350" indent="-514350">
              <a:buAutoNum type="arabicPeriod"/>
            </a:pPr>
            <a:r>
              <a:rPr lang="en-US" sz="3400" dirty="0">
                <a:latin typeface="Georgia" panose="02040502050405020303" pitchFamily="18" charset="0"/>
              </a:rPr>
              <a:t>Due process requires employees and students know the policies they must follow while on the job.  </a:t>
            </a:r>
          </a:p>
          <a:p>
            <a:pPr marL="0" indent="0">
              <a:buNone/>
            </a:pPr>
            <a:r>
              <a:rPr lang="en-US" sz="3400" b="1" dirty="0">
                <a:latin typeface="Georgia" panose="02040502050405020303" pitchFamily="18" charset="0"/>
              </a:rPr>
              <a:t>TRUE or FALSE</a:t>
            </a:r>
          </a:p>
          <a:p>
            <a:pPr marL="0" indent="0">
              <a:buNone/>
            </a:pPr>
            <a:r>
              <a:rPr lang="en-US" sz="3400" dirty="0">
                <a:latin typeface="Georgia" panose="02040502050405020303" pitchFamily="18" charset="0"/>
              </a:rPr>
              <a:t>2. Fundamental fairness requires a decision regarding responsibility be </a:t>
            </a:r>
            <a:r>
              <a:rPr lang="en-US" dirty="0">
                <a:latin typeface="Georgia" panose="02040502050405020303" pitchFamily="18" charset="0"/>
              </a:rPr>
              <a:t>supported by evidence that meets the standard of proof identified by the college? </a:t>
            </a:r>
          </a:p>
          <a:p>
            <a:pPr marL="0" indent="0">
              <a:buNone/>
            </a:pPr>
            <a:r>
              <a:rPr lang="en-US" b="1" dirty="0">
                <a:latin typeface="Georgia" panose="02040502050405020303" pitchFamily="18" charset="0"/>
              </a:rPr>
              <a:t>TRUE OR FALSE</a:t>
            </a:r>
          </a:p>
          <a:p>
            <a:pPr marL="0" indent="0">
              <a:buNone/>
            </a:pPr>
            <a:endParaRPr lang="en-US" dirty="0"/>
          </a:p>
          <a:p>
            <a:pPr marL="514350" indent="-514350">
              <a:buAutoNum type="arabicPeriod"/>
            </a:pPr>
            <a:endParaRPr lang="en-US" dirty="0"/>
          </a:p>
          <a:p>
            <a:pPr marL="0" indent="0">
              <a:buNone/>
            </a:pPr>
            <a:r>
              <a:rPr lang="en-US" dirty="0"/>
              <a:t> </a:t>
            </a:r>
          </a:p>
        </p:txBody>
      </p:sp>
    </p:spTree>
    <p:extLst>
      <p:ext uri="{BB962C8B-B14F-4D97-AF65-F5344CB8AC3E}">
        <p14:creationId xmlns:p14="http://schemas.microsoft.com/office/powerpoint/2010/main" val="2855964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95A2B5-B7FB-6344-BF9A-6AE05C8413B9}"/>
              </a:ext>
            </a:extLst>
          </p:cNvPr>
          <p:cNvSpPr>
            <a:spLocks noGrp="1"/>
          </p:cNvSpPr>
          <p:nvPr>
            <p:ph type="title"/>
          </p:nvPr>
        </p:nvSpPr>
        <p:spPr>
          <a:xfrm>
            <a:off x="457200" y="731836"/>
            <a:ext cx="8229600" cy="685801"/>
          </a:xfrm>
        </p:spPr>
        <p:txBody>
          <a:bodyPr>
            <a:normAutofit fontScale="90000"/>
          </a:bodyPr>
          <a:lstStyle/>
          <a:p>
            <a:r>
              <a:rPr lang="en-US" b="1" dirty="0">
                <a:solidFill>
                  <a:srgbClr val="C00000"/>
                </a:solidFill>
                <a:latin typeface="Georgia" panose="02040502050405020303" pitchFamily="18" charset="0"/>
              </a:rPr>
              <a:t>When to do an investigation</a:t>
            </a:r>
            <a:br>
              <a:rPr lang="en-US" b="1" dirty="0">
                <a:solidFill>
                  <a:srgbClr val="C00000"/>
                </a:solidFill>
                <a:latin typeface="Georgia" panose="02040502050405020303" pitchFamily="18" charset="0"/>
              </a:rPr>
            </a:br>
            <a:endParaRPr lang="en-US" b="1" dirty="0">
              <a:latin typeface="Georgia" panose="02040502050405020303" pitchFamily="18" charset="0"/>
            </a:endParaRPr>
          </a:p>
        </p:txBody>
      </p:sp>
      <p:sp>
        <p:nvSpPr>
          <p:cNvPr id="5" name="Content Placeholder 4">
            <a:extLst>
              <a:ext uri="{FF2B5EF4-FFF2-40B4-BE49-F238E27FC236}">
                <a16:creationId xmlns:a16="http://schemas.microsoft.com/office/drawing/2014/main" id="{A0507C86-0985-B545-B4E8-4F36E43245C6}"/>
              </a:ext>
            </a:extLst>
          </p:cNvPr>
          <p:cNvSpPr>
            <a:spLocks noGrp="1"/>
          </p:cNvSpPr>
          <p:nvPr>
            <p:ph sz="half" idx="1"/>
          </p:nvPr>
        </p:nvSpPr>
        <p:spPr>
          <a:xfrm>
            <a:off x="457200" y="1282536"/>
            <a:ext cx="4038600" cy="4843628"/>
          </a:xfrm>
        </p:spPr>
        <p:txBody>
          <a:bodyPr>
            <a:normAutofit lnSpcReduction="10000"/>
          </a:bodyPr>
          <a:lstStyle/>
          <a:p>
            <a:pPr marL="0" indent="0">
              <a:buNone/>
            </a:pPr>
            <a:r>
              <a:rPr lang="en-US" dirty="0">
                <a:latin typeface="Georgia" panose="02040502050405020303" pitchFamily="18" charset="0"/>
              </a:rPr>
              <a:t>When you are assigned to investigate by the Title IX Coordinator. </a:t>
            </a:r>
          </a:p>
          <a:p>
            <a:pPr marL="0" indent="0">
              <a:buNone/>
            </a:pPr>
            <a:r>
              <a:rPr lang="en-US" dirty="0">
                <a:latin typeface="Georgia" panose="02040502050405020303" pitchFamily="18" charset="0"/>
              </a:rPr>
              <a:t>Even if you are approached about a Title IX complaint or allegations of sexual harassment, you must refer the complaint to the Title IX Coordinator.</a:t>
            </a:r>
          </a:p>
          <a:p>
            <a:pPr marL="514350" indent="-514350">
              <a:buAutoNum type="arabicPeriod"/>
            </a:pPr>
            <a:endParaRPr lang="en-US" dirty="0"/>
          </a:p>
        </p:txBody>
      </p:sp>
      <p:pic>
        <p:nvPicPr>
          <p:cNvPr id="2050" name="Picture 2" descr="Types Of Questions - Types Of Questions Clip Art , Free ...">
            <a:extLst>
              <a:ext uri="{FF2B5EF4-FFF2-40B4-BE49-F238E27FC236}">
                <a16:creationId xmlns:a16="http://schemas.microsoft.com/office/drawing/2014/main" id="{53C7C564-9989-5848-9C8E-EE25950281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8552" y="1971304"/>
            <a:ext cx="3574803" cy="2992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888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A0D217-4110-5A4F-9307-C7F99ED21031}"/>
              </a:ext>
            </a:extLst>
          </p:cNvPr>
          <p:cNvSpPr>
            <a:spLocks noGrp="1"/>
          </p:cNvSpPr>
          <p:nvPr>
            <p:ph type="title"/>
          </p:nvPr>
        </p:nvSpPr>
        <p:spPr>
          <a:xfrm>
            <a:off x="331515" y="570016"/>
            <a:ext cx="8229600" cy="847622"/>
          </a:xfrm>
        </p:spPr>
        <p:txBody>
          <a:bodyPr>
            <a:normAutofit fontScale="90000"/>
          </a:bodyPr>
          <a:lstStyle/>
          <a:p>
            <a:br>
              <a:rPr lang="en-US" sz="4000" b="1" dirty="0">
                <a:solidFill>
                  <a:srgbClr val="C00000"/>
                </a:solidFill>
                <a:latin typeface="Georgia" panose="02040502050405020303" pitchFamily="18" charset="0"/>
              </a:rPr>
            </a:br>
            <a:r>
              <a:rPr lang="en-US" sz="3600" b="1" dirty="0">
                <a:solidFill>
                  <a:srgbClr val="C00000"/>
                </a:solidFill>
                <a:latin typeface="Georgia" panose="02040502050405020303" pitchFamily="18" charset="0"/>
              </a:rPr>
              <a:t>What does an investigation entail?</a:t>
            </a:r>
            <a:br>
              <a:rPr lang="en-US" sz="4000" b="1" dirty="0">
                <a:solidFill>
                  <a:srgbClr val="C00000"/>
                </a:solidFill>
                <a:latin typeface="Georgia" panose="02040502050405020303" pitchFamily="18" charset="0"/>
              </a:rPr>
            </a:br>
            <a:br>
              <a:rPr lang="en-US" sz="4000" b="1" dirty="0">
                <a:solidFill>
                  <a:srgbClr val="C00000"/>
                </a:solidFill>
                <a:latin typeface="Georgia" panose="02040502050405020303" pitchFamily="18" charset="0"/>
              </a:rPr>
            </a:br>
            <a:endParaRPr lang="en-US" sz="3800" dirty="0">
              <a:latin typeface="Georgia" panose="02040502050405020303" pitchFamily="18" charset="0"/>
            </a:endParaRPr>
          </a:p>
        </p:txBody>
      </p:sp>
      <p:sp>
        <p:nvSpPr>
          <p:cNvPr id="2" name="Content Placeholder 1">
            <a:extLst>
              <a:ext uri="{FF2B5EF4-FFF2-40B4-BE49-F238E27FC236}">
                <a16:creationId xmlns:a16="http://schemas.microsoft.com/office/drawing/2014/main" id="{5D30552F-CC5C-6F4D-A2CC-66BA807B1C50}"/>
              </a:ext>
            </a:extLst>
          </p:cNvPr>
          <p:cNvSpPr>
            <a:spLocks noGrp="1"/>
          </p:cNvSpPr>
          <p:nvPr>
            <p:ph idx="1"/>
          </p:nvPr>
        </p:nvSpPr>
        <p:spPr>
          <a:xfrm>
            <a:off x="144478" y="1199407"/>
            <a:ext cx="8603673" cy="5522027"/>
          </a:xfrm>
        </p:spPr>
        <p:txBody>
          <a:bodyPr>
            <a:normAutofit fontScale="55000" lnSpcReduction="20000"/>
          </a:bodyPr>
          <a:lstStyle/>
          <a:p>
            <a:pPr marL="0" indent="0">
              <a:buNone/>
            </a:pPr>
            <a:r>
              <a:rPr lang="en-US" sz="4000" dirty="0">
                <a:latin typeface="Georgia" panose="02040502050405020303" pitchFamily="18" charset="0"/>
              </a:rPr>
              <a:t>Investigations should be done both promptly and thoroughly—employing a two-investigator model.  </a:t>
            </a:r>
          </a:p>
          <a:p>
            <a:pPr marL="0" indent="0">
              <a:buNone/>
            </a:pPr>
            <a:endParaRPr lang="en-US" sz="4000" dirty="0">
              <a:latin typeface="Georgia" panose="02040502050405020303" pitchFamily="18" charset="0"/>
            </a:endParaRPr>
          </a:p>
          <a:p>
            <a:pPr marL="0" indent="0">
              <a:buNone/>
            </a:pPr>
            <a:r>
              <a:rPr lang="en-US" sz="4000" dirty="0">
                <a:latin typeface="Georgia" panose="02040502050405020303" pitchFamily="18" charset="0"/>
              </a:rPr>
              <a:t>Interviewers should plan all interviews carefully—including the order of the interviews—and should prepare a list of detailed questions designed to gain information that might prove or disprove the complaint.  </a:t>
            </a:r>
          </a:p>
          <a:p>
            <a:pPr marL="0" indent="0">
              <a:buNone/>
            </a:pPr>
            <a:endParaRPr lang="en-US" sz="4000" dirty="0">
              <a:latin typeface="Georgia" panose="02040502050405020303" pitchFamily="18" charset="0"/>
            </a:endParaRPr>
          </a:p>
          <a:p>
            <a:pPr marL="0" indent="0">
              <a:buNone/>
            </a:pPr>
            <a:r>
              <a:rPr lang="en-US" sz="4000" dirty="0">
                <a:latin typeface="Georgia" panose="02040502050405020303" pitchFamily="18" charset="0"/>
              </a:rPr>
              <a:t>NEVER rely solely on memory.  Take good and detailed notes and gather supporting documents (texts, emails, pictures, etc.).</a:t>
            </a:r>
          </a:p>
          <a:p>
            <a:pPr marL="0" indent="0">
              <a:buNone/>
            </a:pPr>
            <a:endParaRPr lang="en-US" sz="4000" dirty="0">
              <a:latin typeface="Georgia" panose="02040502050405020303" pitchFamily="18" charset="0"/>
            </a:endParaRPr>
          </a:p>
          <a:p>
            <a:pPr marL="0" indent="0">
              <a:buNone/>
            </a:pPr>
            <a:r>
              <a:rPr lang="en-US" sz="4000" dirty="0">
                <a:latin typeface="Georgia" panose="02040502050405020303" pitchFamily="18" charset="0"/>
              </a:rPr>
              <a:t>Review the Complainant’s statement or interview notes.  The Complainant should be interviewed first to clarify the details of the complaint.</a:t>
            </a:r>
          </a:p>
          <a:p>
            <a:pPr marL="0" indent="0">
              <a:buNone/>
            </a:pPr>
            <a:endParaRPr lang="en-US" sz="4000" dirty="0">
              <a:latin typeface="Georgia" panose="02040502050405020303" pitchFamily="18" charset="0"/>
            </a:endParaRPr>
          </a:p>
          <a:p>
            <a:pPr marL="0" indent="0">
              <a:buNone/>
            </a:pPr>
            <a:r>
              <a:rPr lang="en-US" sz="4000" dirty="0">
                <a:latin typeface="Georgia" panose="02040502050405020303" pitchFamily="18" charset="0"/>
              </a:rPr>
              <a:t>Don’t take allegations as fact.</a:t>
            </a:r>
          </a:p>
          <a:p>
            <a:endParaRPr lang="en-US" dirty="0"/>
          </a:p>
        </p:txBody>
      </p:sp>
    </p:spTree>
    <p:extLst>
      <p:ext uri="{BB962C8B-B14F-4D97-AF65-F5344CB8AC3E}">
        <p14:creationId xmlns:p14="http://schemas.microsoft.com/office/powerpoint/2010/main" val="628247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36033</TotalTime>
  <Words>1616</Words>
  <Application>Microsoft Office PowerPoint</Application>
  <PresentationFormat>On-screen Show (4:3)</PresentationFormat>
  <Paragraphs>150</Paragraphs>
  <Slides>29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American Typewriter</vt:lpstr>
      <vt:lpstr>Arial</vt:lpstr>
      <vt:lpstr>Arial Narrow</vt:lpstr>
      <vt:lpstr>Calibri</vt:lpstr>
      <vt:lpstr>Calibri Light</vt:lpstr>
      <vt:lpstr>Georgia</vt:lpstr>
      <vt:lpstr>Wingdings</vt:lpstr>
      <vt:lpstr>Office Theme</vt:lpstr>
      <vt:lpstr>Due Process and Conducting Investigation: THE BASICS</vt:lpstr>
      <vt:lpstr>During the training we will test your knowledge via quizlets</vt:lpstr>
      <vt:lpstr>DUE PROCESS</vt:lpstr>
      <vt:lpstr> The Phrase “due process” is found in the 5th and 14th Amendments to the US Constitution. Requires federal and state governments (respectively) provide substantive fairness and certain procedures before depriving life, liberty, or property interests.  Due Process means essentially a guarantee of basic fairness.    </vt:lpstr>
      <vt:lpstr>What Does the Way I Investigate Have to do With Due Process? </vt:lpstr>
      <vt:lpstr>Inquiries into disputed facts must be conducted in a predictable manner and:  </vt:lpstr>
      <vt:lpstr>Due Process Quizlet </vt:lpstr>
      <vt:lpstr>When to do an investigation </vt:lpstr>
      <vt:lpstr> What does an investigation entail?  </vt:lpstr>
      <vt:lpstr>The “musts” in an investigation</vt:lpstr>
      <vt:lpstr>On What Should Investigations Focus?</vt:lpstr>
      <vt:lpstr>Words have special meanings</vt:lpstr>
      <vt:lpstr>When to Investigate Quizlet</vt:lpstr>
      <vt:lpstr>Let’s review the  Investigative Checklist</vt:lpstr>
      <vt:lpstr>   Scope of the Investigation = Establishing parameters Identifying the scope is the most critical responsibilities facing investigators.   </vt:lpstr>
      <vt:lpstr>Scoping an investigation =  Developing an investigative plan</vt:lpstr>
      <vt:lpstr>PowerPoint Presentation</vt:lpstr>
      <vt:lpstr>Investigation Quizlet</vt:lpstr>
      <vt:lpstr>Documentation</vt:lpstr>
      <vt:lpstr>Types of Documentation</vt:lpstr>
      <vt:lpstr>Why is documentation necessary?</vt:lpstr>
      <vt:lpstr>Standard of Proof (Evidentiary Standard)</vt:lpstr>
      <vt:lpstr>5 Principles of Preponderance Standard</vt:lpstr>
      <vt:lpstr>PowerPoint Presentation</vt:lpstr>
      <vt:lpstr>Documentation and Standard of Proof Quizlet</vt:lpstr>
      <vt:lpstr>Inculpatory/Exculpatory Evidence</vt:lpstr>
      <vt:lpstr>What are Title IX investigations to determine?</vt:lpstr>
      <vt:lpstr>PowerPoint Presentation</vt:lpstr>
      <vt:lpstr>PowerPoint Presentation</vt:lpstr>
    </vt:vector>
  </TitlesOfParts>
  <Company>rio salado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magdalena soto</dc:creator>
  <cp:lastModifiedBy>Flores,Melissa</cp:lastModifiedBy>
  <cp:revision>307</cp:revision>
  <cp:lastPrinted>2018-09-10T15:31:16Z</cp:lastPrinted>
  <dcterms:created xsi:type="dcterms:W3CDTF">2017-06-15T17:32:31Z</dcterms:created>
  <dcterms:modified xsi:type="dcterms:W3CDTF">2020-08-07T08:14:41Z</dcterms:modified>
</cp:coreProperties>
</file>