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handoutMasterIdLst>
    <p:handoutMasterId r:id="rId51"/>
  </p:handoutMasterIdLst>
  <p:sldIdLst>
    <p:sldId id="334" r:id="rId2"/>
    <p:sldId id="256" r:id="rId3"/>
    <p:sldId id="319" r:id="rId4"/>
    <p:sldId id="269" r:id="rId5"/>
    <p:sldId id="341" r:id="rId6"/>
    <p:sldId id="345" r:id="rId7"/>
    <p:sldId id="346" r:id="rId8"/>
    <p:sldId id="356" r:id="rId9"/>
    <p:sldId id="348" r:id="rId10"/>
    <p:sldId id="357" r:id="rId11"/>
    <p:sldId id="342" r:id="rId12"/>
    <p:sldId id="358" r:id="rId13"/>
    <p:sldId id="349" r:id="rId14"/>
    <p:sldId id="359" r:id="rId15"/>
    <p:sldId id="364" r:id="rId16"/>
    <p:sldId id="363" r:id="rId17"/>
    <p:sldId id="352" r:id="rId18"/>
    <p:sldId id="350" r:id="rId19"/>
    <p:sldId id="360" r:id="rId20"/>
    <p:sldId id="351" r:id="rId21"/>
    <p:sldId id="361" r:id="rId22"/>
    <p:sldId id="353" r:id="rId23"/>
    <p:sldId id="362" r:id="rId24"/>
    <p:sldId id="354" r:id="rId25"/>
    <p:sldId id="347" r:id="rId26"/>
    <p:sldId id="355" r:id="rId27"/>
    <p:sldId id="344" r:id="rId28"/>
    <p:sldId id="297" r:id="rId29"/>
    <p:sldId id="365" r:id="rId30"/>
    <p:sldId id="300" r:id="rId31"/>
    <p:sldId id="321" r:id="rId32"/>
    <p:sldId id="324" r:id="rId33"/>
    <p:sldId id="270" r:id="rId34"/>
    <p:sldId id="327" r:id="rId35"/>
    <p:sldId id="302" r:id="rId36"/>
    <p:sldId id="333" r:id="rId37"/>
    <p:sldId id="329" r:id="rId38"/>
    <p:sldId id="330" r:id="rId39"/>
    <p:sldId id="335" r:id="rId40"/>
    <p:sldId id="332" r:id="rId41"/>
    <p:sldId id="368" r:id="rId42"/>
    <p:sldId id="285" r:id="rId43"/>
    <p:sldId id="369" r:id="rId44"/>
    <p:sldId id="370" r:id="rId45"/>
    <p:sldId id="367" r:id="rId46"/>
    <p:sldId id="366" r:id="rId47"/>
    <p:sldId id="338" r:id="rId48"/>
    <p:sldId id="299" r:id="rId4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708D76-E455-4C04-956F-E7BD3E3C20EB}">
          <p14:sldIdLst>
            <p14:sldId id="334"/>
            <p14:sldId id="256"/>
            <p14:sldId id="319"/>
            <p14:sldId id="269"/>
            <p14:sldId id="341"/>
            <p14:sldId id="345"/>
            <p14:sldId id="346"/>
            <p14:sldId id="356"/>
            <p14:sldId id="348"/>
            <p14:sldId id="357"/>
            <p14:sldId id="342"/>
            <p14:sldId id="358"/>
            <p14:sldId id="349"/>
            <p14:sldId id="359"/>
            <p14:sldId id="364"/>
            <p14:sldId id="363"/>
            <p14:sldId id="352"/>
            <p14:sldId id="350"/>
            <p14:sldId id="360"/>
            <p14:sldId id="351"/>
            <p14:sldId id="361"/>
            <p14:sldId id="353"/>
            <p14:sldId id="362"/>
            <p14:sldId id="354"/>
            <p14:sldId id="347"/>
            <p14:sldId id="355"/>
            <p14:sldId id="344"/>
            <p14:sldId id="297"/>
            <p14:sldId id="365"/>
            <p14:sldId id="300"/>
            <p14:sldId id="321"/>
            <p14:sldId id="324"/>
            <p14:sldId id="270"/>
            <p14:sldId id="327"/>
            <p14:sldId id="302"/>
            <p14:sldId id="333"/>
            <p14:sldId id="329"/>
            <p14:sldId id="330"/>
            <p14:sldId id="335"/>
            <p14:sldId id="332"/>
            <p14:sldId id="368"/>
            <p14:sldId id="285"/>
            <p14:sldId id="369"/>
            <p14:sldId id="370"/>
            <p14:sldId id="367"/>
            <p14:sldId id="366"/>
            <p14:sldId id="338"/>
            <p14:sldId id="299"/>
          </p14:sldIdLst>
        </p14:section>
        <p14:section name="Untitled Section" id="{C56C8AD5-C2BE-41BA-9C6E-B9E4A21AA20B}">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res,Melissa" initials="F" lastIdx="1" clrIdx="0">
    <p:extLst>
      <p:ext uri="{19B8F6BF-5375-455C-9EA6-DF929625EA0E}">
        <p15:presenceInfo xmlns:p15="http://schemas.microsoft.com/office/powerpoint/2012/main" userId="S-1-5-21-3023904377-2784668600-4029109248-66938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3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721"/>
  </p:normalViewPr>
  <p:slideViewPr>
    <p:cSldViewPr snapToGrid="0" snapToObjects="1">
      <p:cViewPr varScale="1">
        <p:scale>
          <a:sx n="57" d="100"/>
          <a:sy n="57" d="100"/>
        </p:scale>
        <p:origin x="14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AD72AD9-3517-4DFB-81EF-2E0EAE7C564C}" type="datetimeFigureOut">
              <a:rPr lang="en-US" smtClean="0"/>
              <a:t>7/29/2020</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1CEEADF-8D7E-4D04-86CC-5EE8E3DB91BE}" type="slidenum">
              <a:rPr lang="en-US" smtClean="0"/>
              <a:t>‹#›</a:t>
            </a:fld>
            <a:endParaRPr lang="en-US" dirty="0"/>
          </a:p>
        </p:txBody>
      </p:sp>
    </p:spTree>
    <p:extLst>
      <p:ext uri="{BB962C8B-B14F-4D97-AF65-F5344CB8AC3E}">
        <p14:creationId xmlns:p14="http://schemas.microsoft.com/office/powerpoint/2010/main" val="3445693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DB784DA-D0C7-4056-9D3A-757FEE830FD1}" type="datetimeFigureOut">
              <a:rPr lang="en-US" smtClean="0"/>
              <a:t>7/29/2020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B8ED33A-A38A-46C4-8EB0-3838E7E36DE6}" type="slidenum">
              <a:rPr lang="en-US" smtClean="0"/>
              <a:t>‹#›</a:t>
            </a:fld>
            <a:endParaRPr lang="en-US" dirty="0"/>
          </a:p>
        </p:txBody>
      </p:sp>
    </p:spTree>
    <p:extLst>
      <p:ext uri="{BB962C8B-B14F-4D97-AF65-F5344CB8AC3E}">
        <p14:creationId xmlns:p14="http://schemas.microsoft.com/office/powerpoint/2010/main" val="1620583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53749"/>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260952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2FEEDF1-24C4-F249-AA09-320D6DE1BC36}" type="datetimeFigureOut">
              <a:rPr lang="en-US" smtClean="0"/>
              <a:t>7/29/2020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9854A0-AD48-CF47-B94C-5C85BFD8FDBE}" type="slidenum">
              <a:rPr lang="en-US" smtClean="0"/>
              <a:t>‹#›</a:t>
            </a:fld>
            <a:endParaRPr lang="en-US" dirty="0"/>
          </a:p>
        </p:txBody>
      </p:sp>
    </p:spTree>
    <p:extLst>
      <p:ext uri="{BB962C8B-B14F-4D97-AF65-F5344CB8AC3E}">
        <p14:creationId xmlns:p14="http://schemas.microsoft.com/office/powerpoint/2010/main" val="2091604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FEEDF1-24C4-F249-AA09-320D6DE1BC36}" type="datetimeFigureOut">
              <a:rPr lang="en-US" smtClean="0"/>
              <a:t>7/29/2020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9854A0-AD48-CF47-B94C-5C85BFD8FDBE}" type="slidenum">
              <a:rPr lang="en-US" smtClean="0"/>
              <a:t>‹#›</a:t>
            </a:fld>
            <a:endParaRPr lang="en-US" dirty="0"/>
          </a:p>
        </p:txBody>
      </p:sp>
    </p:spTree>
    <p:extLst>
      <p:ext uri="{BB962C8B-B14F-4D97-AF65-F5344CB8AC3E}">
        <p14:creationId xmlns:p14="http://schemas.microsoft.com/office/powerpoint/2010/main" val="1790625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FEEDF1-24C4-F249-AA09-320D6DE1BC36}" type="datetimeFigureOut">
              <a:rPr lang="en-US" smtClean="0"/>
              <a:t>7/29/2020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9854A0-AD48-CF47-B94C-5C85BFD8FDBE}" type="slidenum">
              <a:rPr lang="en-US" smtClean="0"/>
              <a:t>‹#›</a:t>
            </a:fld>
            <a:endParaRPr lang="en-US" dirty="0"/>
          </a:p>
        </p:txBody>
      </p:sp>
    </p:spTree>
    <p:extLst>
      <p:ext uri="{BB962C8B-B14F-4D97-AF65-F5344CB8AC3E}">
        <p14:creationId xmlns:p14="http://schemas.microsoft.com/office/powerpoint/2010/main" val="2367424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1515" y="274638"/>
            <a:ext cx="8229600" cy="11430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FEEDF1-24C4-F249-AA09-320D6DE1BC36}" type="datetimeFigureOut">
              <a:rPr lang="en-US" smtClean="0"/>
              <a:t>7/29/2020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9854A0-AD48-CF47-B94C-5C85BFD8FDBE}" type="slidenum">
              <a:rPr lang="en-US" smtClean="0"/>
              <a:t>‹#›</a:t>
            </a:fld>
            <a:endParaRPr lang="en-US" dirty="0"/>
          </a:p>
        </p:txBody>
      </p:sp>
      <p:cxnSp>
        <p:nvCxnSpPr>
          <p:cNvPr id="14" name="Straight Connector 13"/>
          <p:cNvCxnSpPr/>
          <p:nvPr userDrawn="1"/>
        </p:nvCxnSpPr>
        <p:spPr>
          <a:xfrm>
            <a:off x="403497" y="1137763"/>
            <a:ext cx="8235305"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0221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FEEDF1-24C4-F249-AA09-320D6DE1BC36}" type="datetimeFigureOut">
              <a:rPr lang="en-US" smtClean="0"/>
              <a:t>7/29/2020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9854A0-AD48-CF47-B94C-5C85BFD8FDBE}" type="slidenum">
              <a:rPr lang="en-US" smtClean="0"/>
              <a:t>‹#›</a:t>
            </a:fld>
            <a:endParaRPr lang="en-US" dirty="0"/>
          </a:p>
        </p:txBody>
      </p:sp>
    </p:spTree>
    <p:extLst>
      <p:ext uri="{BB962C8B-B14F-4D97-AF65-F5344CB8AC3E}">
        <p14:creationId xmlns:p14="http://schemas.microsoft.com/office/powerpoint/2010/main" val="929705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11226" y="-332128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FEEDF1-24C4-F249-AA09-320D6DE1BC36}" type="datetimeFigureOut">
              <a:rPr lang="en-US" smtClean="0"/>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9854A0-AD48-CF47-B94C-5C85BFD8FDBE}" type="slidenum">
              <a:rPr lang="en-US" smtClean="0"/>
              <a:t>‹#›</a:t>
            </a:fld>
            <a:endParaRPr lang="en-US" dirty="0"/>
          </a:p>
        </p:txBody>
      </p:sp>
    </p:spTree>
    <p:extLst>
      <p:ext uri="{BB962C8B-B14F-4D97-AF65-F5344CB8AC3E}">
        <p14:creationId xmlns:p14="http://schemas.microsoft.com/office/powerpoint/2010/main" val="3007605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FEEDF1-24C4-F249-AA09-320D6DE1BC36}" type="datetimeFigureOut">
              <a:rPr lang="en-US" smtClean="0"/>
              <a:t>7/29/2020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9854A0-AD48-CF47-B94C-5C85BFD8FDBE}" type="slidenum">
              <a:rPr lang="en-US" smtClean="0"/>
              <a:t>‹#›</a:t>
            </a:fld>
            <a:endParaRPr lang="en-US" dirty="0"/>
          </a:p>
        </p:txBody>
      </p:sp>
    </p:spTree>
    <p:extLst>
      <p:ext uri="{BB962C8B-B14F-4D97-AF65-F5344CB8AC3E}">
        <p14:creationId xmlns:p14="http://schemas.microsoft.com/office/powerpoint/2010/main" val="645899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FEEDF1-24C4-F249-AA09-320D6DE1BC36}" type="datetimeFigureOut">
              <a:rPr lang="en-US" smtClean="0"/>
              <a:t>7/29/2020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9854A0-AD48-CF47-B94C-5C85BFD8FDBE}" type="slidenum">
              <a:rPr lang="en-US" smtClean="0"/>
              <a:t>‹#›</a:t>
            </a:fld>
            <a:endParaRPr lang="en-US" dirty="0"/>
          </a:p>
        </p:txBody>
      </p:sp>
    </p:spTree>
    <p:extLst>
      <p:ext uri="{BB962C8B-B14F-4D97-AF65-F5344CB8AC3E}">
        <p14:creationId xmlns:p14="http://schemas.microsoft.com/office/powerpoint/2010/main" val="1764197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FEEDF1-24C4-F249-AA09-320D6DE1BC36}" type="datetimeFigureOut">
              <a:rPr lang="en-US" smtClean="0"/>
              <a:t>7/29/2020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9854A0-AD48-CF47-B94C-5C85BFD8FDBE}" type="slidenum">
              <a:rPr lang="en-US" smtClean="0"/>
              <a:t>‹#›</a:t>
            </a:fld>
            <a:endParaRPr lang="en-US" dirty="0"/>
          </a:p>
        </p:txBody>
      </p:sp>
    </p:spTree>
    <p:extLst>
      <p:ext uri="{BB962C8B-B14F-4D97-AF65-F5344CB8AC3E}">
        <p14:creationId xmlns:p14="http://schemas.microsoft.com/office/powerpoint/2010/main" val="132679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FEEDF1-24C4-F249-AA09-320D6DE1BC36}" type="datetimeFigureOut">
              <a:rPr lang="en-US" smtClean="0"/>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9854A0-AD48-CF47-B94C-5C85BFD8FDBE}" type="slidenum">
              <a:rPr lang="en-US" smtClean="0"/>
              <a:t>‹#›</a:t>
            </a:fld>
            <a:endParaRPr lang="en-US" dirty="0"/>
          </a:p>
        </p:txBody>
      </p:sp>
    </p:spTree>
    <p:extLst>
      <p:ext uri="{BB962C8B-B14F-4D97-AF65-F5344CB8AC3E}">
        <p14:creationId xmlns:p14="http://schemas.microsoft.com/office/powerpoint/2010/main" val="563793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FEEDF1-24C4-F249-AA09-320D6DE1BC36}" type="datetimeFigureOut">
              <a:rPr lang="en-US" smtClean="0"/>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9854A0-AD48-CF47-B94C-5C85BFD8FDBE}" type="slidenum">
              <a:rPr lang="en-US" smtClean="0"/>
              <a:t>‹#›</a:t>
            </a:fld>
            <a:endParaRPr lang="en-US" dirty="0"/>
          </a:p>
        </p:txBody>
      </p:sp>
    </p:spTree>
    <p:extLst>
      <p:ext uri="{BB962C8B-B14F-4D97-AF65-F5344CB8AC3E}">
        <p14:creationId xmlns:p14="http://schemas.microsoft.com/office/powerpoint/2010/main" val="667794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FEEDF1-24C4-F249-AA09-320D6DE1BC36}" type="datetimeFigureOut">
              <a:rPr lang="en-US" smtClean="0"/>
              <a:t>7/29/2020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9854A0-AD48-CF47-B94C-5C85BFD8FDBE}" type="slidenum">
              <a:rPr lang="en-US" smtClean="0"/>
              <a:t>‹#›</a:t>
            </a:fld>
            <a:endParaRPr lang="en-US" dirty="0"/>
          </a:p>
        </p:txBody>
      </p:sp>
      <p:pic>
        <p:nvPicPr>
          <p:cNvPr id="7" name="Picture 6" descr="footer@3x.png"/>
          <p:cNvPicPr>
            <a:picLocks noChangeAspect="1"/>
          </p:cNvPicPr>
          <p:nvPr userDrawn="1"/>
        </p:nvPicPr>
        <p:blipFill rotWithShape="1">
          <a:blip r:embed="rId13">
            <a:extLst>
              <a:ext uri="{28A0092B-C50C-407E-A947-70E740481C1C}">
                <a14:useLocalDpi xmlns:a14="http://schemas.microsoft.com/office/drawing/2010/main" val="0"/>
              </a:ext>
            </a:extLst>
          </a:blip>
          <a:srcRect l="26308" t="55982" r="4350" b="27430"/>
          <a:stretch/>
        </p:blipFill>
        <p:spPr>
          <a:xfrm>
            <a:off x="0" y="4994259"/>
            <a:ext cx="9144000" cy="1863742"/>
          </a:xfrm>
          <a:prstGeom prst="rect">
            <a:avLst/>
          </a:prstGeom>
        </p:spPr>
      </p:pic>
      <p:pic>
        <p:nvPicPr>
          <p:cNvPr id="8" name="Picture 7" descr="DO_logo_white_hor@3x.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694079" y="5905826"/>
            <a:ext cx="2084836" cy="453225"/>
          </a:xfrm>
          <a:prstGeom prst="rect">
            <a:avLst/>
          </a:prstGeom>
        </p:spPr>
      </p:pic>
      <p:sp>
        <p:nvSpPr>
          <p:cNvPr id="9" name="TextBox 8"/>
          <p:cNvSpPr txBox="1"/>
          <p:nvPr userDrawn="1"/>
        </p:nvSpPr>
        <p:spPr>
          <a:xfrm>
            <a:off x="1305770" y="6474585"/>
            <a:ext cx="7578217" cy="369332"/>
          </a:xfrm>
          <a:prstGeom prst="rect">
            <a:avLst/>
          </a:prstGeom>
          <a:noFill/>
        </p:spPr>
        <p:txBody>
          <a:bodyPr wrap="square" rtlCol="0">
            <a:spAutoFit/>
          </a:bodyPr>
          <a:lstStyle/>
          <a:p>
            <a:pPr algn="r"/>
            <a:r>
              <a:rPr lang="en-US" sz="900" spc="300" dirty="0">
                <a:solidFill>
                  <a:schemeClr val="bg1"/>
                </a:solidFill>
                <a:latin typeface="Calibri Light"/>
                <a:cs typeface="Calibri Light"/>
              </a:rPr>
              <a:t>Chandler-Gilbert | Estrella Mountain | GateWay | Glendale | Mesa | Paradise Valley | Phoenix | Rio Salado | Scottsdale | South Mountain</a:t>
            </a:r>
          </a:p>
        </p:txBody>
      </p:sp>
    </p:spTree>
    <p:extLst>
      <p:ext uri="{BB962C8B-B14F-4D97-AF65-F5344CB8AC3E}">
        <p14:creationId xmlns:p14="http://schemas.microsoft.com/office/powerpoint/2010/main" val="2435801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C4569-7983-44AC-AD04-83F9B97D369D}"/>
              </a:ext>
            </a:extLst>
          </p:cNvPr>
          <p:cNvSpPr>
            <a:spLocks noGrp="1"/>
          </p:cNvSpPr>
          <p:nvPr>
            <p:ph type="title"/>
          </p:nvPr>
        </p:nvSpPr>
        <p:spPr/>
        <p:txBody>
          <a:bodyPr/>
          <a:lstStyle/>
          <a:p>
            <a:r>
              <a:rPr lang="en-US" sz="6000" dirty="0">
                <a:latin typeface="Georgia" panose="02040502050405020303" pitchFamily="18" charset="0"/>
              </a:rPr>
              <a:t>Pre-Training Question</a:t>
            </a:r>
            <a:r>
              <a:rPr lang="en-US" dirty="0"/>
              <a:t>	</a:t>
            </a:r>
          </a:p>
        </p:txBody>
      </p:sp>
      <p:sp>
        <p:nvSpPr>
          <p:cNvPr id="3" name="Content Placeholder 2">
            <a:extLst>
              <a:ext uri="{FF2B5EF4-FFF2-40B4-BE49-F238E27FC236}">
                <a16:creationId xmlns:a16="http://schemas.microsoft.com/office/drawing/2014/main" id="{D319DEB9-7602-4A86-8A1B-20A9B15AD720}"/>
              </a:ext>
            </a:extLst>
          </p:cNvPr>
          <p:cNvSpPr>
            <a:spLocks noGrp="1"/>
          </p:cNvSpPr>
          <p:nvPr>
            <p:ph idx="1"/>
          </p:nvPr>
        </p:nvSpPr>
        <p:spPr/>
        <p:txBody>
          <a:bodyPr/>
          <a:lstStyle/>
          <a:p>
            <a:pPr marL="0" indent="0" algn="ctr">
              <a:buNone/>
            </a:pPr>
            <a:r>
              <a:rPr lang="en-US" sz="4800" dirty="0">
                <a:latin typeface="Georgia" panose="02040502050405020303" pitchFamily="18" charset="0"/>
              </a:rPr>
              <a:t>What word best describes your feelings about serving as a Title IX Coordinator under these new regulations? </a:t>
            </a:r>
          </a:p>
          <a:p>
            <a:pPr marL="0" indent="0">
              <a:buNone/>
            </a:pPr>
            <a:endParaRPr lang="en-US" dirty="0"/>
          </a:p>
        </p:txBody>
      </p:sp>
    </p:spTree>
    <p:extLst>
      <p:ext uri="{BB962C8B-B14F-4D97-AF65-F5344CB8AC3E}">
        <p14:creationId xmlns:p14="http://schemas.microsoft.com/office/powerpoint/2010/main" val="328160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B3669E-A2DE-4076-8063-695E4286E857}"/>
              </a:ext>
            </a:extLst>
          </p:cNvPr>
          <p:cNvSpPr>
            <a:spLocks noGrp="1"/>
          </p:cNvSpPr>
          <p:nvPr>
            <p:ph type="title"/>
          </p:nvPr>
        </p:nvSpPr>
        <p:spPr/>
        <p:txBody>
          <a:bodyPr/>
          <a:lstStyle/>
          <a:p>
            <a:r>
              <a:rPr lang="en-US" dirty="0">
                <a:latin typeface="Georgia" panose="02040502050405020303" pitchFamily="18" charset="0"/>
              </a:rPr>
              <a:t>Ok, you have a formal complaint</a:t>
            </a:r>
          </a:p>
        </p:txBody>
      </p:sp>
      <p:pic>
        <p:nvPicPr>
          <p:cNvPr id="7" name="Content Placeholder 6">
            <a:extLst>
              <a:ext uri="{FF2B5EF4-FFF2-40B4-BE49-F238E27FC236}">
                <a16:creationId xmlns:a16="http://schemas.microsoft.com/office/drawing/2014/main" id="{150C9E1A-9855-4AD8-B73D-A2333E33E40A}"/>
              </a:ext>
            </a:extLst>
          </p:cNvPr>
          <p:cNvPicPr>
            <a:picLocks noGrp="1" noChangeAspect="1"/>
          </p:cNvPicPr>
          <p:nvPr>
            <p:ph sz="half" idx="1"/>
          </p:nvPr>
        </p:nvPicPr>
        <p:blipFill>
          <a:blip r:embed="rId2"/>
          <a:stretch>
            <a:fillRect/>
          </a:stretch>
        </p:blipFill>
        <p:spPr>
          <a:xfrm>
            <a:off x="127591" y="1815463"/>
            <a:ext cx="3051544" cy="3227073"/>
          </a:xfrm>
          <a:prstGeom prst="rect">
            <a:avLst/>
          </a:prstGeom>
        </p:spPr>
      </p:pic>
      <p:sp>
        <p:nvSpPr>
          <p:cNvPr id="8" name="TextBox 7">
            <a:extLst>
              <a:ext uri="{FF2B5EF4-FFF2-40B4-BE49-F238E27FC236}">
                <a16:creationId xmlns:a16="http://schemas.microsoft.com/office/drawing/2014/main" id="{B47932D5-850B-4D80-9362-0F36A59EEBCB}"/>
              </a:ext>
            </a:extLst>
          </p:cNvPr>
          <p:cNvSpPr txBox="1"/>
          <p:nvPr/>
        </p:nvSpPr>
        <p:spPr>
          <a:xfrm>
            <a:off x="3285461" y="1201480"/>
            <a:ext cx="5645888" cy="4370427"/>
          </a:xfrm>
          <a:prstGeom prst="rect">
            <a:avLst/>
          </a:prstGeom>
          <a:noFill/>
        </p:spPr>
        <p:txBody>
          <a:bodyPr wrap="square" rtlCol="0">
            <a:spAutoFit/>
          </a:bodyPr>
          <a:lstStyle/>
          <a:p>
            <a:pPr marL="342900" indent="-342900">
              <a:buAutoNum type="arabicPeriod"/>
            </a:pPr>
            <a:r>
              <a:rPr lang="en-US" sz="2000" dirty="0">
                <a:latin typeface="Georgia" panose="02040502050405020303" pitchFamily="18" charset="0"/>
              </a:rPr>
              <a:t>Both parties must be informed of the option to secure an Advisor of their choosing.</a:t>
            </a:r>
          </a:p>
          <a:p>
            <a:pPr marL="342900" indent="-342900">
              <a:buAutoNum type="arabicPeriod"/>
            </a:pPr>
            <a:r>
              <a:rPr lang="en-US" sz="2000" dirty="0">
                <a:latin typeface="Georgia" panose="02040502050405020303" pitchFamily="18" charset="0"/>
              </a:rPr>
              <a:t>Does the Complainant want an informal resolution?</a:t>
            </a:r>
          </a:p>
          <a:p>
            <a:pPr marL="342900" indent="-342900">
              <a:buAutoNum type="arabicPeriod"/>
            </a:pPr>
            <a:r>
              <a:rPr lang="en-US" sz="2000" dirty="0">
                <a:latin typeface="Georgia" panose="02040502050405020303" pitchFamily="18" charset="0"/>
              </a:rPr>
              <a:t>Does the Respondent agree to participate in the informal process?</a:t>
            </a:r>
          </a:p>
          <a:p>
            <a:pPr marL="342900" indent="-342900">
              <a:buAutoNum type="arabicPeriod"/>
            </a:pPr>
            <a:r>
              <a:rPr lang="en-US" sz="2000" dirty="0">
                <a:latin typeface="Georgia" panose="02040502050405020303" pitchFamily="18" charset="0"/>
              </a:rPr>
              <a:t>If not, investigators need to be assigned. Make sure they get a copy of the Evidence and Privilege logs and that they USE THEM!</a:t>
            </a:r>
          </a:p>
          <a:p>
            <a:pPr marL="342900" indent="-342900">
              <a:buAutoNum type="arabicPeriod"/>
            </a:pPr>
            <a:r>
              <a:rPr lang="en-US" sz="2000" dirty="0">
                <a:latin typeface="Georgia" panose="02040502050405020303" pitchFamily="18" charset="0"/>
              </a:rPr>
              <a:t>Notifications need to go out to both parties. </a:t>
            </a:r>
          </a:p>
          <a:p>
            <a:pPr marL="342900" indent="-342900">
              <a:buAutoNum type="arabicPeriod"/>
            </a:pPr>
            <a:r>
              <a:rPr lang="en-US" sz="2000" dirty="0">
                <a:latin typeface="Georgia" panose="02040502050405020303" pitchFamily="18" charset="0"/>
              </a:rPr>
              <a:t>Anytime there is a change in the allegations being made, an amendment NOA needs to be sent out.</a:t>
            </a:r>
          </a:p>
          <a:p>
            <a:pPr marL="342900" indent="-342900">
              <a:buAutoNum type="arabicPeriod"/>
            </a:pPr>
            <a:endParaRPr lang="en-US" dirty="0"/>
          </a:p>
        </p:txBody>
      </p:sp>
    </p:spTree>
    <p:extLst>
      <p:ext uri="{BB962C8B-B14F-4D97-AF65-F5344CB8AC3E}">
        <p14:creationId xmlns:p14="http://schemas.microsoft.com/office/powerpoint/2010/main" val="3307757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FAEAE-8173-487C-BF1C-524624576246}"/>
              </a:ext>
            </a:extLst>
          </p:cNvPr>
          <p:cNvSpPr>
            <a:spLocks noGrp="1"/>
          </p:cNvSpPr>
          <p:nvPr>
            <p:ph type="title"/>
          </p:nvPr>
        </p:nvSpPr>
        <p:spPr>
          <a:xfrm>
            <a:off x="331515" y="1137684"/>
            <a:ext cx="8229600" cy="279954"/>
          </a:xfrm>
        </p:spPr>
        <p:txBody>
          <a:bodyPr>
            <a:normAutofit fontScale="90000"/>
          </a:bodyPr>
          <a:lstStyle/>
          <a:p>
            <a:pPr algn="ctr"/>
            <a:r>
              <a:rPr lang="en-US" sz="3600" b="1" dirty="0">
                <a:latin typeface="Georgia" panose="02040502050405020303" pitchFamily="18" charset="0"/>
              </a:rPr>
              <a:t>Topic: Notice of Allegations Letters</a:t>
            </a:r>
            <a:br>
              <a:rPr lang="en-US" b="1" dirty="0">
                <a:latin typeface="Georgia" panose="02040502050405020303" pitchFamily="18" charset="0"/>
              </a:rPr>
            </a:br>
            <a:br>
              <a:rPr lang="en-US" b="1" dirty="0">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0FF627C6-C164-4227-95C7-CBBAD554D308}"/>
              </a:ext>
            </a:extLst>
          </p:cNvPr>
          <p:cNvSpPr>
            <a:spLocks noGrp="1"/>
          </p:cNvSpPr>
          <p:nvPr>
            <p:ph idx="1"/>
          </p:nvPr>
        </p:nvSpPr>
        <p:spPr>
          <a:xfrm>
            <a:off x="457200" y="1265274"/>
            <a:ext cx="8229600" cy="4860889"/>
          </a:xfrm>
        </p:spPr>
        <p:txBody>
          <a:bodyPr>
            <a:normAutofit fontScale="85000" lnSpcReduction="20000"/>
          </a:bodyPr>
          <a:lstStyle/>
          <a:p>
            <a:pPr>
              <a:buFont typeface="Arial" panose="020B0604020202020204" pitchFamily="34" charset="0"/>
              <a:buChar char="•"/>
            </a:pPr>
            <a:r>
              <a:rPr lang="en-US" dirty="0">
                <a:latin typeface="Georgia" panose="02040502050405020303" pitchFamily="18" charset="0"/>
              </a:rPr>
              <a:t>Faculty Respondent Notification of Allegations template</a:t>
            </a:r>
          </a:p>
          <a:p>
            <a:pPr>
              <a:buFont typeface="Arial" panose="020B0604020202020204" pitchFamily="34" charset="0"/>
              <a:buChar char="•"/>
            </a:pPr>
            <a:r>
              <a:rPr lang="en-US" dirty="0">
                <a:latin typeface="Georgia" panose="02040502050405020303" pitchFamily="18" charset="0"/>
              </a:rPr>
              <a:t>Respondent (non faculty) Notification of Allegations template</a:t>
            </a:r>
          </a:p>
          <a:p>
            <a:pPr>
              <a:buFont typeface="Arial" panose="020B0604020202020204" pitchFamily="34" charset="0"/>
              <a:buChar char="•"/>
            </a:pPr>
            <a:r>
              <a:rPr lang="en-US" dirty="0">
                <a:latin typeface="Georgia" panose="02040502050405020303" pitchFamily="18" charset="0"/>
              </a:rPr>
              <a:t>Complainant Copy of Notification of Allegations template</a:t>
            </a:r>
          </a:p>
          <a:p>
            <a:pPr>
              <a:buFont typeface="Arial" panose="020B0604020202020204" pitchFamily="34" charset="0"/>
              <a:buChar char="•"/>
            </a:pPr>
            <a:r>
              <a:rPr lang="en-US" dirty="0">
                <a:latin typeface="Georgia" panose="02040502050405020303" pitchFamily="18" charset="0"/>
              </a:rPr>
              <a:t>Respondent (non faculty) Amendment to Notification of Allegations template</a:t>
            </a:r>
          </a:p>
          <a:p>
            <a:pPr>
              <a:buFont typeface="Arial" panose="020B0604020202020204" pitchFamily="34" charset="0"/>
              <a:buChar char="•"/>
            </a:pPr>
            <a:r>
              <a:rPr lang="en-US" dirty="0">
                <a:latin typeface="Georgia" panose="02040502050405020303" pitchFamily="18" charset="0"/>
              </a:rPr>
              <a:t>Faculty Respondent Amendment to Notification of Allegations template</a:t>
            </a:r>
          </a:p>
          <a:p>
            <a:pPr>
              <a:buFont typeface="Arial" panose="020B0604020202020204" pitchFamily="34" charset="0"/>
              <a:buChar char="•"/>
            </a:pPr>
            <a:r>
              <a:rPr lang="en-US" dirty="0">
                <a:latin typeface="Georgia" panose="02040502050405020303" pitchFamily="18" charset="0"/>
              </a:rPr>
              <a:t>Complainant Amendment to Notification of Allegations template </a:t>
            </a:r>
          </a:p>
        </p:txBody>
      </p:sp>
    </p:spTree>
    <p:extLst>
      <p:ext uri="{BB962C8B-B14F-4D97-AF65-F5344CB8AC3E}">
        <p14:creationId xmlns:p14="http://schemas.microsoft.com/office/powerpoint/2010/main" val="801157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D999A-6E02-4C5E-A922-FF2CB52859BE}"/>
              </a:ext>
            </a:extLst>
          </p:cNvPr>
          <p:cNvSpPr>
            <a:spLocks noGrp="1"/>
          </p:cNvSpPr>
          <p:nvPr>
            <p:ph type="title"/>
          </p:nvPr>
        </p:nvSpPr>
        <p:spPr>
          <a:xfrm>
            <a:off x="457199" y="106326"/>
            <a:ext cx="8357191" cy="1063255"/>
          </a:xfrm>
        </p:spPr>
        <p:txBody>
          <a:bodyPr>
            <a:normAutofit fontScale="90000"/>
          </a:bodyPr>
          <a:lstStyle/>
          <a:p>
            <a:r>
              <a:rPr lang="en-US" sz="3200" b="1" dirty="0">
                <a:latin typeface="Georgia" panose="02040502050405020303" pitchFamily="18" charset="0"/>
              </a:rPr>
              <a:t>Is there a need for an Emergency Removal?</a:t>
            </a:r>
          </a:p>
        </p:txBody>
      </p:sp>
      <p:sp>
        <p:nvSpPr>
          <p:cNvPr id="4" name="Content Placeholder 3">
            <a:extLst>
              <a:ext uri="{FF2B5EF4-FFF2-40B4-BE49-F238E27FC236}">
                <a16:creationId xmlns:a16="http://schemas.microsoft.com/office/drawing/2014/main" id="{93B818B6-099C-4832-8CD4-78CA93195C5E}"/>
              </a:ext>
            </a:extLst>
          </p:cNvPr>
          <p:cNvSpPr>
            <a:spLocks noGrp="1"/>
          </p:cNvSpPr>
          <p:nvPr>
            <p:ph sz="half" idx="1"/>
          </p:nvPr>
        </p:nvSpPr>
        <p:spPr>
          <a:xfrm>
            <a:off x="212651" y="1052623"/>
            <a:ext cx="6122803" cy="5752213"/>
          </a:xfrm>
        </p:spPr>
        <p:txBody>
          <a:bodyPr>
            <a:normAutofit fontScale="62500" lnSpcReduction="20000"/>
          </a:bodyPr>
          <a:lstStyle/>
          <a:p>
            <a:pPr marL="514350" indent="-514350">
              <a:buAutoNum type="arabicPeriod"/>
            </a:pPr>
            <a:r>
              <a:rPr lang="en-US" sz="2900" dirty="0">
                <a:latin typeface="Georgia" panose="02040502050405020303" pitchFamily="18" charset="0"/>
              </a:rPr>
              <a:t>Pull out the protocols for an emergency removal and the 5 Step Process—this is the documentation template you will place in the file. </a:t>
            </a:r>
          </a:p>
          <a:p>
            <a:pPr marL="514350" indent="-514350">
              <a:buAutoNum type="arabicPeriod"/>
            </a:pPr>
            <a:r>
              <a:rPr lang="en-US" sz="2900" dirty="0">
                <a:latin typeface="Georgia" panose="02040502050405020303" pitchFamily="18" charset="0"/>
              </a:rPr>
              <a:t>You will have to get your college BIT, TAT (or whatever you call it) team together to do a threat assessment. </a:t>
            </a:r>
          </a:p>
          <a:p>
            <a:pPr marL="514350" indent="-514350">
              <a:buAutoNum type="arabicPeriod"/>
            </a:pPr>
            <a:r>
              <a:rPr lang="en-US" sz="2900" dirty="0">
                <a:latin typeface="Georgia" panose="02040502050405020303" pitchFamily="18" charset="0"/>
              </a:rPr>
              <a:t>If the emergency removal is elected, you must send the notification to the Respondent—and follow through with their supervisor (if employee) to get them off campus. You must send the notification to the Complainant that the Respondent has been removed)</a:t>
            </a:r>
          </a:p>
          <a:p>
            <a:pPr marL="514350" indent="-514350">
              <a:buAutoNum type="arabicPeriod"/>
            </a:pPr>
            <a:r>
              <a:rPr lang="en-US" sz="2900" dirty="0">
                <a:latin typeface="Georgia" panose="02040502050405020303" pitchFamily="18" charset="0"/>
              </a:rPr>
              <a:t>If the show cause meeting is requested, you must notify the Complainant and invite them to the meeting.</a:t>
            </a:r>
          </a:p>
          <a:p>
            <a:pPr marL="514350" indent="-514350">
              <a:buAutoNum type="arabicPeriod"/>
            </a:pPr>
            <a:r>
              <a:rPr lang="en-US" sz="2900" dirty="0">
                <a:latin typeface="Georgia" panose="02040502050405020303" pitchFamily="18" charset="0"/>
              </a:rPr>
              <a:t>After the show cause meeting, you must decide on modifying, staying, or enforcing the removal. </a:t>
            </a:r>
          </a:p>
          <a:p>
            <a:pPr marL="514350" indent="-514350">
              <a:buAutoNum type="arabicPeriod"/>
            </a:pPr>
            <a:r>
              <a:rPr lang="en-US" sz="2900" dirty="0">
                <a:latin typeface="Georgia" panose="02040502050405020303" pitchFamily="18" charset="0"/>
              </a:rPr>
              <a:t>Notify both parties of the decision </a:t>
            </a:r>
          </a:p>
          <a:p>
            <a:pPr marL="514350" indent="-514350">
              <a:buAutoNum type="arabicPeriod"/>
            </a:pPr>
            <a:r>
              <a:rPr lang="en-US" sz="2900" dirty="0">
                <a:latin typeface="Georgia" panose="02040502050405020303" pitchFamily="18" charset="0"/>
              </a:rPr>
              <a:t>If no show cause meeting requested, notify both parties that the emergency removal decision is closed. </a:t>
            </a:r>
          </a:p>
          <a:p>
            <a:pPr marL="514350" indent="-514350">
              <a:buAutoNum type="arabicPeriod"/>
            </a:pPr>
            <a:endParaRPr lang="en-US" dirty="0"/>
          </a:p>
        </p:txBody>
      </p:sp>
      <p:pic>
        <p:nvPicPr>
          <p:cNvPr id="6" name="Picture 5">
            <a:extLst>
              <a:ext uri="{FF2B5EF4-FFF2-40B4-BE49-F238E27FC236}">
                <a16:creationId xmlns:a16="http://schemas.microsoft.com/office/drawing/2014/main" id="{77C9B0DF-87CD-4E72-81A5-A10EF7AC4DC0}"/>
              </a:ext>
            </a:extLst>
          </p:cNvPr>
          <p:cNvPicPr>
            <a:picLocks noChangeAspect="1"/>
          </p:cNvPicPr>
          <p:nvPr/>
        </p:nvPicPr>
        <p:blipFill>
          <a:blip r:embed="rId2"/>
          <a:stretch>
            <a:fillRect/>
          </a:stretch>
        </p:blipFill>
        <p:spPr>
          <a:xfrm>
            <a:off x="6335454" y="2771331"/>
            <a:ext cx="2595895" cy="2431089"/>
          </a:xfrm>
          <a:prstGeom prst="rect">
            <a:avLst/>
          </a:prstGeom>
        </p:spPr>
      </p:pic>
    </p:spTree>
    <p:extLst>
      <p:ext uri="{BB962C8B-B14F-4D97-AF65-F5344CB8AC3E}">
        <p14:creationId xmlns:p14="http://schemas.microsoft.com/office/powerpoint/2010/main" val="1180157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703E-E20E-4057-AA59-F2FBB1AC0700}"/>
              </a:ext>
            </a:extLst>
          </p:cNvPr>
          <p:cNvSpPr>
            <a:spLocks noGrp="1"/>
          </p:cNvSpPr>
          <p:nvPr>
            <p:ph type="title"/>
          </p:nvPr>
        </p:nvSpPr>
        <p:spPr>
          <a:xfrm>
            <a:off x="331515" y="274638"/>
            <a:ext cx="8229600" cy="958739"/>
          </a:xfrm>
        </p:spPr>
        <p:txBody>
          <a:bodyPr>
            <a:normAutofit fontScale="90000"/>
          </a:bodyPr>
          <a:lstStyle/>
          <a:p>
            <a:r>
              <a:rPr lang="en-US" sz="3600" b="1" dirty="0">
                <a:latin typeface="Georgia" panose="02040502050405020303" pitchFamily="18" charset="0"/>
              </a:rPr>
              <a:t>Topic: Emergency Removal Templates</a:t>
            </a:r>
          </a:p>
        </p:txBody>
      </p:sp>
      <p:sp>
        <p:nvSpPr>
          <p:cNvPr id="3" name="Content Placeholder 2">
            <a:extLst>
              <a:ext uri="{FF2B5EF4-FFF2-40B4-BE49-F238E27FC236}">
                <a16:creationId xmlns:a16="http://schemas.microsoft.com/office/drawing/2014/main" id="{50ECD5D1-D40F-42AF-BA48-4580974AE419}"/>
              </a:ext>
            </a:extLst>
          </p:cNvPr>
          <p:cNvSpPr>
            <a:spLocks noGrp="1"/>
          </p:cNvSpPr>
          <p:nvPr>
            <p:ph idx="1"/>
          </p:nvPr>
        </p:nvSpPr>
        <p:spPr>
          <a:xfrm>
            <a:off x="244549" y="1233377"/>
            <a:ext cx="8718698" cy="4614530"/>
          </a:xfrm>
        </p:spPr>
        <p:txBody>
          <a:bodyPr>
            <a:normAutofit fontScale="70000" lnSpcReduction="20000"/>
          </a:bodyPr>
          <a:lstStyle/>
          <a:p>
            <a:pPr>
              <a:buFont typeface="Arial" panose="020B0604020202020204" pitchFamily="34" charset="0"/>
              <a:buChar char="•"/>
            </a:pPr>
            <a:r>
              <a:rPr lang="en-US" sz="3300" dirty="0">
                <a:latin typeface="Georgia" panose="02040502050405020303" pitchFamily="18" charset="0"/>
              </a:rPr>
              <a:t>Protocol for Emergency Removals</a:t>
            </a:r>
          </a:p>
          <a:p>
            <a:pPr>
              <a:buFont typeface="Arial" panose="020B0604020202020204" pitchFamily="34" charset="0"/>
              <a:buChar char="•"/>
            </a:pPr>
            <a:r>
              <a:rPr lang="en-US" sz="3300" dirty="0">
                <a:latin typeface="Georgia" panose="02040502050405020303" pitchFamily="18" charset="0"/>
              </a:rPr>
              <a:t>Five Step Process for Emergency Removals: Documentation </a:t>
            </a:r>
          </a:p>
          <a:p>
            <a:pPr>
              <a:buFont typeface="Arial" panose="020B0604020202020204" pitchFamily="34" charset="0"/>
              <a:buChar char="•"/>
            </a:pPr>
            <a:r>
              <a:rPr lang="en-US" sz="3300" dirty="0">
                <a:latin typeface="Georgia" panose="02040502050405020303" pitchFamily="18" charset="0"/>
              </a:rPr>
              <a:t>Faculty/Staff Respondent Notice of Removal Template</a:t>
            </a:r>
          </a:p>
          <a:p>
            <a:pPr>
              <a:buFont typeface="Arial" panose="020B0604020202020204" pitchFamily="34" charset="0"/>
              <a:buChar char="•"/>
            </a:pPr>
            <a:r>
              <a:rPr lang="en-US" sz="3300" dirty="0">
                <a:latin typeface="Georgia" panose="02040502050405020303" pitchFamily="18" charset="0"/>
              </a:rPr>
              <a:t>Student Respondent Notice of Removal Template</a:t>
            </a:r>
          </a:p>
          <a:p>
            <a:pPr>
              <a:buFont typeface="Arial" panose="020B0604020202020204" pitchFamily="34" charset="0"/>
              <a:buChar char="•"/>
            </a:pPr>
            <a:r>
              <a:rPr lang="en-US" sz="3300" dirty="0">
                <a:latin typeface="Georgia" panose="02040502050405020303" pitchFamily="18" charset="0"/>
              </a:rPr>
              <a:t>Complainant’s Notice of Respondent’s Notice of Removal Template</a:t>
            </a:r>
          </a:p>
          <a:p>
            <a:pPr>
              <a:buFont typeface="Arial" panose="020B0604020202020204" pitchFamily="34" charset="0"/>
              <a:buChar char="•"/>
            </a:pPr>
            <a:r>
              <a:rPr lang="en-US" sz="3300" dirty="0">
                <a:latin typeface="Georgia" panose="02040502050405020303" pitchFamily="18" charset="0"/>
              </a:rPr>
              <a:t>No Show Cause Meeting Requested Template</a:t>
            </a:r>
          </a:p>
          <a:p>
            <a:pPr>
              <a:buFont typeface="Arial" panose="020B0604020202020204" pitchFamily="34" charset="0"/>
              <a:buChar char="•"/>
            </a:pPr>
            <a:r>
              <a:rPr lang="en-US" sz="3300" dirty="0">
                <a:latin typeface="Georgia" panose="02040502050405020303" pitchFamily="18" charset="0"/>
              </a:rPr>
              <a:t>Complainant’s Copy of No Show Cause Meeting Requested Template</a:t>
            </a:r>
          </a:p>
          <a:p>
            <a:pPr>
              <a:buFont typeface="Arial" panose="020B0604020202020204" pitchFamily="34" charset="0"/>
              <a:buChar char="•"/>
            </a:pPr>
            <a:r>
              <a:rPr lang="en-US" sz="3300" dirty="0">
                <a:latin typeface="Georgia" panose="02040502050405020303" pitchFamily="18" charset="0"/>
              </a:rPr>
              <a:t>Complainant’s Notice that a Show Cause Meeting was Requested By Respondent Template</a:t>
            </a:r>
          </a:p>
          <a:p>
            <a:pPr>
              <a:buFont typeface="Arial" panose="020B0604020202020204" pitchFamily="34" charset="0"/>
              <a:buChar char="•"/>
            </a:pPr>
            <a:r>
              <a:rPr lang="en-US" sz="3300" dirty="0">
                <a:latin typeface="Georgia" panose="02040502050405020303" pitchFamily="18" charset="0"/>
              </a:rPr>
              <a:t>Show Cause Determination Template </a:t>
            </a:r>
          </a:p>
          <a:p>
            <a:pPr>
              <a:buFont typeface="Arial" panose="020B0604020202020204" pitchFamily="34" charset="0"/>
              <a:buChar char="•"/>
            </a:pPr>
            <a:r>
              <a:rPr lang="en-US" sz="3300" dirty="0">
                <a:latin typeface="Georgia" panose="02040502050405020303" pitchFamily="18" charset="0"/>
              </a:rPr>
              <a:t>Complainant’s Show Cause Determination Letter Template</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2794949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7339D-FE60-4E6A-8F5D-487473889865}"/>
              </a:ext>
            </a:extLst>
          </p:cNvPr>
          <p:cNvSpPr>
            <a:spLocks noGrp="1"/>
          </p:cNvSpPr>
          <p:nvPr>
            <p:ph type="title"/>
          </p:nvPr>
        </p:nvSpPr>
        <p:spPr>
          <a:xfrm>
            <a:off x="457200" y="-457200"/>
            <a:ext cx="8229600" cy="1874838"/>
          </a:xfrm>
        </p:spPr>
        <p:txBody>
          <a:bodyPr/>
          <a:lstStyle/>
          <a:p>
            <a:r>
              <a:rPr lang="en-US" dirty="0"/>
              <a:t>The investigation is complete</a:t>
            </a:r>
          </a:p>
        </p:txBody>
      </p:sp>
      <p:pic>
        <p:nvPicPr>
          <p:cNvPr id="6" name="Content Placeholder 5">
            <a:extLst>
              <a:ext uri="{FF2B5EF4-FFF2-40B4-BE49-F238E27FC236}">
                <a16:creationId xmlns:a16="http://schemas.microsoft.com/office/drawing/2014/main" id="{0586A768-83FF-41B7-9EB8-5CF913E6C08F}"/>
              </a:ext>
            </a:extLst>
          </p:cNvPr>
          <p:cNvPicPr>
            <a:picLocks noGrp="1" noChangeAspect="1"/>
          </p:cNvPicPr>
          <p:nvPr>
            <p:ph sz="half" idx="1"/>
          </p:nvPr>
        </p:nvPicPr>
        <p:blipFill>
          <a:blip r:embed="rId2"/>
          <a:stretch>
            <a:fillRect/>
          </a:stretch>
        </p:blipFill>
        <p:spPr>
          <a:xfrm>
            <a:off x="159488" y="1265275"/>
            <a:ext cx="2850626" cy="3177824"/>
          </a:xfrm>
          <a:prstGeom prst="rect">
            <a:avLst/>
          </a:prstGeom>
        </p:spPr>
      </p:pic>
      <p:sp>
        <p:nvSpPr>
          <p:cNvPr id="7" name="TextBox 6">
            <a:extLst>
              <a:ext uri="{FF2B5EF4-FFF2-40B4-BE49-F238E27FC236}">
                <a16:creationId xmlns:a16="http://schemas.microsoft.com/office/drawing/2014/main" id="{FBBAB45A-6D3E-4DB1-99D7-598C877AD944}"/>
              </a:ext>
            </a:extLst>
          </p:cNvPr>
          <p:cNvSpPr txBox="1"/>
          <p:nvPr/>
        </p:nvSpPr>
        <p:spPr>
          <a:xfrm>
            <a:off x="3307826" y="825190"/>
            <a:ext cx="5676686" cy="5293757"/>
          </a:xfrm>
          <a:prstGeom prst="rect">
            <a:avLst/>
          </a:prstGeom>
          <a:noFill/>
        </p:spPr>
        <p:txBody>
          <a:bodyPr wrap="square" rtlCol="0">
            <a:spAutoFit/>
          </a:bodyPr>
          <a:lstStyle/>
          <a:p>
            <a:pPr marL="342900" indent="-342900">
              <a:buAutoNum type="arabicPeriod"/>
            </a:pPr>
            <a:r>
              <a:rPr lang="en-US" sz="2000" dirty="0">
                <a:latin typeface="Georgia" panose="02040502050405020303" pitchFamily="18" charset="0"/>
              </a:rPr>
              <a:t>Once the investigation is complete, it is time for the first inspection period. Pull out the inspection period protocols.</a:t>
            </a:r>
          </a:p>
          <a:p>
            <a:pPr marL="342900" indent="-342900">
              <a:buAutoNum type="arabicPeriod"/>
            </a:pPr>
            <a:r>
              <a:rPr lang="en-US" sz="2000" dirty="0">
                <a:latin typeface="Georgia" panose="02040502050405020303" pitchFamily="18" charset="0"/>
              </a:rPr>
              <a:t>You must prepare the information collected during the investigation (see next slide).</a:t>
            </a:r>
          </a:p>
          <a:p>
            <a:pPr marL="342900" indent="-342900">
              <a:buAutoNum type="arabicPeriod"/>
            </a:pPr>
            <a:r>
              <a:rPr lang="en-US" sz="2000" dirty="0">
                <a:latin typeface="Georgia" panose="02040502050405020303" pitchFamily="18" charset="0"/>
              </a:rPr>
              <a:t>You will notify the parties of the inspection period. </a:t>
            </a:r>
          </a:p>
          <a:p>
            <a:pPr marL="342900" indent="-342900">
              <a:buAutoNum type="arabicPeriod"/>
            </a:pPr>
            <a:r>
              <a:rPr lang="en-US" sz="2000" dirty="0">
                <a:latin typeface="Georgia" panose="02040502050405020303" pitchFamily="18" charset="0"/>
              </a:rPr>
              <a:t>You will either mail (during COVID) or hold the information for pick up. </a:t>
            </a:r>
          </a:p>
          <a:p>
            <a:pPr marL="342900" indent="-342900">
              <a:buAutoNum type="arabicPeriod"/>
            </a:pPr>
            <a:r>
              <a:rPr lang="en-US" sz="2000" dirty="0">
                <a:latin typeface="Georgia" panose="02040502050405020303" pitchFamily="18" charset="0"/>
              </a:rPr>
              <a:t>You will have the parties sign the non-disclosure agreement before giving them the information.</a:t>
            </a:r>
          </a:p>
          <a:p>
            <a:pPr marL="342900" indent="-342900">
              <a:buAutoNum type="arabicPeriod"/>
            </a:pPr>
            <a:r>
              <a:rPr lang="en-US" sz="2000" dirty="0">
                <a:latin typeface="Georgia" panose="02040502050405020303" pitchFamily="18" charset="0"/>
              </a:rPr>
              <a:t>You will retrieve the information and collect the responses to the evidence/records from the parties and send them to the   investigators for review. </a:t>
            </a:r>
          </a:p>
          <a:p>
            <a:pPr marL="342900" indent="-342900">
              <a:buAutoNum type="arabicPeriod"/>
            </a:pPr>
            <a:endParaRPr lang="en-US" dirty="0"/>
          </a:p>
        </p:txBody>
      </p:sp>
    </p:spTree>
    <p:extLst>
      <p:ext uri="{BB962C8B-B14F-4D97-AF65-F5344CB8AC3E}">
        <p14:creationId xmlns:p14="http://schemas.microsoft.com/office/powerpoint/2010/main" val="2297988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B8361-C761-4087-887B-B34F286A9384}"/>
              </a:ext>
            </a:extLst>
          </p:cNvPr>
          <p:cNvSpPr>
            <a:spLocks noGrp="1"/>
          </p:cNvSpPr>
          <p:nvPr>
            <p:ph type="title"/>
          </p:nvPr>
        </p:nvSpPr>
        <p:spPr>
          <a:xfrm>
            <a:off x="457200" y="274638"/>
            <a:ext cx="8229600" cy="724822"/>
          </a:xfrm>
        </p:spPr>
        <p:txBody>
          <a:bodyPr>
            <a:normAutofit fontScale="90000"/>
          </a:bodyPr>
          <a:lstStyle/>
          <a:p>
            <a:r>
              <a:rPr lang="en-US" dirty="0"/>
              <a:t>MORE</a:t>
            </a:r>
          </a:p>
        </p:txBody>
      </p:sp>
      <p:sp>
        <p:nvSpPr>
          <p:cNvPr id="3" name="Content Placeholder 2">
            <a:extLst>
              <a:ext uri="{FF2B5EF4-FFF2-40B4-BE49-F238E27FC236}">
                <a16:creationId xmlns:a16="http://schemas.microsoft.com/office/drawing/2014/main" id="{37AACC97-A073-4133-9AAA-24E66AD0423F}"/>
              </a:ext>
            </a:extLst>
          </p:cNvPr>
          <p:cNvSpPr>
            <a:spLocks noGrp="1"/>
          </p:cNvSpPr>
          <p:nvPr>
            <p:ph sz="half" idx="1"/>
          </p:nvPr>
        </p:nvSpPr>
        <p:spPr>
          <a:xfrm>
            <a:off x="457200" y="1095154"/>
            <a:ext cx="8389088" cy="5031010"/>
          </a:xfrm>
        </p:spPr>
        <p:txBody>
          <a:bodyPr>
            <a:normAutofit fontScale="92500" lnSpcReduction="10000"/>
          </a:bodyPr>
          <a:lstStyle/>
          <a:p>
            <a:pPr marL="0" indent="0">
              <a:buNone/>
            </a:pPr>
            <a:r>
              <a:rPr lang="en-US" sz="2600" dirty="0">
                <a:latin typeface="Georgia" panose="02040502050405020303" pitchFamily="18" charset="0"/>
              </a:rPr>
              <a:t>1. The second inspection period comes after the investigators have reviewed the parties’ responses to the investigation documents. </a:t>
            </a:r>
          </a:p>
          <a:p>
            <a:pPr marL="0" indent="0">
              <a:buNone/>
            </a:pPr>
            <a:r>
              <a:rPr lang="en-US" sz="2600" dirty="0">
                <a:latin typeface="Georgia" panose="02040502050405020303" pitchFamily="18" charset="0"/>
              </a:rPr>
              <a:t>2. You will, again, notify the parties of the second inspection review. </a:t>
            </a:r>
          </a:p>
          <a:p>
            <a:pPr marL="0" indent="0">
              <a:buNone/>
            </a:pPr>
            <a:r>
              <a:rPr lang="en-US" sz="2600" dirty="0">
                <a:latin typeface="Georgia" panose="02040502050405020303" pitchFamily="18" charset="0"/>
              </a:rPr>
              <a:t>3. You will prepare the investigation report for inspection</a:t>
            </a:r>
          </a:p>
          <a:p>
            <a:pPr marL="0" indent="0">
              <a:buNone/>
            </a:pPr>
            <a:r>
              <a:rPr lang="en-US" sz="2600" dirty="0">
                <a:latin typeface="Georgia" panose="02040502050405020303" pitchFamily="18" charset="0"/>
              </a:rPr>
              <a:t>4. You will either mail (during COVID) or hold the information for pick up. </a:t>
            </a:r>
          </a:p>
          <a:p>
            <a:pPr marL="0" indent="0">
              <a:buNone/>
            </a:pPr>
            <a:r>
              <a:rPr lang="en-US" sz="2600" dirty="0">
                <a:latin typeface="Georgia" panose="02040502050405020303" pitchFamily="18" charset="0"/>
              </a:rPr>
              <a:t>5. You will have the parties sign the non-disclosure agreement before giving them the information.</a:t>
            </a:r>
          </a:p>
          <a:p>
            <a:pPr marL="0" indent="0">
              <a:buNone/>
            </a:pPr>
            <a:r>
              <a:rPr lang="en-US" sz="2600" dirty="0">
                <a:latin typeface="Georgia" panose="02040502050405020303" pitchFamily="18" charset="0"/>
              </a:rPr>
              <a:t>6. You will retrieve the information and collect the responses to the evidence/records from the parties and send them to the investigators for review. </a:t>
            </a:r>
          </a:p>
          <a:p>
            <a:pPr marL="0" indent="0">
              <a:buNone/>
            </a:pPr>
            <a:endParaRPr lang="en-US" sz="2600" dirty="0">
              <a:latin typeface="Georgia" panose="02040502050405020303" pitchFamily="18" charset="0"/>
            </a:endParaRPr>
          </a:p>
          <a:p>
            <a:pPr marL="514350" indent="-514350">
              <a:buAutoNum type="arabicPeriod"/>
            </a:pPr>
            <a:endParaRPr lang="en-US" dirty="0"/>
          </a:p>
        </p:txBody>
      </p:sp>
    </p:spTree>
    <p:extLst>
      <p:ext uri="{BB962C8B-B14F-4D97-AF65-F5344CB8AC3E}">
        <p14:creationId xmlns:p14="http://schemas.microsoft.com/office/powerpoint/2010/main" val="3183519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FC163-CA26-486C-AE05-645159A64328}"/>
              </a:ext>
            </a:extLst>
          </p:cNvPr>
          <p:cNvSpPr>
            <a:spLocks noGrp="1"/>
          </p:cNvSpPr>
          <p:nvPr>
            <p:ph type="title"/>
          </p:nvPr>
        </p:nvSpPr>
        <p:spPr/>
        <p:txBody>
          <a:bodyPr>
            <a:normAutofit fontScale="90000"/>
          </a:bodyPr>
          <a:lstStyle/>
          <a:p>
            <a:r>
              <a:rPr lang="en-US" dirty="0"/>
              <a:t>Preparing the Material for Inspection</a:t>
            </a:r>
          </a:p>
        </p:txBody>
      </p:sp>
      <p:sp>
        <p:nvSpPr>
          <p:cNvPr id="9" name="Content Placeholder 8">
            <a:extLst>
              <a:ext uri="{FF2B5EF4-FFF2-40B4-BE49-F238E27FC236}">
                <a16:creationId xmlns:a16="http://schemas.microsoft.com/office/drawing/2014/main" id="{DB4DDE82-860F-4E46-8970-DEB56D11A1B4}"/>
              </a:ext>
            </a:extLst>
          </p:cNvPr>
          <p:cNvSpPr>
            <a:spLocks noGrp="1"/>
          </p:cNvSpPr>
          <p:nvPr>
            <p:ph sz="half" idx="1"/>
          </p:nvPr>
        </p:nvSpPr>
        <p:spPr>
          <a:xfrm>
            <a:off x="157973" y="1159728"/>
            <a:ext cx="4414027" cy="5307980"/>
          </a:xfrm>
        </p:spPr>
        <p:txBody>
          <a:bodyPr>
            <a:normAutofit fontScale="55000" lnSpcReduction="20000"/>
          </a:bodyPr>
          <a:lstStyle/>
          <a:p>
            <a:r>
              <a:rPr lang="en-US" sz="3300" dirty="0">
                <a:latin typeface="Georgia" panose="02040502050405020303" pitchFamily="18" charset="0"/>
              </a:rPr>
              <a:t>You will upload the investigation information on a </a:t>
            </a:r>
            <a:r>
              <a:rPr lang="en-US" sz="3300" dirty="0" err="1">
                <a:latin typeface="Georgia" panose="02040502050405020303" pitchFamily="18" charset="0"/>
              </a:rPr>
              <a:t>NexCopy</a:t>
            </a:r>
            <a:r>
              <a:rPr lang="en-US" sz="3300" dirty="0">
                <a:latin typeface="Georgia" panose="02040502050405020303" pitchFamily="18" charset="0"/>
              </a:rPr>
              <a:t> flash drive and notify the parties to pick up the drive. You will need to download the </a:t>
            </a:r>
            <a:r>
              <a:rPr lang="en-US" sz="3300" dirty="0" err="1">
                <a:latin typeface="Georgia" panose="02040502050405020303" pitchFamily="18" charset="0"/>
              </a:rPr>
              <a:t>Nexcopy</a:t>
            </a:r>
            <a:r>
              <a:rPr lang="en-US" sz="3300" dirty="0">
                <a:latin typeface="Georgia" panose="02040502050405020303" pitchFamily="18" charset="0"/>
              </a:rPr>
              <a:t> software in order to upload and copy protect the information. </a:t>
            </a:r>
          </a:p>
          <a:p>
            <a:endParaRPr lang="en-US" sz="3300" dirty="0">
              <a:latin typeface="Georgia" panose="02040502050405020303" pitchFamily="18" charset="0"/>
            </a:endParaRPr>
          </a:p>
          <a:p>
            <a:r>
              <a:rPr lang="en-US" sz="3300" b="1" dirty="0" err="1">
                <a:latin typeface="Georgia" panose="02040502050405020303" pitchFamily="18" charset="0"/>
              </a:rPr>
              <a:t>NexCopy</a:t>
            </a:r>
            <a:r>
              <a:rPr lang="en-US" sz="3300" b="1" dirty="0">
                <a:latin typeface="Georgia" panose="02040502050405020303" pitchFamily="18" charset="0"/>
              </a:rPr>
              <a:t> flash drive features: </a:t>
            </a:r>
          </a:p>
          <a:p>
            <a:r>
              <a:rPr lang="en-US" sz="3300" dirty="0">
                <a:latin typeface="Georgia" panose="02040502050405020303" pitchFamily="18" charset="0"/>
              </a:rPr>
              <a:t>The content can be viewed, but cannot be: </a:t>
            </a:r>
          </a:p>
          <a:p>
            <a:pPr marL="0" indent="0">
              <a:buNone/>
            </a:pPr>
            <a:r>
              <a:rPr lang="en-US" sz="3300" dirty="0">
                <a:latin typeface="Georgia" panose="02040502050405020303" pitchFamily="18" charset="0"/>
              </a:rPr>
              <a:t>Copied</a:t>
            </a:r>
          </a:p>
          <a:p>
            <a:pPr marL="0" indent="0">
              <a:buNone/>
            </a:pPr>
            <a:r>
              <a:rPr lang="en-US" sz="3300" dirty="0">
                <a:latin typeface="Georgia" panose="02040502050405020303" pitchFamily="18" charset="0"/>
              </a:rPr>
              <a:t>Deleted or otherwise altered (documents must be put in PDF or JPEG)</a:t>
            </a:r>
          </a:p>
          <a:p>
            <a:pPr marL="0" indent="0">
              <a:buNone/>
            </a:pPr>
            <a:r>
              <a:rPr lang="en-US" sz="3300" dirty="0">
                <a:latin typeface="Georgia" panose="02040502050405020303" pitchFamily="18" charset="0"/>
              </a:rPr>
              <a:t>Printed</a:t>
            </a:r>
          </a:p>
          <a:p>
            <a:pPr marL="0" indent="0">
              <a:buNone/>
            </a:pPr>
            <a:r>
              <a:rPr lang="en-US" sz="3300" dirty="0">
                <a:latin typeface="Georgia" panose="02040502050405020303" pitchFamily="18" charset="0"/>
              </a:rPr>
              <a:t>Copy and Pasted</a:t>
            </a:r>
          </a:p>
          <a:p>
            <a:pPr marL="0" indent="0">
              <a:buNone/>
            </a:pPr>
            <a:r>
              <a:rPr lang="en-US" sz="3300" dirty="0">
                <a:latin typeface="Georgia" panose="02040502050405020303" pitchFamily="18" charset="0"/>
              </a:rPr>
              <a:t>Screen grabbed</a:t>
            </a:r>
          </a:p>
          <a:p>
            <a:pPr marL="0" indent="0">
              <a:buNone/>
            </a:pPr>
            <a:r>
              <a:rPr lang="en-US" sz="3300" dirty="0">
                <a:latin typeface="Georgia" panose="02040502050405020303" pitchFamily="18" charset="0"/>
              </a:rPr>
              <a:t>You can put a time expiration for the viewing of material</a:t>
            </a:r>
          </a:p>
          <a:p>
            <a:pPr marL="0" indent="0">
              <a:buNone/>
            </a:pPr>
            <a:r>
              <a:rPr lang="en-US" sz="3300" dirty="0">
                <a:latin typeface="Georgia" panose="02040502050405020303" pitchFamily="18" charset="0"/>
              </a:rPr>
              <a:t>The flash drive is Mac and PC compatible</a:t>
            </a:r>
          </a:p>
          <a:p>
            <a:endParaRPr lang="en-US" dirty="0"/>
          </a:p>
        </p:txBody>
      </p:sp>
      <p:pic>
        <p:nvPicPr>
          <p:cNvPr id="11" name="Picture 10">
            <a:extLst>
              <a:ext uri="{FF2B5EF4-FFF2-40B4-BE49-F238E27FC236}">
                <a16:creationId xmlns:a16="http://schemas.microsoft.com/office/drawing/2014/main" id="{2CD95761-1F75-403A-8310-664E54140B25}"/>
              </a:ext>
            </a:extLst>
          </p:cNvPr>
          <p:cNvPicPr>
            <a:picLocks noChangeAspect="1"/>
          </p:cNvPicPr>
          <p:nvPr/>
        </p:nvPicPr>
        <p:blipFill>
          <a:blip r:embed="rId2"/>
          <a:stretch>
            <a:fillRect/>
          </a:stretch>
        </p:blipFill>
        <p:spPr>
          <a:xfrm>
            <a:off x="4648202" y="1600200"/>
            <a:ext cx="4337825" cy="3662530"/>
          </a:xfrm>
          <a:prstGeom prst="rect">
            <a:avLst/>
          </a:prstGeom>
        </p:spPr>
      </p:pic>
    </p:spTree>
    <p:extLst>
      <p:ext uri="{BB962C8B-B14F-4D97-AF65-F5344CB8AC3E}">
        <p14:creationId xmlns:p14="http://schemas.microsoft.com/office/powerpoint/2010/main" val="859352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E737B-046C-4326-9488-8C7CCDA7CBCA}"/>
              </a:ext>
            </a:extLst>
          </p:cNvPr>
          <p:cNvSpPr>
            <a:spLocks noGrp="1"/>
          </p:cNvSpPr>
          <p:nvPr>
            <p:ph type="title"/>
          </p:nvPr>
        </p:nvSpPr>
        <p:spPr>
          <a:xfrm>
            <a:off x="331515" y="0"/>
            <a:ext cx="8557304" cy="1417638"/>
          </a:xfrm>
        </p:spPr>
        <p:txBody>
          <a:bodyPr>
            <a:normAutofit/>
          </a:bodyPr>
          <a:lstStyle/>
          <a:p>
            <a:r>
              <a:rPr lang="en-US" sz="3200" b="1" dirty="0">
                <a:latin typeface="Georgia" panose="02040502050405020303" pitchFamily="18" charset="0"/>
              </a:rPr>
              <a:t>Topic: Inspection of Evidence and Records Documents</a:t>
            </a:r>
            <a:endParaRPr lang="en-US" sz="3200" dirty="0"/>
          </a:p>
        </p:txBody>
      </p:sp>
      <p:sp>
        <p:nvSpPr>
          <p:cNvPr id="3" name="Content Placeholder 2">
            <a:extLst>
              <a:ext uri="{FF2B5EF4-FFF2-40B4-BE49-F238E27FC236}">
                <a16:creationId xmlns:a16="http://schemas.microsoft.com/office/drawing/2014/main" id="{C8478F47-3769-4575-A626-F924050F4A13}"/>
              </a:ext>
            </a:extLst>
          </p:cNvPr>
          <p:cNvSpPr>
            <a:spLocks noGrp="1"/>
          </p:cNvSpPr>
          <p:nvPr>
            <p:ph idx="1"/>
          </p:nvPr>
        </p:nvSpPr>
        <p:spPr>
          <a:xfrm>
            <a:off x="457200" y="1265274"/>
            <a:ext cx="8229600" cy="4860889"/>
          </a:xfrm>
        </p:spPr>
        <p:txBody>
          <a:bodyPr>
            <a:normAutofit lnSpcReduction="10000"/>
          </a:bodyPr>
          <a:lstStyle/>
          <a:p>
            <a:r>
              <a:rPr lang="en-US" dirty="0">
                <a:latin typeface="Georgia" panose="02040502050405020303" pitchFamily="18" charset="0"/>
              </a:rPr>
              <a:t>Inspection of Evidence Procedures </a:t>
            </a:r>
          </a:p>
          <a:p>
            <a:r>
              <a:rPr lang="en-US" dirty="0">
                <a:latin typeface="Georgia" panose="02040502050405020303" pitchFamily="18" charset="0"/>
              </a:rPr>
              <a:t>Inspection of Records Flowchart</a:t>
            </a:r>
          </a:p>
          <a:p>
            <a:r>
              <a:rPr lang="en-US" dirty="0">
                <a:latin typeface="Georgia" panose="02040502050405020303" pitchFamily="18" charset="0"/>
              </a:rPr>
              <a:t>First Inspection Period Notification Letter (for both parties)</a:t>
            </a:r>
          </a:p>
          <a:p>
            <a:r>
              <a:rPr lang="en-US" dirty="0">
                <a:latin typeface="Georgia" panose="02040502050405020303" pitchFamily="18" charset="0"/>
              </a:rPr>
              <a:t>Second Inspection Period Notification Letter (for both parties)</a:t>
            </a:r>
          </a:p>
          <a:p>
            <a:r>
              <a:rPr lang="en-US" dirty="0">
                <a:latin typeface="Georgia" panose="02040502050405020303" pitchFamily="18" charset="0"/>
              </a:rPr>
              <a:t>Non-Disclosure Agreement </a:t>
            </a:r>
          </a:p>
          <a:p>
            <a:r>
              <a:rPr lang="en-US" dirty="0">
                <a:latin typeface="Georgia" panose="02040502050405020303" pitchFamily="18" charset="0"/>
              </a:rPr>
              <a:t>Title IX Evidence Log</a:t>
            </a:r>
          </a:p>
          <a:p>
            <a:r>
              <a:rPr lang="en-US" dirty="0">
                <a:latin typeface="Georgia" panose="02040502050405020303" pitchFamily="18" charset="0"/>
              </a:rPr>
              <a:t>Title IX Privilege Log</a:t>
            </a:r>
          </a:p>
        </p:txBody>
      </p:sp>
    </p:spTree>
    <p:extLst>
      <p:ext uri="{BB962C8B-B14F-4D97-AF65-F5344CB8AC3E}">
        <p14:creationId xmlns:p14="http://schemas.microsoft.com/office/powerpoint/2010/main" val="3074232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A965D-0698-4967-9E69-43DD1F91E50A}"/>
              </a:ext>
            </a:extLst>
          </p:cNvPr>
          <p:cNvSpPr>
            <a:spLocks noGrp="1"/>
          </p:cNvSpPr>
          <p:nvPr>
            <p:ph type="title"/>
          </p:nvPr>
        </p:nvSpPr>
        <p:spPr/>
        <p:txBody>
          <a:bodyPr>
            <a:normAutofit/>
          </a:bodyPr>
          <a:lstStyle/>
          <a:p>
            <a:r>
              <a:rPr lang="en-US" b="1" dirty="0">
                <a:latin typeface="Georgia" panose="02040502050405020303" pitchFamily="18" charset="0"/>
              </a:rPr>
              <a:t>Topic: Report Documents </a:t>
            </a:r>
            <a:endParaRPr lang="en-US" dirty="0"/>
          </a:p>
        </p:txBody>
      </p:sp>
      <p:sp>
        <p:nvSpPr>
          <p:cNvPr id="3" name="Content Placeholder 2">
            <a:extLst>
              <a:ext uri="{FF2B5EF4-FFF2-40B4-BE49-F238E27FC236}">
                <a16:creationId xmlns:a16="http://schemas.microsoft.com/office/drawing/2014/main" id="{EE93D830-1B69-407C-935F-3F75C4768A48}"/>
              </a:ext>
            </a:extLst>
          </p:cNvPr>
          <p:cNvSpPr>
            <a:spLocks noGrp="1"/>
          </p:cNvSpPr>
          <p:nvPr>
            <p:ph idx="1"/>
          </p:nvPr>
        </p:nvSpPr>
        <p:spPr>
          <a:xfrm>
            <a:off x="457200" y="1318438"/>
            <a:ext cx="8229600" cy="4807726"/>
          </a:xfrm>
        </p:spPr>
        <p:txBody>
          <a:bodyPr/>
          <a:lstStyle/>
          <a:p>
            <a:r>
              <a:rPr lang="en-US" dirty="0">
                <a:latin typeface="Georgia" panose="02040502050405020303" pitchFamily="18" charset="0"/>
              </a:rPr>
              <a:t>Final Title IX Investigation Template</a:t>
            </a:r>
          </a:p>
          <a:p>
            <a:pPr marL="0" indent="0">
              <a:buNone/>
            </a:pPr>
            <a:r>
              <a:rPr lang="en-US" sz="2400" dirty="0">
                <a:latin typeface="Georgia" panose="02040502050405020303" pitchFamily="18" charset="0"/>
              </a:rPr>
              <a:t>(This document is used for the second inspection of records) </a:t>
            </a:r>
            <a:r>
              <a:rPr lang="en-US" dirty="0">
                <a:solidFill>
                  <a:srgbClr val="00B0F0"/>
                </a:solidFill>
                <a:latin typeface="Georgia" panose="02040502050405020303" pitchFamily="18" charset="0"/>
                <a:sym typeface="Wingdings" panose="05000000000000000000" pitchFamily="2" charset="2"/>
              </a:rPr>
              <a:t> the investigators prepare this document.</a:t>
            </a:r>
            <a:endParaRPr lang="en-US" dirty="0">
              <a:solidFill>
                <a:srgbClr val="00B0F0"/>
              </a:solidFill>
              <a:latin typeface="Georgia" panose="02040502050405020303" pitchFamily="18" charset="0"/>
            </a:endParaRPr>
          </a:p>
          <a:p>
            <a:r>
              <a:rPr lang="en-US" dirty="0">
                <a:latin typeface="Georgia" panose="02040502050405020303" pitchFamily="18" charset="0"/>
              </a:rPr>
              <a:t>Final Written Determination of Responsibility Template </a:t>
            </a:r>
            <a:r>
              <a:rPr lang="en-US" dirty="0">
                <a:solidFill>
                  <a:srgbClr val="00B0F0"/>
                </a:solidFill>
                <a:latin typeface="Georgia" panose="02040502050405020303" pitchFamily="18" charset="0"/>
                <a:sym typeface="Wingdings" panose="05000000000000000000" pitchFamily="2" charset="2"/>
              </a:rPr>
              <a:t> you prepare this one with the help from the Decision-maker’s determination letter.</a:t>
            </a:r>
            <a:endParaRPr lang="en-US" dirty="0">
              <a:solidFill>
                <a:srgbClr val="00B0F0"/>
              </a:solidFill>
              <a:latin typeface="Georgia" panose="02040502050405020303" pitchFamily="18" charset="0"/>
            </a:endParaRPr>
          </a:p>
          <a:p>
            <a:pPr marL="0" indent="0">
              <a:buNone/>
            </a:pPr>
            <a:r>
              <a:rPr lang="en-US" sz="2400" dirty="0">
                <a:latin typeface="Georgia" panose="02040502050405020303" pitchFamily="18" charset="0"/>
              </a:rPr>
              <a:t>(This document is used after the hearing)</a:t>
            </a:r>
          </a:p>
          <a:p>
            <a:endParaRPr lang="en-US" dirty="0"/>
          </a:p>
          <a:p>
            <a:pPr marL="0" indent="0">
              <a:buNone/>
            </a:pPr>
            <a:endParaRPr lang="en-US" dirty="0"/>
          </a:p>
        </p:txBody>
      </p:sp>
    </p:spTree>
    <p:extLst>
      <p:ext uri="{BB962C8B-B14F-4D97-AF65-F5344CB8AC3E}">
        <p14:creationId xmlns:p14="http://schemas.microsoft.com/office/powerpoint/2010/main" val="2341516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52C3E-341D-4D36-9380-7D917228C8E2}"/>
              </a:ext>
            </a:extLst>
          </p:cNvPr>
          <p:cNvSpPr>
            <a:spLocks noGrp="1"/>
          </p:cNvSpPr>
          <p:nvPr>
            <p:ph type="title"/>
          </p:nvPr>
        </p:nvSpPr>
        <p:spPr/>
        <p:txBody>
          <a:bodyPr/>
          <a:lstStyle/>
          <a:p>
            <a:r>
              <a:rPr lang="en-US" dirty="0">
                <a:latin typeface="Georgia" panose="02040502050405020303" pitchFamily="18" charset="0"/>
              </a:rPr>
              <a:t>It’s Hearing Time!</a:t>
            </a:r>
          </a:p>
        </p:txBody>
      </p:sp>
      <p:sp>
        <p:nvSpPr>
          <p:cNvPr id="4" name="Content Placeholder 3">
            <a:extLst>
              <a:ext uri="{FF2B5EF4-FFF2-40B4-BE49-F238E27FC236}">
                <a16:creationId xmlns:a16="http://schemas.microsoft.com/office/drawing/2014/main" id="{F8CC59DA-7D39-409D-BC20-725BEBD33590}"/>
              </a:ext>
            </a:extLst>
          </p:cNvPr>
          <p:cNvSpPr>
            <a:spLocks noGrp="1"/>
          </p:cNvSpPr>
          <p:nvPr>
            <p:ph sz="half" idx="1"/>
          </p:nvPr>
        </p:nvSpPr>
        <p:spPr>
          <a:xfrm>
            <a:off x="457199" y="1190848"/>
            <a:ext cx="4433777" cy="4935316"/>
          </a:xfrm>
        </p:spPr>
        <p:txBody>
          <a:bodyPr>
            <a:normAutofit fontScale="77500" lnSpcReduction="20000"/>
          </a:bodyPr>
          <a:lstStyle/>
          <a:p>
            <a:pPr marL="514350" indent="-514350">
              <a:buAutoNum type="arabicPeriod"/>
            </a:pPr>
            <a:r>
              <a:rPr lang="en-US" dirty="0">
                <a:latin typeface="Georgia" panose="02040502050405020303" pitchFamily="18" charset="0"/>
              </a:rPr>
              <a:t>You will send out the referral to a hearing letter to both parties. </a:t>
            </a:r>
          </a:p>
          <a:p>
            <a:pPr marL="514350" indent="-514350">
              <a:buAutoNum type="arabicPeriod"/>
            </a:pPr>
            <a:r>
              <a:rPr lang="en-US" dirty="0">
                <a:latin typeface="Georgia" panose="02040502050405020303" pitchFamily="18" charset="0"/>
              </a:rPr>
              <a:t>You will assign a Hearing Facilitator to help the proceeding run smoothly. </a:t>
            </a:r>
          </a:p>
          <a:p>
            <a:pPr marL="514350" indent="-514350">
              <a:buAutoNum type="arabicPeriod"/>
            </a:pPr>
            <a:r>
              <a:rPr lang="en-US" dirty="0">
                <a:latin typeface="Georgia" panose="02040502050405020303" pitchFamily="18" charset="0"/>
              </a:rPr>
              <a:t>You will get the technology ready for the hearing.</a:t>
            </a:r>
          </a:p>
          <a:p>
            <a:pPr marL="514350" indent="-514350">
              <a:buAutoNum type="arabicPeriod"/>
            </a:pPr>
            <a:r>
              <a:rPr lang="en-US" dirty="0">
                <a:latin typeface="Georgia" panose="02040502050405020303" pitchFamily="18" charset="0"/>
              </a:rPr>
              <a:t>You will attend the hearing, answer questions, or provide information regarding the procedural nature of the case. </a:t>
            </a:r>
          </a:p>
          <a:p>
            <a:pPr marL="514350" indent="-514350">
              <a:buAutoNum type="arabicPeriod"/>
            </a:pPr>
            <a:r>
              <a:rPr lang="en-US" dirty="0">
                <a:latin typeface="Georgia" panose="02040502050405020303" pitchFamily="18" charset="0"/>
              </a:rPr>
              <a:t>You will send out the Notice of Outcome letters with the Final Determination of Responsibility. </a:t>
            </a:r>
          </a:p>
        </p:txBody>
      </p:sp>
      <p:pic>
        <p:nvPicPr>
          <p:cNvPr id="6" name="Picture 5">
            <a:extLst>
              <a:ext uri="{FF2B5EF4-FFF2-40B4-BE49-F238E27FC236}">
                <a16:creationId xmlns:a16="http://schemas.microsoft.com/office/drawing/2014/main" id="{F7DC38EB-9942-412B-98CC-B4DDCAE4FC2F}"/>
              </a:ext>
            </a:extLst>
          </p:cNvPr>
          <p:cNvPicPr>
            <a:picLocks noChangeAspect="1"/>
          </p:cNvPicPr>
          <p:nvPr/>
        </p:nvPicPr>
        <p:blipFill>
          <a:blip r:embed="rId2"/>
          <a:stretch>
            <a:fillRect/>
          </a:stretch>
        </p:blipFill>
        <p:spPr>
          <a:xfrm>
            <a:off x="6118262" y="2796186"/>
            <a:ext cx="2886075" cy="2470722"/>
          </a:xfrm>
          <a:prstGeom prst="rect">
            <a:avLst/>
          </a:prstGeom>
        </p:spPr>
      </p:pic>
      <p:pic>
        <p:nvPicPr>
          <p:cNvPr id="7" name="Picture 6">
            <a:extLst>
              <a:ext uri="{FF2B5EF4-FFF2-40B4-BE49-F238E27FC236}">
                <a16:creationId xmlns:a16="http://schemas.microsoft.com/office/drawing/2014/main" id="{B9E9DBF3-F1D9-4D48-9BEF-F42E65526E71}"/>
              </a:ext>
            </a:extLst>
          </p:cNvPr>
          <p:cNvPicPr>
            <a:picLocks noChangeAspect="1"/>
          </p:cNvPicPr>
          <p:nvPr/>
        </p:nvPicPr>
        <p:blipFill>
          <a:blip r:embed="rId3"/>
          <a:stretch>
            <a:fillRect/>
          </a:stretch>
        </p:blipFill>
        <p:spPr>
          <a:xfrm>
            <a:off x="4808575" y="1281555"/>
            <a:ext cx="2619375" cy="1743075"/>
          </a:xfrm>
          <a:prstGeom prst="rect">
            <a:avLst/>
          </a:prstGeom>
        </p:spPr>
      </p:pic>
    </p:spTree>
    <p:extLst>
      <p:ext uri="{BB962C8B-B14F-4D97-AF65-F5344CB8AC3E}">
        <p14:creationId xmlns:p14="http://schemas.microsoft.com/office/powerpoint/2010/main" val="2312624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371060" y="454879"/>
            <a:ext cx="6363158" cy="5127214"/>
          </a:xfrm>
        </p:spPr>
        <p:txBody>
          <a:bodyPr>
            <a:normAutofit fontScale="90000"/>
          </a:bodyPr>
          <a:lstStyle/>
          <a:p>
            <a:pPr algn="r"/>
            <a:r>
              <a:rPr lang="en-US" b="1" dirty="0">
                <a:solidFill>
                  <a:srgbClr val="00B050"/>
                </a:solidFill>
                <a:latin typeface="Georgia" panose="02040502050405020303" pitchFamily="18" charset="0"/>
              </a:rPr>
              <a:t>WHAT ARE ALL THESE TEMPLATES FOR AND HOW DO I USE THEM?</a:t>
            </a:r>
            <a:br>
              <a:rPr lang="en-US" b="1" dirty="0">
                <a:solidFill>
                  <a:srgbClr val="00B050"/>
                </a:solidFill>
                <a:latin typeface="Georgia" panose="02040502050405020303" pitchFamily="18" charset="0"/>
              </a:rPr>
            </a:br>
            <a:r>
              <a:rPr lang="en-US" b="1" dirty="0">
                <a:solidFill>
                  <a:srgbClr val="00B050"/>
                </a:solidFill>
                <a:latin typeface="Georgia" panose="02040502050405020303" pitchFamily="18" charset="0"/>
              </a:rPr>
              <a:t>Title IX</a:t>
            </a:r>
            <a:br>
              <a:rPr lang="en-US" b="1" dirty="0">
                <a:solidFill>
                  <a:srgbClr val="00B050"/>
                </a:solidFill>
                <a:latin typeface="Georgia" panose="02040502050405020303" pitchFamily="18" charset="0"/>
              </a:rPr>
            </a:br>
            <a:r>
              <a:rPr lang="en-US" b="1" dirty="0">
                <a:solidFill>
                  <a:srgbClr val="00B050"/>
                </a:solidFill>
                <a:latin typeface="Georgia" panose="02040502050405020303" pitchFamily="18" charset="0"/>
              </a:rPr>
              <a:t> Coordinator </a:t>
            </a:r>
            <a:br>
              <a:rPr lang="en-US" b="1" dirty="0">
                <a:solidFill>
                  <a:srgbClr val="00B050"/>
                </a:solidFill>
                <a:latin typeface="Georgia" panose="02040502050405020303" pitchFamily="18" charset="0"/>
              </a:rPr>
            </a:br>
            <a:r>
              <a:rPr lang="en-US" b="1" dirty="0">
                <a:solidFill>
                  <a:srgbClr val="00B050"/>
                </a:solidFill>
                <a:latin typeface="Georgia" panose="02040502050405020303" pitchFamily="18" charset="0"/>
              </a:rPr>
              <a:t>Training  </a:t>
            </a:r>
            <a:br>
              <a:rPr lang="en-US" b="1" dirty="0">
                <a:latin typeface="Georgia" panose="02040502050405020303" pitchFamily="18" charset="0"/>
              </a:rPr>
            </a:br>
            <a:endParaRPr lang="en-US" b="1" dirty="0">
              <a:solidFill>
                <a:srgbClr val="0070C0"/>
              </a:solidFill>
              <a:latin typeface="Georgia" panose="02040502050405020303" pitchFamily="18" charset="0"/>
            </a:endParaRPr>
          </a:p>
        </p:txBody>
      </p:sp>
      <p:pic>
        <p:nvPicPr>
          <p:cNvPr id="3" name="Picture 2">
            <a:extLst>
              <a:ext uri="{FF2B5EF4-FFF2-40B4-BE49-F238E27FC236}">
                <a16:creationId xmlns:a16="http://schemas.microsoft.com/office/drawing/2014/main" id="{333B6796-BFB6-47F1-8706-1B9B8E693B6B}"/>
              </a:ext>
            </a:extLst>
          </p:cNvPr>
          <p:cNvPicPr>
            <a:picLocks noChangeAspect="1"/>
          </p:cNvPicPr>
          <p:nvPr/>
        </p:nvPicPr>
        <p:blipFill>
          <a:blip r:embed="rId2"/>
          <a:stretch>
            <a:fillRect/>
          </a:stretch>
        </p:blipFill>
        <p:spPr>
          <a:xfrm>
            <a:off x="196591" y="2041450"/>
            <a:ext cx="3833149" cy="3836581"/>
          </a:xfrm>
          <a:prstGeom prst="rect">
            <a:avLst/>
          </a:prstGeom>
        </p:spPr>
      </p:pic>
    </p:spTree>
    <p:extLst>
      <p:ext uri="{BB962C8B-B14F-4D97-AF65-F5344CB8AC3E}">
        <p14:creationId xmlns:p14="http://schemas.microsoft.com/office/powerpoint/2010/main" val="3496073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7A46-9786-4B3D-9540-F9640631D027}"/>
              </a:ext>
            </a:extLst>
          </p:cNvPr>
          <p:cNvSpPr>
            <a:spLocks noGrp="1"/>
          </p:cNvSpPr>
          <p:nvPr>
            <p:ph type="title"/>
          </p:nvPr>
        </p:nvSpPr>
        <p:spPr>
          <a:xfrm>
            <a:off x="331514" y="264005"/>
            <a:ext cx="8078839" cy="1001269"/>
          </a:xfrm>
        </p:spPr>
        <p:txBody>
          <a:bodyPr>
            <a:normAutofit/>
          </a:bodyPr>
          <a:lstStyle/>
          <a:p>
            <a:r>
              <a:rPr lang="en-US" sz="2800" b="1" dirty="0">
                <a:latin typeface="Georgia" panose="02040502050405020303" pitchFamily="18" charset="0"/>
              </a:rPr>
              <a:t>Topic: Referral to a Hearing Documents</a:t>
            </a:r>
            <a:endParaRPr lang="en-US" sz="2800" dirty="0"/>
          </a:p>
        </p:txBody>
      </p:sp>
      <p:sp>
        <p:nvSpPr>
          <p:cNvPr id="3" name="Content Placeholder 2">
            <a:extLst>
              <a:ext uri="{FF2B5EF4-FFF2-40B4-BE49-F238E27FC236}">
                <a16:creationId xmlns:a16="http://schemas.microsoft.com/office/drawing/2014/main" id="{76652806-A783-4177-9EBB-6B1BAA45D446}"/>
              </a:ext>
            </a:extLst>
          </p:cNvPr>
          <p:cNvSpPr>
            <a:spLocks noGrp="1"/>
          </p:cNvSpPr>
          <p:nvPr>
            <p:ph idx="1"/>
          </p:nvPr>
        </p:nvSpPr>
        <p:spPr>
          <a:xfrm>
            <a:off x="331515" y="1201479"/>
            <a:ext cx="8557304" cy="4935317"/>
          </a:xfrm>
        </p:spPr>
        <p:txBody>
          <a:bodyPr>
            <a:normAutofit/>
          </a:bodyPr>
          <a:lstStyle/>
          <a:p>
            <a:r>
              <a:rPr lang="en-US" sz="2400" dirty="0">
                <a:latin typeface="Georgia" panose="02040502050405020303" pitchFamily="18" charset="0"/>
              </a:rPr>
              <a:t>Notice of Hearing (for both parties)</a:t>
            </a:r>
          </a:p>
          <a:p>
            <a:endParaRPr lang="en-US" sz="2400" dirty="0">
              <a:latin typeface="Georgia" panose="02040502050405020303" pitchFamily="18" charset="0"/>
            </a:endParaRPr>
          </a:p>
          <a:p>
            <a:pPr marL="0" indent="0">
              <a:buNone/>
            </a:pPr>
            <a:r>
              <a:rPr lang="en-US" sz="2800" b="1" dirty="0">
                <a:latin typeface="Georgia" panose="02040502050405020303" pitchFamily="18" charset="0"/>
              </a:rPr>
              <a:t>Topic: Notice of Hearing Decision Documents</a:t>
            </a:r>
          </a:p>
          <a:p>
            <a:pPr>
              <a:buFont typeface="Arial" panose="020B0604020202020204" pitchFamily="34" charset="0"/>
              <a:buChar char="•"/>
            </a:pPr>
            <a:r>
              <a:rPr lang="en-US" sz="2400" dirty="0">
                <a:latin typeface="Georgia" panose="02040502050405020303" pitchFamily="18" charset="0"/>
              </a:rPr>
              <a:t>Notice of Outcome. Respondent Not Responsible Template</a:t>
            </a:r>
          </a:p>
          <a:p>
            <a:pPr>
              <a:buFont typeface="Arial" panose="020B0604020202020204" pitchFamily="34" charset="0"/>
              <a:buChar char="•"/>
            </a:pPr>
            <a:r>
              <a:rPr lang="en-US" sz="2400" dirty="0">
                <a:latin typeface="Georgia" panose="02040502050405020303" pitchFamily="18" charset="0"/>
              </a:rPr>
              <a:t>Notice of Outcome. Respondent Responsible Template </a:t>
            </a:r>
          </a:p>
          <a:p>
            <a:pPr>
              <a:buFont typeface="Arial" panose="020B0604020202020204" pitchFamily="34" charset="0"/>
              <a:buChar char="•"/>
            </a:pPr>
            <a:r>
              <a:rPr lang="en-US" sz="2400" dirty="0">
                <a:latin typeface="Georgia" panose="02040502050405020303" pitchFamily="18" charset="0"/>
              </a:rPr>
              <a:t>Notice of Outcome Letter for Complainant. Respondent Not Responsible Template</a:t>
            </a:r>
          </a:p>
          <a:p>
            <a:pPr>
              <a:buFont typeface="Arial" panose="020B0604020202020204" pitchFamily="34" charset="0"/>
              <a:buChar char="•"/>
            </a:pPr>
            <a:r>
              <a:rPr lang="en-US" sz="2400" dirty="0">
                <a:latin typeface="Georgia" panose="02040502050405020303" pitchFamily="18" charset="0"/>
              </a:rPr>
              <a:t>Notice of Outcome Letter for Complainant. Respondent Responsible Template</a:t>
            </a:r>
          </a:p>
          <a:p>
            <a:pPr>
              <a:buFont typeface="Arial" panose="020B0604020202020204" pitchFamily="34" charset="0"/>
              <a:buChar char="•"/>
            </a:pPr>
            <a:endParaRPr lang="en-US" sz="3000" b="1" dirty="0">
              <a:latin typeface="Georgia" panose="02040502050405020303" pitchFamily="18" charset="0"/>
            </a:endParaRPr>
          </a:p>
          <a:p>
            <a:pPr>
              <a:buFont typeface="Arial" panose="020B0604020202020204" pitchFamily="34" charset="0"/>
              <a:buChar char="•"/>
            </a:pPr>
            <a:endParaRPr lang="en-US" sz="3000" dirty="0"/>
          </a:p>
        </p:txBody>
      </p:sp>
    </p:spTree>
    <p:extLst>
      <p:ext uri="{BB962C8B-B14F-4D97-AF65-F5344CB8AC3E}">
        <p14:creationId xmlns:p14="http://schemas.microsoft.com/office/powerpoint/2010/main" val="2522676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FE040-512B-43A6-88C6-2EF3FE3542FC}"/>
              </a:ext>
            </a:extLst>
          </p:cNvPr>
          <p:cNvSpPr>
            <a:spLocks noGrp="1"/>
          </p:cNvSpPr>
          <p:nvPr>
            <p:ph type="title"/>
          </p:nvPr>
        </p:nvSpPr>
        <p:spPr/>
        <p:txBody>
          <a:bodyPr>
            <a:noAutofit/>
          </a:bodyPr>
          <a:lstStyle/>
          <a:p>
            <a:r>
              <a:rPr lang="en-US" sz="3600" b="1" dirty="0">
                <a:latin typeface="Georgia" panose="02040502050405020303" pitchFamily="18" charset="0"/>
              </a:rPr>
              <a:t>I’ll see your hearing… and raise you an appeal!</a:t>
            </a:r>
          </a:p>
        </p:txBody>
      </p:sp>
      <p:sp>
        <p:nvSpPr>
          <p:cNvPr id="4" name="Content Placeholder 3">
            <a:extLst>
              <a:ext uri="{FF2B5EF4-FFF2-40B4-BE49-F238E27FC236}">
                <a16:creationId xmlns:a16="http://schemas.microsoft.com/office/drawing/2014/main" id="{9410932A-26CD-423E-B9CE-9CB6ABE458AE}"/>
              </a:ext>
            </a:extLst>
          </p:cNvPr>
          <p:cNvSpPr>
            <a:spLocks noGrp="1"/>
          </p:cNvSpPr>
          <p:nvPr>
            <p:ph sz="half" idx="1"/>
          </p:nvPr>
        </p:nvSpPr>
        <p:spPr>
          <a:xfrm>
            <a:off x="255181" y="1417638"/>
            <a:ext cx="5762847" cy="4708525"/>
          </a:xfrm>
        </p:spPr>
        <p:txBody>
          <a:bodyPr>
            <a:noAutofit/>
          </a:bodyPr>
          <a:lstStyle/>
          <a:p>
            <a:pPr marL="514350" indent="-514350">
              <a:buAutoNum type="arabicPeriod"/>
            </a:pPr>
            <a:r>
              <a:rPr lang="en-US" sz="2100" dirty="0">
                <a:latin typeface="Georgia" panose="02040502050405020303" pitchFamily="18" charset="0"/>
              </a:rPr>
              <a:t>You will inform the parties that an appeal has been or has not been filed and offer the chance for the parties to write a response to the appeal request. </a:t>
            </a:r>
          </a:p>
          <a:p>
            <a:pPr marL="514350" indent="-514350">
              <a:buAutoNum type="arabicPeriod"/>
            </a:pPr>
            <a:r>
              <a:rPr lang="en-US" sz="2100" dirty="0">
                <a:latin typeface="Georgia" panose="02040502050405020303" pitchFamily="18" charset="0"/>
              </a:rPr>
              <a:t>You will send out letters letting the parties know the appeal is dismissed for lack of grounds or that it has been accepted for appeal.</a:t>
            </a:r>
          </a:p>
          <a:p>
            <a:pPr marL="514350" indent="-514350">
              <a:buAutoNum type="arabicPeriod"/>
            </a:pPr>
            <a:r>
              <a:rPr lang="en-US" sz="2100" dirty="0">
                <a:latin typeface="Georgia" panose="02040502050405020303" pitchFamily="18" charset="0"/>
              </a:rPr>
              <a:t>You will send a copy of the appeal letter to both parties and to the investigators or decision-maker for comment.</a:t>
            </a:r>
          </a:p>
          <a:p>
            <a:pPr marL="514350" indent="-514350">
              <a:buAutoNum type="arabicPeriod"/>
            </a:pPr>
            <a:r>
              <a:rPr lang="en-US" sz="2100" dirty="0">
                <a:latin typeface="Georgia" panose="02040502050405020303" pitchFamily="18" charset="0"/>
              </a:rPr>
              <a:t>You will collect the statements and present the appeal to the Appeal Officer for review. </a:t>
            </a:r>
          </a:p>
        </p:txBody>
      </p:sp>
      <p:pic>
        <p:nvPicPr>
          <p:cNvPr id="7" name="Picture 6">
            <a:extLst>
              <a:ext uri="{FF2B5EF4-FFF2-40B4-BE49-F238E27FC236}">
                <a16:creationId xmlns:a16="http://schemas.microsoft.com/office/drawing/2014/main" id="{766306EC-1FC5-4889-BCE1-092F104C2EDC}"/>
              </a:ext>
            </a:extLst>
          </p:cNvPr>
          <p:cNvPicPr>
            <a:picLocks noChangeAspect="1"/>
          </p:cNvPicPr>
          <p:nvPr/>
        </p:nvPicPr>
        <p:blipFill>
          <a:blip r:embed="rId2"/>
          <a:stretch>
            <a:fillRect/>
          </a:stretch>
        </p:blipFill>
        <p:spPr>
          <a:xfrm>
            <a:off x="5820329" y="3534202"/>
            <a:ext cx="3164183" cy="1558794"/>
          </a:xfrm>
          <a:prstGeom prst="rect">
            <a:avLst/>
          </a:prstGeom>
        </p:spPr>
      </p:pic>
      <p:pic>
        <p:nvPicPr>
          <p:cNvPr id="8" name="Picture 7">
            <a:extLst>
              <a:ext uri="{FF2B5EF4-FFF2-40B4-BE49-F238E27FC236}">
                <a16:creationId xmlns:a16="http://schemas.microsoft.com/office/drawing/2014/main" id="{29006C7C-8AA5-42A2-AEC5-199CF9629546}"/>
              </a:ext>
            </a:extLst>
          </p:cNvPr>
          <p:cNvPicPr>
            <a:picLocks noChangeAspect="1"/>
          </p:cNvPicPr>
          <p:nvPr/>
        </p:nvPicPr>
        <p:blipFill>
          <a:blip r:embed="rId3"/>
          <a:stretch>
            <a:fillRect/>
          </a:stretch>
        </p:blipFill>
        <p:spPr>
          <a:xfrm>
            <a:off x="6368625" y="1027259"/>
            <a:ext cx="2152650" cy="2124075"/>
          </a:xfrm>
          <a:prstGeom prst="rect">
            <a:avLst/>
          </a:prstGeom>
        </p:spPr>
      </p:pic>
    </p:spTree>
    <p:extLst>
      <p:ext uri="{BB962C8B-B14F-4D97-AF65-F5344CB8AC3E}">
        <p14:creationId xmlns:p14="http://schemas.microsoft.com/office/powerpoint/2010/main" val="1739946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CD3D6-DABC-4C34-BB9C-871B013F538B}"/>
              </a:ext>
            </a:extLst>
          </p:cNvPr>
          <p:cNvSpPr>
            <a:spLocks noGrp="1"/>
          </p:cNvSpPr>
          <p:nvPr>
            <p:ph type="title"/>
          </p:nvPr>
        </p:nvSpPr>
        <p:spPr/>
        <p:txBody>
          <a:bodyPr>
            <a:normAutofit/>
          </a:bodyPr>
          <a:lstStyle/>
          <a:p>
            <a:r>
              <a:rPr lang="en-US" sz="3200" b="1" dirty="0">
                <a:latin typeface="Georgia" panose="02040502050405020303" pitchFamily="18" charset="0"/>
              </a:rPr>
              <a:t>Topic: Appeal Notification Documents  </a:t>
            </a:r>
            <a:endParaRPr lang="en-US" sz="3200" dirty="0"/>
          </a:p>
        </p:txBody>
      </p:sp>
      <p:sp>
        <p:nvSpPr>
          <p:cNvPr id="3" name="Content Placeholder 2">
            <a:extLst>
              <a:ext uri="{FF2B5EF4-FFF2-40B4-BE49-F238E27FC236}">
                <a16:creationId xmlns:a16="http://schemas.microsoft.com/office/drawing/2014/main" id="{DF3059BF-4625-4411-85C2-A46CB870D4FD}"/>
              </a:ext>
            </a:extLst>
          </p:cNvPr>
          <p:cNvSpPr>
            <a:spLocks noGrp="1"/>
          </p:cNvSpPr>
          <p:nvPr>
            <p:ph idx="1"/>
          </p:nvPr>
        </p:nvSpPr>
        <p:spPr>
          <a:xfrm>
            <a:off x="457200" y="1244010"/>
            <a:ext cx="8229600" cy="4882154"/>
          </a:xfrm>
        </p:spPr>
        <p:txBody>
          <a:bodyPr>
            <a:normAutofit fontScale="92500" lnSpcReduction="20000"/>
          </a:bodyPr>
          <a:lstStyle/>
          <a:p>
            <a:r>
              <a:rPr lang="en-US" dirty="0">
                <a:latin typeface="Georgia" panose="02040502050405020303" pitchFamily="18" charset="0"/>
              </a:rPr>
              <a:t>Complainant’s Copy that Hearing Appeal has been filed by Respondent template</a:t>
            </a:r>
          </a:p>
          <a:p>
            <a:r>
              <a:rPr lang="en-US" dirty="0">
                <a:latin typeface="Georgia" panose="02040502050405020303" pitchFamily="18" charset="0"/>
              </a:rPr>
              <a:t>Complainant’s Copy that No Hearing Appeal Requested Template</a:t>
            </a:r>
          </a:p>
          <a:p>
            <a:r>
              <a:rPr lang="en-US" dirty="0">
                <a:latin typeface="Georgia" panose="02040502050405020303" pitchFamily="18" charset="0"/>
              </a:rPr>
              <a:t>Respondent’s Copy that Hearing Appeal has been filed by Complainant Template</a:t>
            </a:r>
          </a:p>
          <a:p>
            <a:r>
              <a:rPr lang="en-US" dirty="0">
                <a:latin typeface="Georgia" panose="02040502050405020303" pitchFamily="18" charset="0"/>
              </a:rPr>
              <a:t>Respondent’s Notice that No Hearing Appeal Requested Template </a:t>
            </a:r>
          </a:p>
          <a:p>
            <a:r>
              <a:rPr lang="en-US" dirty="0">
                <a:latin typeface="Georgia" panose="02040502050405020303" pitchFamily="18" charset="0"/>
              </a:rPr>
              <a:t>Notice that No Hearing Appeal Requested Template (this goes to both parties when no appeal filed)</a:t>
            </a:r>
          </a:p>
        </p:txBody>
      </p:sp>
    </p:spTree>
    <p:extLst>
      <p:ext uri="{BB962C8B-B14F-4D97-AF65-F5344CB8AC3E}">
        <p14:creationId xmlns:p14="http://schemas.microsoft.com/office/powerpoint/2010/main" val="344623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E2FF0-ADA6-4F11-9B65-03E156EA9417}"/>
              </a:ext>
            </a:extLst>
          </p:cNvPr>
          <p:cNvSpPr>
            <a:spLocks noGrp="1"/>
          </p:cNvSpPr>
          <p:nvPr>
            <p:ph type="title"/>
          </p:nvPr>
        </p:nvSpPr>
        <p:spPr>
          <a:xfrm>
            <a:off x="457200" y="274638"/>
            <a:ext cx="8229600" cy="618497"/>
          </a:xfrm>
        </p:spPr>
        <p:txBody>
          <a:bodyPr>
            <a:normAutofit fontScale="90000"/>
          </a:bodyPr>
          <a:lstStyle/>
          <a:p>
            <a:r>
              <a:rPr lang="en-US" dirty="0"/>
              <a:t>The Appeal is in Process….and Done!</a:t>
            </a:r>
          </a:p>
        </p:txBody>
      </p:sp>
      <p:sp>
        <p:nvSpPr>
          <p:cNvPr id="4" name="Content Placeholder 3">
            <a:extLst>
              <a:ext uri="{FF2B5EF4-FFF2-40B4-BE49-F238E27FC236}">
                <a16:creationId xmlns:a16="http://schemas.microsoft.com/office/drawing/2014/main" id="{409B64D2-8D87-436E-8676-DB42762A7930}"/>
              </a:ext>
            </a:extLst>
          </p:cNvPr>
          <p:cNvSpPr>
            <a:spLocks noGrp="1"/>
          </p:cNvSpPr>
          <p:nvPr>
            <p:ph sz="half" idx="1"/>
          </p:nvPr>
        </p:nvSpPr>
        <p:spPr>
          <a:xfrm>
            <a:off x="276446" y="893136"/>
            <a:ext cx="6230679" cy="5233028"/>
          </a:xfrm>
        </p:spPr>
        <p:txBody>
          <a:bodyPr>
            <a:noAutofit/>
          </a:bodyPr>
          <a:lstStyle/>
          <a:p>
            <a:pPr marL="0" indent="0">
              <a:buNone/>
            </a:pPr>
            <a:r>
              <a:rPr lang="en-US" sz="1800" dirty="0">
                <a:latin typeface="Georgia" panose="02040502050405020303" pitchFamily="18" charset="0"/>
              </a:rPr>
              <a:t>1. If an appeal is requested, you will route the appeal request to the Appeal Officer (for MCCCD, this is the Provost) and you will notify both parties that an appeal (including who filed it) has been requested. </a:t>
            </a:r>
          </a:p>
          <a:p>
            <a:pPr marL="0" indent="0">
              <a:buNone/>
            </a:pPr>
            <a:r>
              <a:rPr lang="en-US" sz="1800" dirty="0">
                <a:latin typeface="Georgia" panose="02040502050405020303" pitchFamily="18" charset="0"/>
              </a:rPr>
              <a:t>2. If an appeal is not requested, you will notify the parties of this fact and indicate that the case is closed and the hearing decision stands. </a:t>
            </a:r>
          </a:p>
          <a:p>
            <a:pPr marL="0" indent="0">
              <a:buNone/>
            </a:pPr>
            <a:r>
              <a:rPr lang="en-US" sz="1800" dirty="0">
                <a:latin typeface="Georgia" panose="02040502050405020303" pitchFamily="18" charset="0"/>
              </a:rPr>
              <a:t>3. The Appeal Officer may dismiss the appeal for lack of grounds or accept the appeal. Either way, there will be a letter sent out by the Appeal Officer (you will assist, as needed.</a:t>
            </a:r>
          </a:p>
          <a:p>
            <a:pPr marL="0" indent="0">
              <a:buNone/>
            </a:pPr>
            <a:r>
              <a:rPr lang="en-US" sz="1800" dirty="0">
                <a:latin typeface="Georgia" panose="02040502050405020303" pitchFamily="18" charset="0"/>
              </a:rPr>
              <a:t>4. The Appeal Officer may send letters to the parties as well as the investigators and/or decision-maker for information that will aid in the appeal determination. </a:t>
            </a:r>
          </a:p>
          <a:p>
            <a:pPr marL="0" indent="0">
              <a:buNone/>
            </a:pPr>
            <a:r>
              <a:rPr lang="en-US" sz="1800" dirty="0">
                <a:latin typeface="Georgia" panose="02040502050405020303" pitchFamily="18" charset="0"/>
              </a:rPr>
              <a:t>5. Once the appeal decision is made, you will assist the Appeal Officer in sending out the decision letters. </a:t>
            </a:r>
          </a:p>
          <a:p>
            <a:pPr marL="0" indent="0">
              <a:buNone/>
            </a:pPr>
            <a:r>
              <a:rPr lang="en-US" sz="1800" dirty="0">
                <a:latin typeface="Georgia" panose="02040502050405020303" pitchFamily="18" charset="0"/>
              </a:rPr>
              <a:t>6. You will ensure the appeal decision is implemented. </a:t>
            </a:r>
          </a:p>
        </p:txBody>
      </p:sp>
      <p:pic>
        <p:nvPicPr>
          <p:cNvPr id="6" name="Picture 5">
            <a:extLst>
              <a:ext uri="{FF2B5EF4-FFF2-40B4-BE49-F238E27FC236}">
                <a16:creationId xmlns:a16="http://schemas.microsoft.com/office/drawing/2014/main" id="{B5C03976-D22D-4F07-8B06-E30C0E765EAD}"/>
              </a:ext>
            </a:extLst>
          </p:cNvPr>
          <p:cNvPicPr>
            <a:picLocks noChangeAspect="1"/>
          </p:cNvPicPr>
          <p:nvPr/>
        </p:nvPicPr>
        <p:blipFill>
          <a:blip r:embed="rId2"/>
          <a:stretch>
            <a:fillRect/>
          </a:stretch>
        </p:blipFill>
        <p:spPr>
          <a:xfrm>
            <a:off x="6615778" y="3503834"/>
            <a:ext cx="2528222" cy="2143125"/>
          </a:xfrm>
          <a:prstGeom prst="rect">
            <a:avLst/>
          </a:prstGeom>
        </p:spPr>
      </p:pic>
      <p:pic>
        <p:nvPicPr>
          <p:cNvPr id="7" name="Picture 6">
            <a:extLst>
              <a:ext uri="{FF2B5EF4-FFF2-40B4-BE49-F238E27FC236}">
                <a16:creationId xmlns:a16="http://schemas.microsoft.com/office/drawing/2014/main" id="{B76443C7-00B7-45AB-AC8B-55FFAD1470D2}"/>
              </a:ext>
            </a:extLst>
          </p:cNvPr>
          <p:cNvPicPr>
            <a:picLocks noChangeAspect="1"/>
          </p:cNvPicPr>
          <p:nvPr/>
        </p:nvPicPr>
        <p:blipFill>
          <a:blip r:embed="rId3"/>
          <a:stretch>
            <a:fillRect/>
          </a:stretch>
        </p:blipFill>
        <p:spPr>
          <a:xfrm>
            <a:off x="6507124" y="1198766"/>
            <a:ext cx="2360429" cy="1809750"/>
          </a:xfrm>
          <a:prstGeom prst="rect">
            <a:avLst/>
          </a:prstGeom>
        </p:spPr>
      </p:pic>
    </p:spTree>
    <p:extLst>
      <p:ext uri="{BB962C8B-B14F-4D97-AF65-F5344CB8AC3E}">
        <p14:creationId xmlns:p14="http://schemas.microsoft.com/office/powerpoint/2010/main" val="437766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60D97-A421-4E68-A9CB-662BEC6BB118}"/>
              </a:ext>
            </a:extLst>
          </p:cNvPr>
          <p:cNvSpPr>
            <a:spLocks noGrp="1"/>
          </p:cNvSpPr>
          <p:nvPr>
            <p:ph type="title"/>
          </p:nvPr>
        </p:nvSpPr>
        <p:spPr/>
        <p:txBody>
          <a:bodyPr>
            <a:normAutofit fontScale="90000"/>
          </a:bodyPr>
          <a:lstStyle/>
          <a:p>
            <a:r>
              <a:rPr lang="en-US" b="1" dirty="0">
                <a:latin typeface="Georgia" panose="02040502050405020303" pitchFamily="18" charset="0"/>
              </a:rPr>
              <a:t>Topic: Appeal Officer Letters </a:t>
            </a:r>
          </a:p>
        </p:txBody>
      </p:sp>
      <p:sp>
        <p:nvSpPr>
          <p:cNvPr id="3" name="Content Placeholder 2">
            <a:extLst>
              <a:ext uri="{FF2B5EF4-FFF2-40B4-BE49-F238E27FC236}">
                <a16:creationId xmlns:a16="http://schemas.microsoft.com/office/drawing/2014/main" id="{1A0AEEA8-B9B0-4943-A16C-9EC33C9D605A}"/>
              </a:ext>
            </a:extLst>
          </p:cNvPr>
          <p:cNvSpPr>
            <a:spLocks noGrp="1"/>
          </p:cNvSpPr>
          <p:nvPr>
            <p:ph idx="1"/>
          </p:nvPr>
        </p:nvSpPr>
        <p:spPr>
          <a:xfrm>
            <a:off x="457200" y="1417638"/>
            <a:ext cx="8229600" cy="4708525"/>
          </a:xfrm>
        </p:spPr>
        <p:txBody>
          <a:bodyPr>
            <a:normAutofit fontScale="92500" lnSpcReduction="20000"/>
          </a:bodyPr>
          <a:lstStyle/>
          <a:p>
            <a:r>
              <a:rPr lang="en-US" dirty="0"/>
              <a:t>Appeal Officer Letter RE: Appeal Accepted and Procedure for Appeal Template (Both Parties)</a:t>
            </a:r>
          </a:p>
          <a:p>
            <a:r>
              <a:rPr lang="en-US" dirty="0"/>
              <a:t>Appeal Officer Letter RE: Dismissal Lack of Grounds Template (Both Parties)</a:t>
            </a:r>
          </a:p>
          <a:p>
            <a:r>
              <a:rPr lang="en-US" dirty="0"/>
              <a:t>Appeal Officer Letter RE: Information from Investigators or Decision-maker Template (Both Parties)</a:t>
            </a:r>
          </a:p>
          <a:p>
            <a:r>
              <a:rPr lang="en-US" dirty="0"/>
              <a:t>Appeal Officer Letter RE: Appeal Denied (Both Parties)</a:t>
            </a:r>
          </a:p>
          <a:p>
            <a:r>
              <a:rPr lang="en-US" dirty="0"/>
              <a:t>Appeal Officer Letter RE: Appeal Granted and Next Steps (Both Parties)</a:t>
            </a:r>
          </a:p>
          <a:p>
            <a:endParaRPr lang="en-US" dirty="0"/>
          </a:p>
        </p:txBody>
      </p:sp>
    </p:spTree>
    <p:extLst>
      <p:ext uri="{BB962C8B-B14F-4D97-AF65-F5344CB8AC3E}">
        <p14:creationId xmlns:p14="http://schemas.microsoft.com/office/powerpoint/2010/main" val="3393890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233D7-05EF-4906-98A6-6A6A59CC288D}"/>
              </a:ext>
            </a:extLst>
          </p:cNvPr>
          <p:cNvSpPr>
            <a:spLocks noGrp="1"/>
          </p:cNvSpPr>
          <p:nvPr>
            <p:ph type="title"/>
          </p:nvPr>
        </p:nvSpPr>
        <p:spPr>
          <a:xfrm>
            <a:off x="331515" y="264006"/>
            <a:ext cx="8229600" cy="1143000"/>
          </a:xfrm>
        </p:spPr>
        <p:txBody>
          <a:bodyPr>
            <a:normAutofit fontScale="90000"/>
          </a:bodyPr>
          <a:lstStyle/>
          <a:p>
            <a:r>
              <a:rPr lang="en-US" dirty="0">
                <a:latin typeface="Georgia" panose="02040502050405020303" pitchFamily="18" charset="0"/>
              </a:rPr>
              <a:t>Where can the templates be found?</a:t>
            </a:r>
          </a:p>
        </p:txBody>
      </p:sp>
      <p:pic>
        <p:nvPicPr>
          <p:cNvPr id="5" name="Content Placeholder 4">
            <a:extLst>
              <a:ext uri="{FF2B5EF4-FFF2-40B4-BE49-F238E27FC236}">
                <a16:creationId xmlns:a16="http://schemas.microsoft.com/office/drawing/2014/main" id="{BA53203C-9137-4AF8-94EF-431C8591CEEA}"/>
              </a:ext>
            </a:extLst>
          </p:cNvPr>
          <p:cNvPicPr>
            <a:picLocks noGrp="1" noChangeAspect="1"/>
          </p:cNvPicPr>
          <p:nvPr>
            <p:ph idx="1"/>
          </p:nvPr>
        </p:nvPicPr>
        <p:blipFill>
          <a:blip r:embed="rId2"/>
          <a:stretch>
            <a:fillRect/>
          </a:stretch>
        </p:blipFill>
        <p:spPr>
          <a:xfrm>
            <a:off x="331515" y="1148316"/>
            <a:ext cx="3081536" cy="5052275"/>
          </a:xfrm>
        </p:spPr>
      </p:pic>
      <p:sp>
        <p:nvSpPr>
          <p:cNvPr id="6" name="Arrow: Left 5">
            <a:extLst>
              <a:ext uri="{FF2B5EF4-FFF2-40B4-BE49-F238E27FC236}">
                <a16:creationId xmlns:a16="http://schemas.microsoft.com/office/drawing/2014/main" id="{73E82ACF-6D88-440A-AF50-7904B4DCE6EA}"/>
              </a:ext>
            </a:extLst>
          </p:cNvPr>
          <p:cNvSpPr/>
          <p:nvPr/>
        </p:nvSpPr>
        <p:spPr>
          <a:xfrm>
            <a:off x="3413051" y="5119427"/>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45DDC15-7FCB-46F7-BA5E-FCE22CF21C4D}"/>
              </a:ext>
            </a:extLst>
          </p:cNvPr>
          <p:cNvSpPr txBox="1"/>
          <p:nvPr/>
        </p:nvSpPr>
        <p:spPr>
          <a:xfrm>
            <a:off x="4572001" y="1222744"/>
            <a:ext cx="4423144" cy="4154984"/>
          </a:xfrm>
          <a:prstGeom prst="rect">
            <a:avLst/>
          </a:prstGeom>
          <a:noFill/>
        </p:spPr>
        <p:txBody>
          <a:bodyPr wrap="square" rtlCol="0">
            <a:spAutoFit/>
          </a:bodyPr>
          <a:lstStyle/>
          <a:p>
            <a:r>
              <a:rPr lang="en-US" sz="2400" dirty="0">
                <a:latin typeface="Georgia" panose="02040502050405020303" pitchFamily="18" charset="0"/>
              </a:rPr>
              <a:t>All templates can be found in the </a:t>
            </a:r>
            <a:r>
              <a:rPr lang="en-US" sz="2400" dirty="0" err="1">
                <a:latin typeface="Georgia" panose="02040502050405020303" pitchFamily="18" charset="0"/>
              </a:rPr>
              <a:t>Symplicity</a:t>
            </a:r>
            <a:r>
              <a:rPr lang="en-US" sz="2400" dirty="0">
                <a:latin typeface="Georgia" panose="02040502050405020303" pitchFamily="18" charset="0"/>
              </a:rPr>
              <a:t> System. </a:t>
            </a:r>
          </a:p>
          <a:p>
            <a:r>
              <a:rPr lang="en-US" sz="2400" dirty="0">
                <a:latin typeface="Georgia" panose="02040502050405020303" pitchFamily="18" charset="0"/>
              </a:rPr>
              <a:t>Log in and get to the home page. </a:t>
            </a:r>
          </a:p>
          <a:p>
            <a:r>
              <a:rPr lang="en-US" sz="2400" dirty="0">
                <a:latin typeface="Georgia" panose="02040502050405020303" pitchFamily="18" charset="0"/>
              </a:rPr>
              <a:t>Scroll down on the left hand side of the home page until you see the word TEMPLATES</a:t>
            </a:r>
          </a:p>
          <a:p>
            <a:r>
              <a:rPr lang="en-US" sz="2400" dirty="0">
                <a:latin typeface="Georgia" panose="02040502050405020303" pitchFamily="18" charset="0"/>
              </a:rPr>
              <a:t>Click on TEMPLATES. Then scroll over to CATEGORY. Click on Category and scroll down to Title IX. </a:t>
            </a:r>
          </a:p>
        </p:txBody>
      </p:sp>
    </p:spTree>
    <p:extLst>
      <p:ext uri="{BB962C8B-B14F-4D97-AF65-F5344CB8AC3E}">
        <p14:creationId xmlns:p14="http://schemas.microsoft.com/office/powerpoint/2010/main" val="3797537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4320B6-B891-4E87-806C-DE18BE7863CE}"/>
              </a:ext>
            </a:extLst>
          </p:cNvPr>
          <p:cNvPicPr>
            <a:picLocks noChangeAspect="1"/>
          </p:cNvPicPr>
          <p:nvPr/>
        </p:nvPicPr>
        <p:blipFill>
          <a:blip r:embed="rId2"/>
          <a:stretch>
            <a:fillRect/>
          </a:stretch>
        </p:blipFill>
        <p:spPr>
          <a:xfrm>
            <a:off x="116958" y="2434855"/>
            <a:ext cx="8920716" cy="3370521"/>
          </a:xfrm>
          <a:prstGeom prst="rect">
            <a:avLst/>
          </a:prstGeom>
        </p:spPr>
      </p:pic>
      <p:sp>
        <p:nvSpPr>
          <p:cNvPr id="6" name="TextBox 5">
            <a:extLst>
              <a:ext uri="{FF2B5EF4-FFF2-40B4-BE49-F238E27FC236}">
                <a16:creationId xmlns:a16="http://schemas.microsoft.com/office/drawing/2014/main" id="{757A4C82-322E-4EA7-9103-86055E2FBF22}"/>
              </a:ext>
            </a:extLst>
          </p:cNvPr>
          <p:cNvSpPr txBox="1"/>
          <p:nvPr/>
        </p:nvSpPr>
        <p:spPr>
          <a:xfrm>
            <a:off x="393404" y="180753"/>
            <a:ext cx="8431619" cy="1938992"/>
          </a:xfrm>
          <a:prstGeom prst="rect">
            <a:avLst/>
          </a:prstGeom>
          <a:noFill/>
        </p:spPr>
        <p:txBody>
          <a:bodyPr wrap="square" rtlCol="0">
            <a:spAutoFit/>
          </a:bodyPr>
          <a:lstStyle/>
          <a:p>
            <a:r>
              <a:rPr lang="en-US" sz="2400" dirty="0">
                <a:latin typeface="Georgia" panose="02040502050405020303" pitchFamily="18" charset="0"/>
              </a:rPr>
              <a:t>The names of the templates and reports will be listed in this template repository. </a:t>
            </a:r>
          </a:p>
          <a:p>
            <a:endParaRPr lang="en-US" sz="2400" dirty="0">
              <a:latin typeface="Georgia" panose="02040502050405020303" pitchFamily="18" charset="0"/>
            </a:endParaRPr>
          </a:p>
          <a:p>
            <a:r>
              <a:rPr lang="en-US" sz="2400" dirty="0">
                <a:latin typeface="Georgia" panose="02040502050405020303" pitchFamily="18" charset="0"/>
              </a:rPr>
              <a:t>Once </a:t>
            </a:r>
            <a:r>
              <a:rPr lang="en-US" sz="2400" dirty="0" err="1">
                <a:latin typeface="Georgia" panose="02040502050405020303" pitchFamily="18" charset="0"/>
              </a:rPr>
              <a:t>Symplicty</a:t>
            </a:r>
            <a:r>
              <a:rPr lang="en-US" sz="2400" dirty="0">
                <a:latin typeface="Georgia" panose="02040502050405020303" pitchFamily="18" charset="0"/>
              </a:rPr>
              <a:t> releases the 2020 update, we will upload the templates into the workflow for ease in sending the letters.  </a:t>
            </a:r>
          </a:p>
        </p:txBody>
      </p:sp>
    </p:spTree>
    <p:extLst>
      <p:ext uri="{BB962C8B-B14F-4D97-AF65-F5344CB8AC3E}">
        <p14:creationId xmlns:p14="http://schemas.microsoft.com/office/powerpoint/2010/main" val="700011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F1635-F5F2-4929-ACC3-99AD4394C2A9}"/>
              </a:ext>
            </a:extLst>
          </p:cNvPr>
          <p:cNvSpPr>
            <a:spLocks noGrp="1"/>
          </p:cNvSpPr>
          <p:nvPr>
            <p:ph type="title"/>
          </p:nvPr>
        </p:nvSpPr>
        <p:spPr/>
        <p:txBody>
          <a:bodyPr>
            <a:normAutofit fontScale="90000"/>
          </a:bodyPr>
          <a:lstStyle/>
          <a:p>
            <a:r>
              <a:rPr lang="en-US" b="1" dirty="0">
                <a:latin typeface="Georgia" panose="02040502050405020303" pitchFamily="18" charset="0"/>
              </a:rPr>
              <a:t>Keeping up with the simultaneous messaging</a:t>
            </a:r>
            <a:br>
              <a:rPr lang="en-US" b="1" dirty="0">
                <a:latin typeface="Georgia" panose="02040502050405020303" pitchFamily="18" charset="0"/>
              </a:rPr>
            </a:br>
            <a:endParaRPr lang="en-US" dirty="0"/>
          </a:p>
        </p:txBody>
      </p:sp>
      <p:pic>
        <p:nvPicPr>
          <p:cNvPr id="4" name="Content Placeholder 3">
            <a:extLst>
              <a:ext uri="{FF2B5EF4-FFF2-40B4-BE49-F238E27FC236}">
                <a16:creationId xmlns:a16="http://schemas.microsoft.com/office/drawing/2014/main" id="{69518646-8EEE-4AD4-8AE1-77826B46B97E}"/>
              </a:ext>
            </a:extLst>
          </p:cNvPr>
          <p:cNvPicPr>
            <a:picLocks noGrp="1" noChangeAspect="1"/>
          </p:cNvPicPr>
          <p:nvPr>
            <p:ph idx="1"/>
          </p:nvPr>
        </p:nvPicPr>
        <p:blipFill>
          <a:blip r:embed="rId2"/>
          <a:stretch>
            <a:fillRect/>
          </a:stretch>
        </p:blipFill>
        <p:spPr>
          <a:xfrm>
            <a:off x="465927" y="2927461"/>
            <a:ext cx="3102381" cy="2931078"/>
          </a:xfrm>
          <a:prstGeom prst="rect">
            <a:avLst/>
          </a:prstGeom>
        </p:spPr>
      </p:pic>
      <p:sp>
        <p:nvSpPr>
          <p:cNvPr id="5" name="TextBox 4">
            <a:extLst>
              <a:ext uri="{FF2B5EF4-FFF2-40B4-BE49-F238E27FC236}">
                <a16:creationId xmlns:a16="http://schemas.microsoft.com/office/drawing/2014/main" id="{5682C81D-F3CE-4590-BFA0-95A6EF56DB5A}"/>
              </a:ext>
            </a:extLst>
          </p:cNvPr>
          <p:cNvSpPr txBox="1"/>
          <p:nvPr/>
        </p:nvSpPr>
        <p:spPr>
          <a:xfrm>
            <a:off x="331515" y="1332578"/>
            <a:ext cx="8674262" cy="4247317"/>
          </a:xfrm>
          <a:prstGeom prst="rect">
            <a:avLst/>
          </a:prstGeom>
          <a:noFill/>
        </p:spPr>
        <p:txBody>
          <a:bodyPr wrap="square" rtlCol="0">
            <a:spAutoFit/>
          </a:bodyPr>
          <a:lstStyle/>
          <a:p>
            <a:r>
              <a:rPr lang="en-US" dirty="0">
                <a:latin typeface="Georgia" panose="02040502050405020303" pitchFamily="18" charset="0"/>
              </a:rPr>
              <a:t>Tips for keeping track of the messages you must send:</a:t>
            </a:r>
          </a:p>
          <a:p>
            <a:pPr marL="342900" indent="-342900">
              <a:buAutoNum type="arabicPeriod"/>
            </a:pPr>
            <a:r>
              <a:rPr lang="en-US" b="1" dirty="0">
                <a:latin typeface="Georgia" panose="02040502050405020303" pitchFamily="18" charset="0"/>
              </a:rPr>
              <a:t>Map out each complaint that comes your way</a:t>
            </a:r>
            <a:r>
              <a:rPr lang="en-US" dirty="0">
                <a:latin typeface="Georgia" panose="02040502050405020303" pitchFamily="18" charset="0"/>
              </a:rPr>
              <a:t>. Identify whether the case is going to follow the Title IX grievance process or another investigative process. NOT EVERY SEXUAL HARASSMENT/DISCRIMINATION CASE WILL GO THROUGH THIS PROCESS.</a:t>
            </a:r>
          </a:p>
          <a:p>
            <a:pPr lvl="7"/>
            <a:r>
              <a:rPr lang="en-US" dirty="0">
                <a:latin typeface="Georgia" panose="02040502050405020303" pitchFamily="18" charset="0"/>
              </a:rPr>
              <a:t>2. </a:t>
            </a:r>
            <a:r>
              <a:rPr lang="en-US" b="1" dirty="0">
                <a:latin typeface="Georgia" panose="02040502050405020303" pitchFamily="18" charset="0"/>
              </a:rPr>
              <a:t>Remember that everything you send to one party must be sent to the other</a:t>
            </a:r>
            <a:r>
              <a:rPr lang="en-US" dirty="0">
                <a:latin typeface="Georgia" panose="02040502050405020303" pitchFamily="18" charset="0"/>
              </a:rPr>
              <a:t>. In some cases you will send a copy of the same letter (you will see the CC on the template) or you will send a separate letter.  You will never write a substantive letter to a party without sending something to the other. </a:t>
            </a:r>
          </a:p>
          <a:p>
            <a:pPr lvl="7"/>
            <a:r>
              <a:rPr lang="en-US" dirty="0">
                <a:latin typeface="Georgia" panose="02040502050405020303" pitchFamily="18" charset="0"/>
              </a:rPr>
              <a:t>3. </a:t>
            </a:r>
            <a:r>
              <a:rPr lang="en-US" b="1" dirty="0">
                <a:latin typeface="Georgia" panose="02040502050405020303" pitchFamily="18" charset="0"/>
              </a:rPr>
              <a:t>Take your time. </a:t>
            </a:r>
            <a:r>
              <a:rPr lang="en-US" dirty="0">
                <a:latin typeface="Georgia" panose="02040502050405020303" pitchFamily="18" charset="0"/>
              </a:rPr>
              <a:t>The regulations do not require an investigation be completed within a certain time period. The time period must be reasonable (no reasonable delays). </a:t>
            </a:r>
          </a:p>
        </p:txBody>
      </p:sp>
    </p:spTree>
    <p:extLst>
      <p:ext uri="{BB962C8B-B14F-4D97-AF65-F5344CB8AC3E}">
        <p14:creationId xmlns:p14="http://schemas.microsoft.com/office/powerpoint/2010/main" val="1417187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B59207-98E3-4BBB-AE6E-7EB0E4FB47F5}"/>
              </a:ext>
            </a:extLst>
          </p:cNvPr>
          <p:cNvSpPr>
            <a:spLocks noGrp="1"/>
          </p:cNvSpPr>
          <p:nvPr>
            <p:ph type="title"/>
          </p:nvPr>
        </p:nvSpPr>
        <p:spPr>
          <a:xfrm>
            <a:off x="457200" y="208136"/>
            <a:ext cx="8229600" cy="1143000"/>
          </a:xfrm>
        </p:spPr>
        <p:txBody>
          <a:bodyPr>
            <a:normAutofit/>
          </a:bodyPr>
          <a:lstStyle/>
          <a:p>
            <a:r>
              <a:rPr lang="en-US" dirty="0">
                <a:latin typeface="Georgia" panose="02040502050405020303" pitchFamily="18" charset="0"/>
              </a:rPr>
              <a:t>Templates Quizlet</a:t>
            </a:r>
          </a:p>
        </p:txBody>
      </p:sp>
      <p:pic>
        <p:nvPicPr>
          <p:cNvPr id="1026" name="Picture 2" descr="Free Free Cliparts Question, Download Free Clip Art, Free Clip Art ...">
            <a:extLst>
              <a:ext uri="{FF2B5EF4-FFF2-40B4-BE49-F238E27FC236}">
                <a16:creationId xmlns:a16="http://schemas.microsoft.com/office/drawing/2014/main" id="{2296A843-6CD1-4C47-A871-28D4B7A3E2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688" y="2651016"/>
            <a:ext cx="3087127" cy="30688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70+ Questions Question... Questions Clip Art | ClipartLook">
            <a:extLst>
              <a:ext uri="{FF2B5EF4-FFF2-40B4-BE49-F238E27FC236}">
                <a16:creationId xmlns:a16="http://schemas.microsoft.com/office/drawing/2014/main" id="{B9FFCBE8-4323-4C9A-81BE-1391FF11F7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1187" y="1546975"/>
            <a:ext cx="2770382" cy="3322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504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9F5933-BC7D-4AFD-8BCF-8803F9AEC4EC}"/>
              </a:ext>
            </a:extLst>
          </p:cNvPr>
          <p:cNvSpPr>
            <a:spLocks noGrp="1"/>
          </p:cNvSpPr>
          <p:nvPr>
            <p:ph idx="1"/>
          </p:nvPr>
        </p:nvSpPr>
        <p:spPr>
          <a:xfrm>
            <a:off x="244549" y="1417638"/>
            <a:ext cx="8559209" cy="4708526"/>
          </a:xfrm>
        </p:spPr>
        <p:txBody>
          <a:bodyPr>
            <a:normAutofit/>
          </a:bodyPr>
          <a:lstStyle/>
          <a:p>
            <a:pPr marL="0" indent="0">
              <a:buNone/>
            </a:pPr>
            <a:r>
              <a:rPr lang="en-US" sz="2000" dirty="0">
                <a:latin typeface="Georgia" panose="02040502050405020303" pitchFamily="18" charset="0"/>
              </a:rPr>
              <a:t>1. You must send a decision letter to both the Complainant and the Respondent when you complete the preliminary review of the complaint.</a:t>
            </a:r>
            <a:br>
              <a:rPr lang="en-US" sz="2000" dirty="0">
                <a:latin typeface="Georgia" panose="02040502050405020303" pitchFamily="18" charset="0"/>
              </a:rPr>
            </a:br>
            <a:r>
              <a:rPr lang="en-US" sz="2000" dirty="0">
                <a:latin typeface="Georgia" panose="02040502050405020303" pitchFamily="18" charset="0"/>
              </a:rPr>
              <a:t>  </a:t>
            </a:r>
            <a:r>
              <a:rPr lang="en-US" sz="2000" b="1" dirty="0">
                <a:latin typeface="Georgia" panose="02040502050405020303" pitchFamily="18" charset="0"/>
              </a:rPr>
              <a:t>TRUE or FALSE</a:t>
            </a:r>
            <a:endParaRPr lang="en-US" sz="2000" dirty="0">
              <a:latin typeface="Georgia" panose="02040502050405020303" pitchFamily="18" charset="0"/>
            </a:endParaRPr>
          </a:p>
          <a:p>
            <a:pPr marL="0" indent="0">
              <a:buNone/>
            </a:pPr>
            <a:endParaRPr lang="en-US" sz="2000" dirty="0">
              <a:latin typeface="Georgia" panose="02040502050405020303" pitchFamily="18" charset="0"/>
            </a:endParaRPr>
          </a:p>
          <a:p>
            <a:pPr marL="0" indent="0">
              <a:buNone/>
            </a:pPr>
            <a:endParaRPr lang="en-US" sz="2000" dirty="0">
              <a:latin typeface="Georgia" panose="02040502050405020303" pitchFamily="18" charset="0"/>
            </a:endParaRPr>
          </a:p>
          <a:p>
            <a:pPr marL="0" indent="0">
              <a:buNone/>
            </a:pPr>
            <a:r>
              <a:rPr lang="en-US" sz="2000" dirty="0">
                <a:latin typeface="Georgia" panose="02040502050405020303" pitchFamily="18" charset="0"/>
              </a:rPr>
              <a:t>2. As the Title IX Coordinator, you will complete the Final Investigation Report before the second inspection of evidence/record period. </a:t>
            </a:r>
          </a:p>
          <a:p>
            <a:pPr marL="0" indent="0">
              <a:buNone/>
            </a:pPr>
            <a:r>
              <a:rPr lang="en-US" sz="2000" b="1" dirty="0">
                <a:latin typeface="Georgia" panose="02040502050405020303" pitchFamily="18" charset="0"/>
              </a:rPr>
              <a:t>TRUE or FALSE</a:t>
            </a:r>
          </a:p>
          <a:p>
            <a:pPr marL="0" indent="0">
              <a:buNone/>
            </a:pPr>
            <a:endParaRPr lang="en-US" sz="2000" dirty="0">
              <a:latin typeface="Georgia" panose="02040502050405020303" pitchFamily="18" charset="0"/>
            </a:endParaRPr>
          </a:p>
          <a:p>
            <a:pPr marL="0" indent="0">
              <a:buNone/>
            </a:pPr>
            <a:endParaRPr lang="en-US" sz="2000" dirty="0">
              <a:latin typeface="Georgia" panose="02040502050405020303" pitchFamily="18" charset="0"/>
            </a:endParaRPr>
          </a:p>
          <a:p>
            <a:pPr marL="0" indent="0">
              <a:buNone/>
            </a:pPr>
            <a:r>
              <a:rPr lang="en-US" sz="2000" dirty="0">
                <a:latin typeface="Georgia" panose="02040502050405020303" pitchFamily="18" charset="0"/>
              </a:rPr>
              <a:t>3. Advisors are required to receive a copy of every letter you send to their advisees.  </a:t>
            </a:r>
            <a:r>
              <a:rPr lang="en-US" sz="2000" b="1" dirty="0">
                <a:latin typeface="Georgia" panose="02040502050405020303" pitchFamily="18" charset="0"/>
              </a:rPr>
              <a:t>TRUE or FALSE</a:t>
            </a:r>
          </a:p>
        </p:txBody>
      </p:sp>
    </p:spTree>
    <p:extLst>
      <p:ext uri="{BB962C8B-B14F-4D97-AF65-F5344CB8AC3E}">
        <p14:creationId xmlns:p14="http://schemas.microsoft.com/office/powerpoint/2010/main" val="4033154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9042E-FD14-41A1-AD04-A8D51439DA7B}"/>
              </a:ext>
            </a:extLst>
          </p:cNvPr>
          <p:cNvSpPr>
            <a:spLocks noGrp="1"/>
          </p:cNvSpPr>
          <p:nvPr>
            <p:ph type="title"/>
          </p:nvPr>
        </p:nvSpPr>
        <p:spPr>
          <a:xfrm>
            <a:off x="331515" y="274638"/>
            <a:ext cx="8229600" cy="809883"/>
          </a:xfrm>
        </p:spPr>
        <p:txBody>
          <a:bodyPr/>
          <a:lstStyle/>
          <a:p>
            <a:r>
              <a:rPr lang="en-US" dirty="0">
                <a:latin typeface="Georgia" panose="02040502050405020303" pitchFamily="18" charset="0"/>
              </a:rPr>
              <a:t>2020 Training Dates</a:t>
            </a:r>
          </a:p>
        </p:txBody>
      </p:sp>
      <p:sp>
        <p:nvSpPr>
          <p:cNvPr id="3" name="Content Placeholder 2">
            <a:extLst>
              <a:ext uri="{FF2B5EF4-FFF2-40B4-BE49-F238E27FC236}">
                <a16:creationId xmlns:a16="http://schemas.microsoft.com/office/drawing/2014/main" id="{4C198C8D-5935-48A1-82BE-2C62BC8AAE46}"/>
              </a:ext>
            </a:extLst>
          </p:cNvPr>
          <p:cNvSpPr>
            <a:spLocks noGrp="1"/>
          </p:cNvSpPr>
          <p:nvPr>
            <p:ph idx="1"/>
          </p:nvPr>
        </p:nvSpPr>
        <p:spPr>
          <a:xfrm>
            <a:off x="457200" y="1265274"/>
            <a:ext cx="8229600" cy="4860889"/>
          </a:xfrm>
        </p:spPr>
        <p:txBody>
          <a:bodyPr>
            <a:normAutofit fontScale="70000" lnSpcReduction="20000"/>
          </a:bodyPr>
          <a:lstStyle/>
          <a:p>
            <a:r>
              <a:rPr lang="en-US" dirty="0">
                <a:latin typeface="Georgia" panose="02040502050405020303" pitchFamily="18" charset="0"/>
              </a:rPr>
              <a:t>Monday, August 3, 2020 @ 1:00-5:00PM</a:t>
            </a:r>
          </a:p>
          <a:p>
            <a:r>
              <a:rPr lang="en-US" dirty="0">
                <a:latin typeface="Georgia" panose="02040502050405020303" pitchFamily="18" charset="0"/>
              </a:rPr>
              <a:t>Tuesday, August 11, 2020 @ 8:00 AM-12:00 PM</a:t>
            </a:r>
          </a:p>
          <a:p>
            <a:r>
              <a:rPr lang="en-US" dirty="0">
                <a:latin typeface="Georgia" panose="02040502050405020303" pitchFamily="18" charset="0"/>
              </a:rPr>
              <a:t>Monday, August 17, 2020 @ 1:00-5:00 PM</a:t>
            </a:r>
          </a:p>
          <a:p>
            <a:r>
              <a:rPr lang="en-US" dirty="0">
                <a:latin typeface="Georgia" panose="02040502050405020303" pitchFamily="18" charset="0"/>
              </a:rPr>
              <a:t>Wednesday, August 19, 2020 @ 8:00-12:00 PM</a:t>
            </a:r>
          </a:p>
          <a:p>
            <a:pPr marL="0" indent="0">
              <a:buNone/>
            </a:pPr>
            <a:endParaRPr lang="en-US" dirty="0">
              <a:latin typeface="Georgia" panose="02040502050405020303" pitchFamily="18" charset="0"/>
            </a:endParaRPr>
          </a:p>
          <a:p>
            <a:pPr marL="0" indent="0">
              <a:buNone/>
            </a:pPr>
            <a:r>
              <a:rPr lang="en-US" dirty="0">
                <a:latin typeface="Georgia" panose="02040502050405020303" pitchFamily="18" charset="0"/>
              </a:rPr>
              <a:t>All training will be conducted virtually. </a:t>
            </a:r>
          </a:p>
          <a:p>
            <a:pPr marL="0" indent="0">
              <a:buNone/>
            </a:pPr>
            <a:endParaRPr lang="en-US" dirty="0">
              <a:latin typeface="Georgia" panose="02040502050405020303" pitchFamily="18" charset="0"/>
            </a:endParaRPr>
          </a:p>
          <a:p>
            <a:pPr marL="0" indent="0">
              <a:buNone/>
            </a:pPr>
            <a:r>
              <a:rPr lang="en-US" dirty="0">
                <a:latin typeface="Georgia" panose="02040502050405020303" pitchFamily="18" charset="0"/>
              </a:rPr>
              <a:t>Roll-call at the top of the hour will mark attendance.</a:t>
            </a:r>
          </a:p>
          <a:p>
            <a:pPr marL="0" indent="0">
              <a:buNone/>
            </a:pPr>
            <a:endParaRPr lang="en-US" dirty="0">
              <a:latin typeface="Georgia" panose="02040502050405020303" pitchFamily="18" charset="0"/>
            </a:endParaRPr>
          </a:p>
          <a:p>
            <a:pPr marL="0" indent="0">
              <a:buNone/>
            </a:pPr>
            <a:r>
              <a:rPr lang="en-US" dirty="0">
                <a:latin typeface="Georgia" panose="02040502050405020303" pitchFamily="18" charset="0"/>
              </a:rPr>
              <a:t>Attendance logs will be sent to Title IX Coordinators.</a:t>
            </a:r>
          </a:p>
          <a:p>
            <a:pPr marL="0" indent="0">
              <a:buNone/>
            </a:pPr>
            <a:endParaRPr lang="en-US" dirty="0">
              <a:latin typeface="Georgia" panose="02040502050405020303" pitchFamily="18" charset="0"/>
            </a:endParaRPr>
          </a:p>
          <a:p>
            <a:pPr marL="0" indent="0">
              <a:buNone/>
            </a:pPr>
            <a:r>
              <a:rPr lang="en-US" dirty="0">
                <a:latin typeface="Georgia" panose="02040502050405020303" pitchFamily="18" charset="0"/>
              </a:rPr>
              <a:t>Training will be posted on the Title IX website following the August 3</a:t>
            </a:r>
            <a:r>
              <a:rPr lang="en-US" baseline="30000" dirty="0">
                <a:latin typeface="Georgia" panose="02040502050405020303" pitchFamily="18" charset="0"/>
              </a:rPr>
              <a:t>rd</a:t>
            </a:r>
            <a:r>
              <a:rPr lang="en-US" dirty="0">
                <a:latin typeface="Georgia" panose="02040502050405020303" pitchFamily="18" charset="0"/>
              </a:rPr>
              <a:t> training.</a:t>
            </a:r>
          </a:p>
        </p:txBody>
      </p:sp>
    </p:spTree>
    <p:extLst>
      <p:ext uri="{BB962C8B-B14F-4D97-AF65-F5344CB8AC3E}">
        <p14:creationId xmlns:p14="http://schemas.microsoft.com/office/powerpoint/2010/main" val="2010100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8F9C886-CAB2-4B6D-95BB-728AB8BE666B}"/>
              </a:ext>
            </a:extLst>
          </p:cNvPr>
          <p:cNvSpPr>
            <a:spLocks noGrp="1"/>
          </p:cNvSpPr>
          <p:nvPr>
            <p:ph type="body" idx="1"/>
          </p:nvPr>
        </p:nvSpPr>
        <p:spPr>
          <a:xfrm>
            <a:off x="722313" y="3705725"/>
            <a:ext cx="7772400" cy="2129591"/>
          </a:xfrm>
        </p:spPr>
        <p:txBody>
          <a:bodyPr>
            <a:normAutofit fontScale="62500" lnSpcReduction="20000"/>
          </a:bodyPr>
          <a:lstStyle/>
          <a:p>
            <a:endParaRPr lang="en-US" sz="4000" b="1" dirty="0">
              <a:solidFill>
                <a:schemeClr val="tx1"/>
              </a:solidFill>
              <a:latin typeface="Georgia" panose="02040502050405020303" pitchFamily="18" charset="0"/>
            </a:endParaRPr>
          </a:p>
          <a:p>
            <a:pPr algn="ctr"/>
            <a:r>
              <a:rPr lang="en-US" sz="7000" b="1" dirty="0">
                <a:solidFill>
                  <a:schemeClr val="tx1"/>
                </a:solidFill>
                <a:latin typeface="Georgia" panose="02040502050405020303" pitchFamily="18" charset="0"/>
              </a:rPr>
              <a:t>Introduction to the 2020 Title IX Regulations</a:t>
            </a:r>
          </a:p>
          <a:p>
            <a:r>
              <a:rPr lang="en-US" sz="4000" dirty="0">
                <a:solidFill>
                  <a:schemeClr val="tx1"/>
                </a:solidFill>
                <a:latin typeface="Georgia" panose="02040502050405020303" pitchFamily="18" charset="0"/>
              </a:rPr>
              <a:t>	</a:t>
            </a:r>
          </a:p>
        </p:txBody>
      </p:sp>
      <p:pic>
        <p:nvPicPr>
          <p:cNvPr id="5" name="Picture 4">
            <a:extLst>
              <a:ext uri="{FF2B5EF4-FFF2-40B4-BE49-F238E27FC236}">
                <a16:creationId xmlns:a16="http://schemas.microsoft.com/office/drawing/2014/main" id="{AE430726-E58E-4FFA-B615-972F2E624B8C}"/>
              </a:ext>
            </a:extLst>
          </p:cNvPr>
          <p:cNvPicPr>
            <a:picLocks noChangeAspect="1"/>
          </p:cNvPicPr>
          <p:nvPr/>
        </p:nvPicPr>
        <p:blipFill>
          <a:blip r:embed="rId2"/>
          <a:stretch>
            <a:fillRect/>
          </a:stretch>
        </p:blipFill>
        <p:spPr>
          <a:xfrm>
            <a:off x="1612232" y="397043"/>
            <a:ext cx="5594684" cy="3585410"/>
          </a:xfrm>
          <a:prstGeom prst="rect">
            <a:avLst/>
          </a:prstGeom>
        </p:spPr>
      </p:pic>
    </p:spTree>
    <p:extLst>
      <p:ext uri="{BB962C8B-B14F-4D97-AF65-F5344CB8AC3E}">
        <p14:creationId xmlns:p14="http://schemas.microsoft.com/office/powerpoint/2010/main" val="2550604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F29C937-0C2C-4563-BE1D-29D590DF59C4}"/>
              </a:ext>
            </a:extLst>
          </p:cNvPr>
          <p:cNvPicPr>
            <a:picLocks noChangeAspect="1"/>
          </p:cNvPicPr>
          <p:nvPr/>
        </p:nvPicPr>
        <p:blipFill>
          <a:blip r:embed="rId2"/>
          <a:stretch>
            <a:fillRect/>
          </a:stretch>
        </p:blipFill>
        <p:spPr>
          <a:xfrm>
            <a:off x="288758" y="228600"/>
            <a:ext cx="8391903" cy="5690937"/>
          </a:xfrm>
          <a:prstGeom prst="rect">
            <a:avLst/>
          </a:prstGeom>
        </p:spPr>
      </p:pic>
    </p:spTree>
    <p:extLst>
      <p:ext uri="{BB962C8B-B14F-4D97-AF65-F5344CB8AC3E}">
        <p14:creationId xmlns:p14="http://schemas.microsoft.com/office/powerpoint/2010/main" val="3900696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A693D7C-84E4-4C90-AA86-2175760B6FE2}"/>
              </a:ext>
            </a:extLst>
          </p:cNvPr>
          <p:cNvSpPr>
            <a:spLocks noGrp="1"/>
          </p:cNvSpPr>
          <p:nvPr>
            <p:ph type="title"/>
          </p:nvPr>
        </p:nvSpPr>
        <p:spPr>
          <a:xfrm>
            <a:off x="127592" y="274637"/>
            <a:ext cx="3466213" cy="2404767"/>
          </a:xfrm>
        </p:spPr>
        <p:txBody>
          <a:bodyPr>
            <a:normAutofit/>
          </a:bodyPr>
          <a:lstStyle/>
          <a:p>
            <a:r>
              <a:rPr lang="en-US" sz="3100" b="1" dirty="0"/>
              <a:t>Substantial </a:t>
            </a:r>
            <a:br>
              <a:rPr lang="en-US" sz="3100" b="1" dirty="0"/>
            </a:br>
            <a:r>
              <a:rPr lang="en-US" sz="3100" b="1" dirty="0"/>
              <a:t>Policy Changes:</a:t>
            </a:r>
            <a:br>
              <a:rPr lang="en-US" dirty="0"/>
            </a:br>
            <a:r>
              <a:rPr lang="en-US" sz="2700" b="1" dirty="0"/>
              <a:t>This policy applies to employees and students equally</a:t>
            </a:r>
          </a:p>
        </p:txBody>
      </p:sp>
      <p:pic>
        <p:nvPicPr>
          <p:cNvPr id="11" name="Picture 10">
            <a:extLst>
              <a:ext uri="{FF2B5EF4-FFF2-40B4-BE49-F238E27FC236}">
                <a16:creationId xmlns:a16="http://schemas.microsoft.com/office/drawing/2014/main" id="{01A13ED3-8649-40B9-9C1A-DB85A4CFBF1C}"/>
              </a:ext>
            </a:extLst>
          </p:cNvPr>
          <p:cNvPicPr>
            <a:picLocks noChangeAspect="1"/>
          </p:cNvPicPr>
          <p:nvPr/>
        </p:nvPicPr>
        <p:blipFill>
          <a:blip r:embed="rId2"/>
          <a:stretch>
            <a:fillRect/>
          </a:stretch>
        </p:blipFill>
        <p:spPr>
          <a:xfrm>
            <a:off x="712382" y="3043783"/>
            <a:ext cx="2703438" cy="2967148"/>
          </a:xfrm>
          <a:prstGeom prst="rect">
            <a:avLst/>
          </a:prstGeom>
        </p:spPr>
      </p:pic>
      <p:sp>
        <p:nvSpPr>
          <p:cNvPr id="13" name="TextBox 12">
            <a:extLst>
              <a:ext uri="{FF2B5EF4-FFF2-40B4-BE49-F238E27FC236}">
                <a16:creationId xmlns:a16="http://schemas.microsoft.com/office/drawing/2014/main" id="{C7C1B831-0CF4-43DF-B31A-3EB49FA61DB4}"/>
              </a:ext>
            </a:extLst>
          </p:cNvPr>
          <p:cNvSpPr txBox="1"/>
          <p:nvPr/>
        </p:nvSpPr>
        <p:spPr>
          <a:xfrm>
            <a:off x="3710763" y="274638"/>
            <a:ext cx="5220585" cy="5878532"/>
          </a:xfrm>
          <a:prstGeom prst="rect">
            <a:avLst/>
          </a:prstGeom>
          <a:noFill/>
        </p:spPr>
        <p:txBody>
          <a:bodyPr wrap="square" rtlCol="0">
            <a:spAutoFit/>
          </a:bodyPr>
          <a:lstStyle/>
          <a:p>
            <a:pPr marL="342900" indent="-342900">
              <a:buAutoNum type="arabicPeriod"/>
            </a:pPr>
            <a:r>
              <a:rPr lang="en-US" sz="2000" dirty="0">
                <a:latin typeface="Georgia" panose="02040502050405020303" pitchFamily="18" charset="0"/>
              </a:rPr>
              <a:t>When and how an institution receives “actual knowledge” of sexual harassment or allegations of sexual harassment.</a:t>
            </a:r>
          </a:p>
          <a:p>
            <a:pPr marL="342900" indent="-342900">
              <a:buAutoNum type="arabicPeriod"/>
            </a:pPr>
            <a:r>
              <a:rPr lang="en-US" sz="2000" dirty="0">
                <a:latin typeface="Georgia" panose="02040502050405020303" pitchFamily="18" charset="0"/>
              </a:rPr>
              <a:t>The definition of sexual harassment.</a:t>
            </a:r>
          </a:p>
          <a:p>
            <a:pPr marL="342900" indent="-342900">
              <a:buAutoNum type="arabicPeriod"/>
            </a:pPr>
            <a:r>
              <a:rPr lang="en-US" sz="2000" dirty="0">
                <a:latin typeface="Georgia" panose="02040502050405020303" pitchFamily="18" charset="0"/>
              </a:rPr>
              <a:t>The definition of a school’s “education program or activities” and “in the United States.”</a:t>
            </a:r>
          </a:p>
          <a:p>
            <a:pPr marL="342900" indent="-342900">
              <a:buAutoNum type="arabicPeriod"/>
            </a:pPr>
            <a:r>
              <a:rPr lang="en-US" sz="2000" dirty="0">
                <a:latin typeface="Georgia" panose="02040502050405020303" pitchFamily="18" charset="0"/>
              </a:rPr>
              <a:t>Expanded obligation to ensure is educational community knows how to report to the  Title IX Coordinator.</a:t>
            </a:r>
          </a:p>
          <a:p>
            <a:pPr marL="342900" indent="-342900">
              <a:buAutoNum type="arabicPeriod"/>
            </a:pPr>
            <a:r>
              <a:rPr lang="en-US" sz="2000" dirty="0">
                <a:latin typeface="Georgia" panose="02040502050405020303" pitchFamily="18" charset="0"/>
              </a:rPr>
              <a:t>The institution’s obligation to respond (in a manner not deliberately indifferent)</a:t>
            </a:r>
          </a:p>
          <a:p>
            <a:pPr marL="342900" indent="-342900">
              <a:buAutoNum type="arabicPeriod"/>
            </a:pPr>
            <a:r>
              <a:rPr lang="en-US" sz="2000" dirty="0">
                <a:latin typeface="Georgia" panose="02040502050405020303" pitchFamily="18" charset="0"/>
              </a:rPr>
              <a:t>Definition of formal complaint (incl. mandatory and discretionary dismissals)</a:t>
            </a:r>
          </a:p>
          <a:p>
            <a:pPr marL="342900" indent="-342900">
              <a:buAutoNum type="arabicPeriod"/>
            </a:pPr>
            <a:r>
              <a:rPr lang="en-US" sz="2000" dirty="0">
                <a:latin typeface="Georgia" panose="02040502050405020303" pitchFamily="18" charset="0"/>
              </a:rPr>
              <a:t>The requirement for live hearings.</a:t>
            </a:r>
          </a:p>
          <a:p>
            <a:pPr marL="342900" indent="-342900">
              <a:buAutoNum type="arabicPeriod"/>
            </a:pPr>
            <a:r>
              <a:rPr lang="en-US" sz="2000" dirty="0">
                <a:latin typeface="Georgia" panose="02040502050405020303" pitchFamily="18" charset="0"/>
              </a:rPr>
              <a:t>Standards of Evidence </a:t>
            </a:r>
          </a:p>
          <a:p>
            <a:pPr marL="342900" indent="-342900">
              <a:buAutoNum type="arabicPeriod"/>
            </a:pPr>
            <a:r>
              <a:rPr lang="en-US" sz="2000" dirty="0">
                <a:latin typeface="Georgia" panose="02040502050405020303" pitchFamily="18" charset="0"/>
              </a:rPr>
              <a:t>Appeals required</a:t>
            </a:r>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98354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515" y="274638"/>
            <a:ext cx="8610466" cy="1143000"/>
          </a:xfrm>
        </p:spPr>
        <p:txBody>
          <a:bodyPr>
            <a:noAutofit/>
          </a:bodyPr>
          <a:lstStyle/>
          <a:p>
            <a:pPr algn="l"/>
            <a:r>
              <a:rPr lang="en-US" sz="2400" b="1" dirty="0">
                <a:latin typeface="Georgia" panose="02040502050405020303" pitchFamily="18" charset="0"/>
              </a:rPr>
              <a:t>Actual Knowledge, Definition of Sexual Harassment, and Definition of Program of Activity, in the U.S. </a:t>
            </a:r>
            <a:br>
              <a:rPr lang="en-US" sz="2800" dirty="0">
                <a:latin typeface="Georgia" panose="02040502050405020303" pitchFamily="18" charset="0"/>
              </a:rPr>
            </a:br>
            <a:endParaRPr lang="en-US" sz="2000" dirty="0">
              <a:latin typeface="Georgia" panose="02040502050405020303" pitchFamily="18" charset="0"/>
            </a:endParaRPr>
          </a:p>
        </p:txBody>
      </p:sp>
      <p:sp>
        <p:nvSpPr>
          <p:cNvPr id="5" name="Text Placeholder 4">
            <a:extLst>
              <a:ext uri="{FF2B5EF4-FFF2-40B4-BE49-F238E27FC236}">
                <a16:creationId xmlns:a16="http://schemas.microsoft.com/office/drawing/2014/main" id="{728DC1D7-8DA6-694B-80E5-C15D5559A6C4}"/>
              </a:ext>
            </a:extLst>
          </p:cNvPr>
          <p:cNvSpPr>
            <a:spLocks noGrp="1"/>
          </p:cNvSpPr>
          <p:nvPr>
            <p:ph idx="1"/>
          </p:nvPr>
        </p:nvSpPr>
        <p:spPr>
          <a:xfrm>
            <a:off x="331515" y="1190846"/>
            <a:ext cx="8610466" cy="5209953"/>
          </a:xfrm>
        </p:spPr>
        <p:txBody>
          <a:bodyPr>
            <a:normAutofit fontScale="85000" lnSpcReduction="10000"/>
          </a:bodyPr>
          <a:lstStyle/>
          <a:p>
            <a:pPr marL="0" indent="0">
              <a:buNone/>
            </a:pPr>
            <a:r>
              <a:rPr lang="en-US" sz="2600" b="1" u="sng" dirty="0">
                <a:solidFill>
                  <a:srgbClr val="C00000"/>
                </a:solidFill>
                <a:latin typeface="Georgia" panose="02040502050405020303" pitchFamily="18" charset="0"/>
              </a:rPr>
              <a:t>Actual knowledge</a:t>
            </a:r>
            <a:r>
              <a:rPr lang="en-US" sz="2600" dirty="0">
                <a:solidFill>
                  <a:srgbClr val="C00000"/>
                </a:solidFill>
                <a:latin typeface="Georgia" panose="02040502050405020303" pitchFamily="18" charset="0"/>
              </a:rPr>
              <a:t>: Notice of sexual harassment or allegations of sexual harassment to the Title IX Coordinator or any Official with Authority (authority to institute corrective measures on behalf of the institution). Mandatory reporters ≠ convey actual knowledge.</a:t>
            </a:r>
          </a:p>
          <a:p>
            <a:pPr marL="0" indent="0">
              <a:buNone/>
            </a:pPr>
            <a:r>
              <a:rPr lang="en-US" sz="2600" b="1" dirty="0">
                <a:latin typeface="Georgia" panose="02040502050405020303" pitchFamily="18" charset="0"/>
              </a:rPr>
              <a:t>Definition of Sexual Harassment</a:t>
            </a:r>
            <a:r>
              <a:rPr lang="en-US" sz="2600" dirty="0">
                <a:latin typeface="Georgia" panose="02040502050405020303" pitchFamily="18" charset="0"/>
              </a:rPr>
              <a:t>: Sexual harassment means conduct on the basis of sex that satisfies one or more of the following: (i) A school employee conditioning education benefits on participation in unwelcome sexual conduct (i.e., quid pro quo); or (ii) Unwelcome conduct that a reasonable person would determine is so severe, pe1vasive, </a:t>
            </a:r>
            <a:r>
              <a:rPr lang="en-US" sz="2600" u="sng" dirty="0">
                <a:latin typeface="Georgia" panose="02040502050405020303" pitchFamily="18" charset="0"/>
              </a:rPr>
              <a:t>and</a:t>
            </a:r>
            <a:r>
              <a:rPr lang="en-US" sz="2600" dirty="0">
                <a:latin typeface="Georgia" panose="02040502050405020303" pitchFamily="18" charset="0"/>
              </a:rPr>
              <a:t> objectively</a:t>
            </a:r>
          </a:p>
          <a:p>
            <a:pPr marL="0" indent="0">
              <a:buNone/>
            </a:pPr>
            <a:r>
              <a:rPr lang="en-US" sz="2600" dirty="0">
                <a:latin typeface="Georgia" panose="02040502050405020303" pitchFamily="18" charset="0"/>
              </a:rPr>
              <a:t>offensive that it effectively denies a person equal access to the school's education program or activity; or (iii) Sexual assault (as defined in the Cle1y Act), dating violence, domestic violence, or stalking as defined in the Violence Against Women Act          (VAWA). </a:t>
            </a:r>
          </a:p>
          <a:p>
            <a:pPr marL="0" indent="0">
              <a:buNone/>
            </a:pPr>
            <a:r>
              <a:rPr lang="en-US" b="1" dirty="0">
                <a:solidFill>
                  <a:srgbClr val="C00000"/>
                </a:solidFill>
                <a:latin typeface="Georgia" panose="02040502050405020303" pitchFamily="18" charset="0"/>
              </a:rPr>
              <a:t>	</a:t>
            </a:r>
          </a:p>
          <a:p>
            <a:pPr marL="0" indent="0">
              <a:buNone/>
            </a:pPr>
            <a:endParaRPr lang="en-US" b="1" dirty="0">
              <a:solidFill>
                <a:srgbClr val="C00000"/>
              </a:solidFill>
              <a:latin typeface="Georgia" panose="02040502050405020303" pitchFamily="18" charset="0"/>
            </a:endParaRPr>
          </a:p>
        </p:txBody>
      </p:sp>
    </p:spTree>
    <p:extLst>
      <p:ext uri="{BB962C8B-B14F-4D97-AF65-F5344CB8AC3E}">
        <p14:creationId xmlns:p14="http://schemas.microsoft.com/office/powerpoint/2010/main" val="945913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AC257F-CBA7-42EF-9E0E-2445191C5D9F}"/>
              </a:ext>
            </a:extLst>
          </p:cNvPr>
          <p:cNvSpPr>
            <a:spLocks noGrp="1"/>
          </p:cNvSpPr>
          <p:nvPr>
            <p:ph idx="1"/>
          </p:nvPr>
        </p:nvSpPr>
        <p:spPr>
          <a:xfrm>
            <a:off x="457200" y="776178"/>
            <a:ext cx="8229600" cy="5349986"/>
          </a:xfrm>
        </p:spPr>
        <p:txBody>
          <a:bodyPr>
            <a:normAutofit fontScale="92500" lnSpcReduction="10000"/>
          </a:bodyPr>
          <a:lstStyle/>
          <a:p>
            <a:pPr marL="0" indent="0">
              <a:buNone/>
            </a:pPr>
            <a:r>
              <a:rPr lang="en-US" b="1" dirty="0">
                <a:solidFill>
                  <a:srgbClr val="C00000"/>
                </a:solidFill>
                <a:latin typeface="Georgia" panose="02040502050405020303" pitchFamily="18" charset="0"/>
              </a:rPr>
              <a:t>Education program or activity includes </a:t>
            </a:r>
            <a:r>
              <a:rPr lang="en-US" dirty="0">
                <a:solidFill>
                  <a:srgbClr val="C00000"/>
                </a:solidFill>
                <a:latin typeface="Georgia" panose="02040502050405020303" pitchFamily="18" charset="0"/>
              </a:rPr>
              <a:t>locations, events, or circumstances over which the school exercised substantial control over both the respondent and the context in which the sexual harassment occurs, and also includes any building owned or controlled by a student organization that is officially recognized by a postsecondary institution </a:t>
            </a:r>
          </a:p>
          <a:p>
            <a:pPr marL="0" indent="0">
              <a:buNone/>
            </a:pPr>
            <a:r>
              <a:rPr lang="en-US" b="1" dirty="0">
                <a:latin typeface="Georgia" panose="02040502050405020303" pitchFamily="18" charset="0"/>
              </a:rPr>
              <a:t>Against persons in the United States. </a:t>
            </a:r>
          </a:p>
          <a:p>
            <a:pPr marL="0" indent="0">
              <a:buNone/>
            </a:pPr>
            <a:r>
              <a:rPr lang="en-US" i="1" dirty="0">
                <a:latin typeface="Georgia" panose="02040502050405020303" pitchFamily="18" charset="0"/>
              </a:rPr>
              <a:t>Conduct that does not meet this definition can be addressed through the code of conduct or employee conduct policies </a:t>
            </a:r>
          </a:p>
          <a:p>
            <a:endParaRPr lang="en-US" dirty="0"/>
          </a:p>
        </p:txBody>
      </p:sp>
    </p:spTree>
    <p:extLst>
      <p:ext uri="{BB962C8B-B14F-4D97-AF65-F5344CB8AC3E}">
        <p14:creationId xmlns:p14="http://schemas.microsoft.com/office/powerpoint/2010/main" val="111967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12EB6-83B3-D44C-89A0-5C96170A1FA5}"/>
              </a:ext>
            </a:extLst>
          </p:cNvPr>
          <p:cNvSpPr>
            <a:spLocks noGrp="1"/>
          </p:cNvSpPr>
          <p:nvPr>
            <p:ph type="title"/>
          </p:nvPr>
        </p:nvSpPr>
        <p:spPr>
          <a:xfrm>
            <a:off x="331515" y="142505"/>
            <a:ext cx="8229600" cy="1017876"/>
          </a:xfrm>
        </p:spPr>
        <p:txBody>
          <a:bodyPr>
            <a:normAutofit fontScale="90000"/>
          </a:bodyPr>
          <a:lstStyle/>
          <a:p>
            <a:pPr algn="ctr"/>
            <a:r>
              <a:rPr lang="en-US" sz="3200" b="1" dirty="0">
                <a:latin typeface="Georgia" panose="02040502050405020303" pitchFamily="18" charset="0"/>
              </a:rPr>
              <a:t>Expanded obligation to ensure knowledge of how to report </a:t>
            </a:r>
          </a:p>
        </p:txBody>
      </p:sp>
      <p:sp>
        <p:nvSpPr>
          <p:cNvPr id="3" name="Content Placeholder 2">
            <a:extLst>
              <a:ext uri="{FF2B5EF4-FFF2-40B4-BE49-F238E27FC236}">
                <a16:creationId xmlns:a16="http://schemas.microsoft.com/office/drawing/2014/main" id="{B706DBE1-09ED-9343-99B2-D83F87F2D34D}"/>
              </a:ext>
            </a:extLst>
          </p:cNvPr>
          <p:cNvSpPr>
            <a:spLocks noGrp="1"/>
          </p:cNvSpPr>
          <p:nvPr>
            <p:ph idx="1"/>
          </p:nvPr>
        </p:nvSpPr>
        <p:spPr>
          <a:xfrm>
            <a:off x="4049486" y="1698171"/>
            <a:ext cx="4637314" cy="4427992"/>
          </a:xfrm>
        </p:spPr>
        <p:txBody>
          <a:bodyPr>
            <a:normAutofit/>
          </a:bodyPr>
          <a:lstStyle/>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7F70C012-5680-4026-AB4A-07B84386D430}"/>
              </a:ext>
            </a:extLst>
          </p:cNvPr>
          <p:cNvSpPr/>
          <p:nvPr/>
        </p:nvSpPr>
        <p:spPr>
          <a:xfrm>
            <a:off x="127591" y="1160382"/>
            <a:ext cx="8718697" cy="4585871"/>
          </a:xfrm>
          <a:prstGeom prst="rect">
            <a:avLst/>
          </a:prstGeom>
        </p:spPr>
        <p:txBody>
          <a:bodyPr wrap="square">
            <a:spAutoFit/>
          </a:bodyPr>
          <a:lstStyle/>
          <a:p>
            <a:r>
              <a:rPr lang="en-US" sz="2000" dirty="0">
                <a:latin typeface="Georgia" panose="02040502050405020303" pitchFamily="18" charset="0"/>
              </a:rPr>
              <a:t>Each school must notify applicants for admission and employment, students, parents or legal guardians of elementary and secondary school students, employees, and all unions, of the name or title, office address, electronic mail address, and telephone number of the employee or employees designated as the Title IX Coordinator. </a:t>
            </a:r>
          </a:p>
          <a:p>
            <a:endParaRPr lang="en-US" sz="2000" dirty="0">
              <a:latin typeface="Georgia" panose="02040502050405020303" pitchFamily="18" charset="0"/>
            </a:endParaRPr>
          </a:p>
          <a:p>
            <a:r>
              <a:rPr lang="en-US" sz="3200" b="1" dirty="0">
                <a:latin typeface="Georgia" panose="02040502050405020303" pitchFamily="18" charset="0"/>
              </a:rPr>
              <a:t>Mandatory Response Obligation</a:t>
            </a:r>
          </a:p>
          <a:p>
            <a:endParaRPr lang="en-US" sz="2000" dirty="0">
              <a:latin typeface="Georgia" panose="02040502050405020303" pitchFamily="18" charset="0"/>
            </a:endParaRPr>
          </a:p>
          <a:p>
            <a:r>
              <a:rPr lang="en-US" sz="2000" dirty="0">
                <a:latin typeface="Georgia" panose="02040502050405020303" pitchFamily="18" charset="0"/>
              </a:rPr>
              <a:t>A school must respond promptly to Title IX sexual harassment in a manner that is not deliberately indifferent, which means in a way that is not clearly unreasonable in light of the known circumstances.</a:t>
            </a:r>
          </a:p>
          <a:p>
            <a:r>
              <a:rPr lang="en-US" sz="2000" dirty="0">
                <a:latin typeface="Georgia" panose="02040502050405020303" pitchFamily="18" charset="0"/>
              </a:rPr>
              <a:t>Offering supportive measures, Title IX Coordinator promptly contacting Complainant to discuss their wishes to file a formal complaint, contacting law enforcement, and following a grievance process.</a:t>
            </a:r>
          </a:p>
        </p:txBody>
      </p:sp>
    </p:spTree>
    <p:extLst>
      <p:ext uri="{BB962C8B-B14F-4D97-AF65-F5344CB8AC3E}">
        <p14:creationId xmlns:p14="http://schemas.microsoft.com/office/powerpoint/2010/main" val="31143153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0232F-7F6A-463D-B6C4-99D20A588E08}"/>
              </a:ext>
            </a:extLst>
          </p:cNvPr>
          <p:cNvSpPr>
            <a:spLocks noGrp="1"/>
          </p:cNvSpPr>
          <p:nvPr>
            <p:ph type="title"/>
          </p:nvPr>
        </p:nvSpPr>
        <p:spPr>
          <a:xfrm>
            <a:off x="331515" y="274638"/>
            <a:ext cx="8229600" cy="820515"/>
          </a:xfrm>
        </p:spPr>
        <p:txBody>
          <a:bodyPr/>
          <a:lstStyle/>
          <a:p>
            <a:r>
              <a:rPr lang="en-US" dirty="0">
                <a:latin typeface="Georgia" panose="02040502050405020303" pitchFamily="18" charset="0"/>
              </a:rPr>
              <a:t>Policy Changes Quizlet #1</a:t>
            </a:r>
          </a:p>
        </p:txBody>
      </p:sp>
      <p:sp>
        <p:nvSpPr>
          <p:cNvPr id="3" name="Content Placeholder 2">
            <a:extLst>
              <a:ext uri="{FF2B5EF4-FFF2-40B4-BE49-F238E27FC236}">
                <a16:creationId xmlns:a16="http://schemas.microsoft.com/office/drawing/2014/main" id="{03F6547C-37FA-4165-912E-0C6D4D3CADC0}"/>
              </a:ext>
            </a:extLst>
          </p:cNvPr>
          <p:cNvSpPr>
            <a:spLocks noGrp="1"/>
          </p:cNvSpPr>
          <p:nvPr>
            <p:ph idx="1"/>
          </p:nvPr>
        </p:nvSpPr>
        <p:spPr>
          <a:xfrm>
            <a:off x="255181" y="1169581"/>
            <a:ext cx="8612372" cy="4956583"/>
          </a:xfrm>
        </p:spPr>
        <p:txBody>
          <a:bodyPr>
            <a:normAutofit fontScale="85000" lnSpcReduction="20000"/>
          </a:bodyPr>
          <a:lstStyle/>
          <a:p>
            <a:pPr marL="0" indent="0">
              <a:buNone/>
            </a:pPr>
            <a:r>
              <a:rPr lang="en-US" dirty="0">
                <a:latin typeface="Georgia" panose="02040502050405020303" pitchFamily="18" charset="0"/>
              </a:rPr>
              <a:t>Two students in a Math class have been talking about the amount of homework in their class. One student turns to the other and says, “if you sleep with me, I will do your homework.” This situation is covered under the new Title IX Regulations. </a:t>
            </a:r>
          </a:p>
          <a:p>
            <a:pPr marL="0" indent="0">
              <a:buNone/>
            </a:pPr>
            <a:r>
              <a:rPr lang="en-US" b="1" dirty="0">
                <a:latin typeface="Georgia" panose="02040502050405020303" pitchFamily="18" charset="0"/>
              </a:rPr>
              <a:t>TRUE or FALSE</a:t>
            </a:r>
          </a:p>
          <a:p>
            <a:pPr marL="0" indent="0">
              <a:buNone/>
            </a:pPr>
            <a:r>
              <a:rPr lang="en-US" dirty="0">
                <a:latin typeface="Georgia" panose="02040502050405020303" pitchFamily="18" charset="0"/>
              </a:rPr>
              <a:t>Kevin, a current student, has been receiving threatening and violent emails and text messages from a male student who was part of the Ireland study abroad trip from which Kevin recently returned. The male student who is sending the emails to Kevin is still in Ireland. This situation is not covered under the new Title IX Regulations. </a:t>
            </a:r>
          </a:p>
          <a:p>
            <a:pPr marL="0" indent="0">
              <a:buNone/>
            </a:pPr>
            <a:r>
              <a:rPr lang="en-US" b="1" dirty="0">
                <a:latin typeface="Georgia" panose="02040502050405020303" pitchFamily="18" charset="0"/>
              </a:rPr>
              <a:t>TRUE or FALSE </a:t>
            </a:r>
          </a:p>
          <a:p>
            <a:pPr marL="0" indent="0">
              <a:buNone/>
            </a:pPr>
            <a:endParaRPr lang="en-US" b="1" dirty="0">
              <a:latin typeface="Georgia" panose="02040502050405020303" pitchFamily="18" charset="0"/>
            </a:endParaRPr>
          </a:p>
        </p:txBody>
      </p:sp>
    </p:spTree>
    <p:extLst>
      <p:ext uri="{BB962C8B-B14F-4D97-AF65-F5344CB8AC3E}">
        <p14:creationId xmlns:p14="http://schemas.microsoft.com/office/powerpoint/2010/main" val="2134322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21A60-1A33-4969-8283-B4304A462F5A}"/>
              </a:ext>
            </a:extLst>
          </p:cNvPr>
          <p:cNvSpPr>
            <a:spLocks noGrp="1"/>
          </p:cNvSpPr>
          <p:nvPr>
            <p:ph type="title"/>
          </p:nvPr>
        </p:nvSpPr>
        <p:spPr/>
        <p:txBody>
          <a:bodyPr/>
          <a:lstStyle/>
          <a:p>
            <a:r>
              <a:rPr lang="en-US" dirty="0">
                <a:latin typeface="Georgia" panose="02040502050405020303" pitchFamily="18" charset="0"/>
              </a:rPr>
              <a:t>Formal Complaint</a:t>
            </a:r>
          </a:p>
        </p:txBody>
      </p:sp>
      <p:sp>
        <p:nvSpPr>
          <p:cNvPr id="3" name="Content Placeholder 2">
            <a:extLst>
              <a:ext uri="{FF2B5EF4-FFF2-40B4-BE49-F238E27FC236}">
                <a16:creationId xmlns:a16="http://schemas.microsoft.com/office/drawing/2014/main" id="{AE9ACE43-0171-4629-A9CF-7208DD7B9091}"/>
              </a:ext>
            </a:extLst>
          </p:cNvPr>
          <p:cNvSpPr>
            <a:spLocks noGrp="1"/>
          </p:cNvSpPr>
          <p:nvPr>
            <p:ph idx="1"/>
          </p:nvPr>
        </p:nvSpPr>
        <p:spPr>
          <a:xfrm>
            <a:off x="159488" y="1190848"/>
            <a:ext cx="8835656" cy="4935316"/>
          </a:xfrm>
        </p:spPr>
        <p:txBody>
          <a:bodyPr>
            <a:noAutofit/>
          </a:bodyPr>
          <a:lstStyle/>
          <a:p>
            <a:pPr marL="0" indent="0">
              <a:buNone/>
            </a:pPr>
            <a:r>
              <a:rPr lang="en-US" sz="2200" dirty="0">
                <a:latin typeface="Georgia" panose="02040502050405020303" pitchFamily="18" charset="0"/>
              </a:rPr>
              <a:t>A document filed by a Complainant or signed by the Title IX Coordinator </a:t>
            </a:r>
            <a:r>
              <a:rPr lang="en-US" sz="2200" b="1" dirty="0">
                <a:latin typeface="Georgia" panose="02040502050405020303" pitchFamily="18" charset="0"/>
              </a:rPr>
              <a:t>alleging sexual harassment against a Respondent and requesting that the school investigate the allegation of sexual harassment</a:t>
            </a:r>
            <a:r>
              <a:rPr lang="en-US" sz="2200" dirty="0">
                <a:latin typeface="Georgia" panose="02040502050405020303" pitchFamily="18" charset="0"/>
              </a:rPr>
              <a:t> (Complainant must be participating in or attempting to participate in the education program or activity).</a:t>
            </a:r>
          </a:p>
          <a:p>
            <a:pPr marL="0" indent="0">
              <a:buNone/>
            </a:pPr>
            <a:r>
              <a:rPr lang="en-US" sz="2200" dirty="0">
                <a:latin typeface="Georgia" panose="02040502050405020303" pitchFamily="18" charset="0"/>
              </a:rPr>
              <a:t>A formal complaint may </a:t>
            </a:r>
            <a:r>
              <a:rPr lang="en-US" sz="2200" b="1" dirty="0">
                <a:latin typeface="Georgia" panose="02040502050405020303" pitchFamily="18" charset="0"/>
              </a:rPr>
              <a:t>be filed in person, by mail, or by electronic mail</a:t>
            </a:r>
            <a:r>
              <a:rPr lang="en-US" sz="2200" dirty="0">
                <a:latin typeface="Georgia" panose="02040502050405020303" pitchFamily="18" charset="0"/>
              </a:rPr>
              <a:t>, by using the contact information required to be listed for the Title IX Coordinator, and by any additional method the school designates.</a:t>
            </a:r>
          </a:p>
          <a:p>
            <a:pPr marL="0" indent="0">
              <a:buNone/>
            </a:pPr>
            <a:r>
              <a:rPr lang="en-US" sz="2200" dirty="0">
                <a:latin typeface="Georgia" panose="02040502050405020303" pitchFamily="18" charset="0"/>
              </a:rPr>
              <a:t>Where the Title IX Coordinator signs a formal complaint, the Title IX Coordinator is not a complainant. The Title IX Coordinator must comply with requirements for all </a:t>
            </a:r>
            <a:r>
              <a:rPr lang="en-US" sz="2200" b="1" dirty="0">
                <a:latin typeface="Georgia" panose="02040502050405020303" pitchFamily="18" charset="0"/>
              </a:rPr>
              <a:t>Title IX personnel to be free from conflicts and bias.</a:t>
            </a:r>
          </a:p>
        </p:txBody>
      </p:sp>
    </p:spTree>
    <p:extLst>
      <p:ext uri="{BB962C8B-B14F-4D97-AF65-F5344CB8AC3E}">
        <p14:creationId xmlns:p14="http://schemas.microsoft.com/office/powerpoint/2010/main" val="2825276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C6263-BF3E-4992-BDE7-9DCC39054BDD}"/>
              </a:ext>
            </a:extLst>
          </p:cNvPr>
          <p:cNvSpPr>
            <a:spLocks noGrp="1"/>
          </p:cNvSpPr>
          <p:nvPr>
            <p:ph type="title"/>
          </p:nvPr>
        </p:nvSpPr>
        <p:spPr>
          <a:xfrm>
            <a:off x="331515" y="563526"/>
            <a:ext cx="8610466" cy="854111"/>
          </a:xfrm>
        </p:spPr>
        <p:txBody>
          <a:bodyPr>
            <a:normAutofit fontScale="90000"/>
          </a:bodyPr>
          <a:lstStyle/>
          <a:p>
            <a:pPr algn="ctr"/>
            <a:r>
              <a:rPr lang="en-US" sz="3600" b="1" dirty="0">
                <a:latin typeface="Georgia" panose="02040502050405020303" pitchFamily="18" charset="0"/>
              </a:rPr>
              <a:t>The grievance process must provide for a live hearing.</a:t>
            </a:r>
            <a:br>
              <a:rPr lang="en-US" dirty="0">
                <a:latin typeface="Georgia" panose="02040502050405020303" pitchFamily="18" charset="0"/>
              </a:rPr>
            </a:br>
            <a:endParaRPr lang="en-US" dirty="0">
              <a:latin typeface="Georgia" panose="02040502050405020303" pitchFamily="18" charset="0"/>
            </a:endParaRPr>
          </a:p>
        </p:txBody>
      </p:sp>
      <p:sp>
        <p:nvSpPr>
          <p:cNvPr id="3" name="Content Placeholder 2">
            <a:extLst>
              <a:ext uri="{FF2B5EF4-FFF2-40B4-BE49-F238E27FC236}">
                <a16:creationId xmlns:a16="http://schemas.microsoft.com/office/drawing/2014/main" id="{B1AC6AAD-A2AC-4B04-BFEA-1E7F868E508B}"/>
              </a:ext>
            </a:extLst>
          </p:cNvPr>
          <p:cNvSpPr>
            <a:spLocks noGrp="1"/>
          </p:cNvSpPr>
          <p:nvPr>
            <p:ph idx="1"/>
          </p:nvPr>
        </p:nvSpPr>
        <p:spPr>
          <a:xfrm>
            <a:off x="202019" y="956930"/>
            <a:ext cx="8739962" cy="5433237"/>
          </a:xfrm>
        </p:spPr>
        <p:txBody>
          <a:bodyPr>
            <a:normAutofit fontScale="62500" lnSpcReduction="20000"/>
          </a:bodyPr>
          <a:lstStyle/>
          <a:p>
            <a:pPr marL="0" indent="0">
              <a:buNone/>
            </a:pPr>
            <a:endParaRPr lang="en-US" dirty="0"/>
          </a:p>
          <a:p>
            <a:pPr marL="0" indent="0">
              <a:buNone/>
            </a:pPr>
            <a:r>
              <a:rPr lang="en-US" sz="3800" dirty="0">
                <a:latin typeface="Georgia" panose="02040502050405020303" pitchFamily="18" charset="0"/>
              </a:rPr>
              <a:t> At the live hearing, cross-examination is permitted. </a:t>
            </a:r>
          </a:p>
          <a:p>
            <a:pPr marL="0" indent="0">
              <a:buNone/>
            </a:pPr>
            <a:r>
              <a:rPr lang="en-US" sz="3800" dirty="0">
                <a:latin typeface="Georgia" panose="02040502050405020303" pitchFamily="18" charset="0"/>
              </a:rPr>
              <a:t>Cross-examination must be conducted directly, orally, and in real time by the party’s Advisor of choice. If party has no Advisor, institution must assign one for cross-examination.</a:t>
            </a:r>
          </a:p>
          <a:p>
            <a:pPr marL="0" indent="0">
              <a:buNone/>
            </a:pPr>
            <a:endParaRPr lang="en-US" sz="3800" dirty="0">
              <a:latin typeface="Georgia" panose="02040502050405020303" pitchFamily="18" charset="0"/>
            </a:endParaRPr>
          </a:p>
          <a:p>
            <a:pPr marL="0" indent="0">
              <a:buNone/>
            </a:pPr>
            <a:r>
              <a:rPr lang="en-US" sz="3800" dirty="0">
                <a:latin typeface="Georgia" panose="02040502050405020303" pitchFamily="18" charset="0"/>
              </a:rPr>
              <a:t>The live hearing will occur with the parties located in separate rooms with technology enabling the decisionmaker and parties to simultaneously see and hear the party answering questions</a:t>
            </a:r>
          </a:p>
          <a:p>
            <a:pPr marL="0" indent="0">
              <a:buNone/>
            </a:pPr>
            <a:endParaRPr lang="en-US" sz="3800" dirty="0">
              <a:latin typeface="Georgia" panose="02040502050405020303" pitchFamily="18" charset="0"/>
            </a:endParaRPr>
          </a:p>
          <a:p>
            <a:pPr marL="0" indent="0">
              <a:buNone/>
            </a:pPr>
            <a:r>
              <a:rPr lang="en-US" sz="3800" dirty="0">
                <a:latin typeface="Georgia" panose="02040502050405020303" pitchFamily="18" charset="0"/>
              </a:rPr>
              <a:t>Before a Complainant, Respondent, or witness answers a cross examination or other question, the Decision-maker must first determine whether the question is relevant and explain any decision to exclude a question as not relevant.</a:t>
            </a:r>
          </a:p>
          <a:p>
            <a:pPr marL="0" indent="0">
              <a:buNone/>
            </a:pPr>
            <a:endParaRPr lang="en-US" sz="3800" dirty="0">
              <a:latin typeface="Georgia" panose="02040502050405020303" pitchFamily="18" charset="0"/>
            </a:endParaRPr>
          </a:p>
          <a:p>
            <a:pPr marL="0" indent="0">
              <a:buNone/>
            </a:pPr>
            <a:endParaRPr lang="en-US" dirty="0"/>
          </a:p>
        </p:txBody>
      </p:sp>
    </p:spTree>
    <p:extLst>
      <p:ext uri="{BB962C8B-B14F-4D97-AF65-F5344CB8AC3E}">
        <p14:creationId xmlns:p14="http://schemas.microsoft.com/office/powerpoint/2010/main" val="42360899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70FA6-D0C7-44D7-942A-0F619B130202}"/>
              </a:ext>
            </a:extLst>
          </p:cNvPr>
          <p:cNvSpPr>
            <a:spLocks noGrp="1"/>
          </p:cNvSpPr>
          <p:nvPr>
            <p:ph type="title"/>
          </p:nvPr>
        </p:nvSpPr>
        <p:spPr/>
        <p:txBody>
          <a:bodyPr>
            <a:normAutofit fontScale="90000"/>
          </a:bodyPr>
          <a:lstStyle/>
          <a:p>
            <a:r>
              <a:rPr lang="en-US" dirty="0">
                <a:latin typeface="Georgia" panose="02040502050405020303" pitchFamily="18" charset="0"/>
              </a:rPr>
              <a:t>More on Live hearings</a:t>
            </a:r>
            <a:br>
              <a:rPr lang="en-US" dirty="0"/>
            </a:br>
            <a:r>
              <a:rPr lang="en-US" dirty="0"/>
              <a:t> </a:t>
            </a:r>
          </a:p>
        </p:txBody>
      </p:sp>
      <p:sp>
        <p:nvSpPr>
          <p:cNvPr id="3" name="Content Placeholder 2">
            <a:extLst>
              <a:ext uri="{FF2B5EF4-FFF2-40B4-BE49-F238E27FC236}">
                <a16:creationId xmlns:a16="http://schemas.microsoft.com/office/drawing/2014/main" id="{B402EA48-C87A-464A-A373-0CC06AED93EF}"/>
              </a:ext>
            </a:extLst>
          </p:cNvPr>
          <p:cNvSpPr>
            <a:spLocks noGrp="1"/>
          </p:cNvSpPr>
          <p:nvPr>
            <p:ph idx="1"/>
          </p:nvPr>
        </p:nvSpPr>
        <p:spPr>
          <a:xfrm>
            <a:off x="457200" y="1169582"/>
            <a:ext cx="8229600" cy="4956582"/>
          </a:xfrm>
        </p:spPr>
        <p:txBody>
          <a:bodyPr>
            <a:normAutofit fontScale="85000" lnSpcReduction="10000"/>
          </a:bodyPr>
          <a:lstStyle/>
          <a:p>
            <a:pPr marL="0" indent="0">
              <a:buNone/>
            </a:pPr>
            <a:r>
              <a:rPr lang="en-US" dirty="0">
                <a:latin typeface="Georgia" panose="02040502050405020303" pitchFamily="18" charset="0"/>
              </a:rPr>
              <a:t>If a party or witness does not submit to cross examination at the live hearing, the decision-maker must not rely on any statement of that party or witness in reaching a determination regarding responsibility and cannot draw an inference regarding responsibility based solely on a party’s or witness’s absence from the live hearing or refusal to answer cross-examination or other questions. </a:t>
            </a:r>
          </a:p>
          <a:p>
            <a:pPr marL="0" indent="0">
              <a:buNone/>
            </a:pPr>
            <a:r>
              <a:rPr lang="en-US" dirty="0">
                <a:latin typeface="Georgia" panose="02040502050405020303" pitchFamily="18" charset="0"/>
              </a:rPr>
              <a:t>Advisors ask questions. The parties cannot. </a:t>
            </a:r>
          </a:p>
          <a:p>
            <a:pPr marL="0" indent="0">
              <a:buNone/>
            </a:pPr>
            <a:r>
              <a:rPr lang="en-US" dirty="0">
                <a:latin typeface="Georgia" panose="02040502050405020303" pitchFamily="18" charset="0"/>
              </a:rPr>
              <a:t>Schools must create an audiovisual recording, and make it available to the parties for inspection and review.</a:t>
            </a:r>
          </a:p>
          <a:p>
            <a:endParaRPr lang="en-US" dirty="0"/>
          </a:p>
        </p:txBody>
      </p:sp>
    </p:spTree>
    <p:extLst>
      <p:ext uri="{BB962C8B-B14F-4D97-AF65-F5344CB8AC3E}">
        <p14:creationId xmlns:p14="http://schemas.microsoft.com/office/powerpoint/2010/main" val="490474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233C9C-FC82-6945-918D-B439B2E17A32}"/>
              </a:ext>
            </a:extLst>
          </p:cNvPr>
          <p:cNvSpPr>
            <a:spLocks noGrp="1"/>
          </p:cNvSpPr>
          <p:nvPr>
            <p:ph type="title"/>
          </p:nvPr>
        </p:nvSpPr>
        <p:spPr>
          <a:xfrm>
            <a:off x="4993105" y="4391526"/>
            <a:ext cx="3501608" cy="1377450"/>
          </a:xfrm>
        </p:spPr>
        <p:txBody>
          <a:bodyPr>
            <a:normAutofit/>
          </a:bodyPr>
          <a:lstStyle/>
          <a:p>
            <a:pPr algn="r"/>
            <a:r>
              <a:rPr lang="en-US" dirty="0"/>
              <a:t> agenda      </a:t>
            </a:r>
          </a:p>
        </p:txBody>
      </p:sp>
      <p:sp>
        <p:nvSpPr>
          <p:cNvPr id="6" name="Text Placeholder 5">
            <a:extLst>
              <a:ext uri="{FF2B5EF4-FFF2-40B4-BE49-F238E27FC236}">
                <a16:creationId xmlns:a16="http://schemas.microsoft.com/office/drawing/2014/main" id="{7F621513-0459-8344-A313-2B778286CACF}"/>
              </a:ext>
            </a:extLst>
          </p:cNvPr>
          <p:cNvSpPr>
            <a:spLocks noGrp="1"/>
          </p:cNvSpPr>
          <p:nvPr>
            <p:ph type="body" idx="1"/>
          </p:nvPr>
        </p:nvSpPr>
        <p:spPr>
          <a:xfrm>
            <a:off x="273132" y="191386"/>
            <a:ext cx="5702366" cy="7751135"/>
          </a:xfrm>
        </p:spPr>
        <p:txBody>
          <a:bodyPr>
            <a:normAutofit fontScale="25000" lnSpcReduction="20000"/>
          </a:bodyPr>
          <a:lstStyle/>
          <a:p>
            <a:endParaRPr lang="en-US" sz="8000" dirty="0">
              <a:latin typeface="Georgia" panose="02040502050405020303" pitchFamily="18" charset="0"/>
            </a:endParaRPr>
          </a:p>
          <a:p>
            <a:endParaRPr lang="en-US" sz="8000" dirty="0">
              <a:latin typeface="Georgia" panose="02040502050405020303" pitchFamily="18" charset="0"/>
            </a:endParaRPr>
          </a:p>
          <a:p>
            <a:endParaRPr lang="en-US" sz="8000" dirty="0">
              <a:latin typeface="Georgia" panose="02040502050405020303" pitchFamily="18" charset="0"/>
            </a:endParaRPr>
          </a:p>
          <a:p>
            <a:endParaRPr lang="en-US" sz="8000" b="1" dirty="0">
              <a:solidFill>
                <a:schemeClr val="tx1"/>
              </a:solidFill>
              <a:latin typeface="Georgia" panose="02040502050405020303" pitchFamily="18" charset="0"/>
            </a:endParaRPr>
          </a:p>
          <a:p>
            <a:endParaRPr lang="en-US" sz="8000" b="1" dirty="0">
              <a:solidFill>
                <a:schemeClr val="tx1"/>
              </a:solidFill>
              <a:latin typeface="Georgia" panose="02040502050405020303" pitchFamily="18" charset="0"/>
            </a:endParaRPr>
          </a:p>
          <a:p>
            <a:endParaRPr lang="en-US" sz="8000" b="1" dirty="0">
              <a:solidFill>
                <a:schemeClr val="tx1"/>
              </a:solidFill>
              <a:latin typeface="Georgia" panose="02040502050405020303" pitchFamily="18" charset="0"/>
            </a:endParaRPr>
          </a:p>
          <a:p>
            <a:endParaRPr lang="en-US" sz="8000" b="1" dirty="0">
              <a:solidFill>
                <a:schemeClr val="tx1"/>
              </a:solidFill>
              <a:latin typeface="Georgia" panose="02040502050405020303" pitchFamily="18" charset="0"/>
            </a:endParaRPr>
          </a:p>
          <a:p>
            <a:endParaRPr lang="en-US" sz="8000" b="1" dirty="0">
              <a:solidFill>
                <a:schemeClr val="tx1"/>
              </a:solidFill>
              <a:latin typeface="Georgia" panose="02040502050405020303" pitchFamily="18" charset="0"/>
            </a:endParaRPr>
          </a:p>
          <a:p>
            <a:endParaRPr lang="en-US" sz="8000" b="1" dirty="0">
              <a:solidFill>
                <a:schemeClr val="tx1"/>
              </a:solidFill>
              <a:latin typeface="Georgia" panose="02040502050405020303" pitchFamily="18" charset="0"/>
            </a:endParaRPr>
          </a:p>
          <a:p>
            <a:endParaRPr lang="en-US" sz="8000" b="1" dirty="0">
              <a:solidFill>
                <a:schemeClr val="tx1"/>
              </a:solidFill>
              <a:latin typeface="Georgia" panose="02040502050405020303" pitchFamily="18" charset="0"/>
            </a:endParaRPr>
          </a:p>
          <a:p>
            <a:endParaRPr lang="en-US" sz="8000" b="1" dirty="0">
              <a:solidFill>
                <a:schemeClr val="tx1"/>
              </a:solidFill>
              <a:latin typeface="Georgia" panose="02040502050405020303" pitchFamily="18" charset="0"/>
            </a:endParaRPr>
          </a:p>
          <a:p>
            <a:endParaRPr lang="en-US" sz="8000" b="1" dirty="0">
              <a:solidFill>
                <a:schemeClr val="tx1"/>
              </a:solidFill>
              <a:latin typeface="Georgia" panose="02040502050405020303" pitchFamily="18" charset="0"/>
            </a:endParaRPr>
          </a:p>
          <a:p>
            <a:r>
              <a:rPr lang="en-US" sz="8800" b="1" dirty="0">
                <a:solidFill>
                  <a:schemeClr val="tx1"/>
                </a:solidFill>
                <a:latin typeface="Georgia" panose="02040502050405020303" pitchFamily="18" charset="0"/>
              </a:rPr>
              <a:t>An introduction to the new role of a Title IX Coordinator</a:t>
            </a:r>
          </a:p>
          <a:p>
            <a:endParaRPr lang="en-US" sz="8800" b="1" dirty="0">
              <a:solidFill>
                <a:schemeClr val="tx1"/>
              </a:solidFill>
              <a:latin typeface="Georgia" panose="02040502050405020303" pitchFamily="18" charset="0"/>
            </a:endParaRPr>
          </a:p>
          <a:p>
            <a:r>
              <a:rPr lang="en-US" sz="8800" b="1" dirty="0">
                <a:solidFill>
                  <a:schemeClr val="tx1"/>
                </a:solidFill>
                <a:latin typeface="Georgia" panose="02040502050405020303" pitchFamily="18" charset="0"/>
              </a:rPr>
              <a:t>A look at the new templates</a:t>
            </a:r>
          </a:p>
          <a:p>
            <a:endParaRPr lang="en-US" sz="8800" b="1" dirty="0">
              <a:solidFill>
                <a:schemeClr val="tx1"/>
              </a:solidFill>
              <a:latin typeface="Georgia" panose="02040502050405020303" pitchFamily="18" charset="0"/>
            </a:endParaRPr>
          </a:p>
          <a:p>
            <a:r>
              <a:rPr lang="en-US" sz="8800" b="1" dirty="0">
                <a:solidFill>
                  <a:schemeClr val="tx1"/>
                </a:solidFill>
                <a:latin typeface="Georgia" panose="02040502050405020303" pitchFamily="18" charset="0"/>
              </a:rPr>
              <a:t>A timeline for sending the templates</a:t>
            </a:r>
          </a:p>
          <a:p>
            <a:endParaRPr lang="en-US" sz="8800" b="1" dirty="0">
              <a:solidFill>
                <a:schemeClr val="tx1"/>
              </a:solidFill>
              <a:latin typeface="Georgia" panose="02040502050405020303" pitchFamily="18" charset="0"/>
            </a:endParaRPr>
          </a:p>
          <a:p>
            <a:r>
              <a:rPr lang="en-US" sz="8800" b="1" dirty="0">
                <a:solidFill>
                  <a:schemeClr val="tx1"/>
                </a:solidFill>
                <a:latin typeface="Georgia" panose="02040502050405020303" pitchFamily="18" charset="0"/>
              </a:rPr>
              <a:t>Keeping up with the simultaneous messaging</a:t>
            </a:r>
          </a:p>
          <a:p>
            <a:endParaRPr lang="en-US" sz="8800" b="1" dirty="0">
              <a:solidFill>
                <a:schemeClr val="tx1"/>
              </a:solidFill>
              <a:latin typeface="Georgia" panose="02040502050405020303" pitchFamily="18" charset="0"/>
            </a:endParaRPr>
          </a:p>
          <a:p>
            <a:r>
              <a:rPr lang="en-US" sz="8800" b="1" dirty="0">
                <a:solidFill>
                  <a:schemeClr val="tx1"/>
                </a:solidFill>
                <a:latin typeface="Georgia" panose="02040502050405020303" pitchFamily="18" charset="0"/>
              </a:rPr>
              <a:t>Specifics: Introduction to the new 2020 Regulations, Inspection of Records, Emergency Removals, Recordkeeping requirements</a:t>
            </a:r>
          </a:p>
          <a:p>
            <a:endParaRPr lang="en-US" sz="8800" b="1" dirty="0">
              <a:solidFill>
                <a:schemeClr val="tx1"/>
              </a:solidFill>
              <a:latin typeface="Georgia" panose="02040502050405020303" pitchFamily="18" charset="0"/>
            </a:endParaRPr>
          </a:p>
          <a:p>
            <a:endParaRPr lang="en-US" sz="8000" dirty="0">
              <a:solidFill>
                <a:schemeClr val="tx1"/>
              </a:solidFill>
              <a:latin typeface="Georgia" panose="02040502050405020303" pitchFamily="18" charset="0"/>
            </a:endParaRPr>
          </a:p>
          <a:p>
            <a:endParaRPr lang="en-US" sz="8000" b="1" dirty="0">
              <a:solidFill>
                <a:srgbClr val="C00000"/>
              </a:solidFill>
              <a:latin typeface="Georgia" panose="02040502050405020303" pitchFamily="18" charset="0"/>
            </a:endParaRPr>
          </a:p>
          <a:p>
            <a:endParaRPr lang="en-US" sz="8000" b="1" dirty="0">
              <a:solidFill>
                <a:srgbClr val="C00000"/>
              </a:solidFill>
              <a:latin typeface="Georgia" panose="02040502050405020303" pitchFamily="18" charset="0"/>
            </a:endParaRPr>
          </a:p>
          <a:p>
            <a:endParaRPr lang="en-US" sz="8000" b="1" dirty="0">
              <a:solidFill>
                <a:srgbClr val="C00000"/>
              </a:solidFill>
              <a:latin typeface="Georgia" panose="02040502050405020303" pitchFamily="18" charset="0"/>
            </a:endParaRPr>
          </a:p>
          <a:p>
            <a:endParaRPr lang="en-US" sz="5500" dirty="0">
              <a:latin typeface="Georgia" panose="02040502050405020303" pitchFamily="18" charset="0"/>
            </a:endParaRPr>
          </a:p>
          <a:p>
            <a:endParaRPr lang="en-US" sz="5500" dirty="0">
              <a:latin typeface="Georgia" panose="02040502050405020303" pitchFamily="18" charset="0"/>
            </a:endParaRPr>
          </a:p>
          <a:p>
            <a:endParaRPr lang="en-US" sz="5500" dirty="0">
              <a:latin typeface="Georgia" panose="02040502050405020303" pitchFamily="18" charset="0"/>
            </a:endParaRPr>
          </a:p>
          <a:p>
            <a:endParaRPr lang="en-US" dirty="0"/>
          </a:p>
          <a:p>
            <a:endParaRPr lang="en-US" dirty="0"/>
          </a:p>
          <a:p>
            <a:endParaRPr lang="en-US" dirty="0"/>
          </a:p>
        </p:txBody>
      </p:sp>
      <p:pic>
        <p:nvPicPr>
          <p:cNvPr id="3074" name="Picture 2" descr="Free Checklists Cliparts, Download Free Clip Art, Free Clip Art on ...">
            <a:extLst>
              <a:ext uri="{FF2B5EF4-FFF2-40B4-BE49-F238E27FC236}">
                <a16:creationId xmlns:a16="http://schemas.microsoft.com/office/drawing/2014/main" id="{52992A04-8809-A64C-8D09-D682B40B0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75458">
            <a:off x="5961768" y="813741"/>
            <a:ext cx="2578100"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56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8" end="1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487AF-8622-4871-8423-1BD5AEE19D4D}"/>
              </a:ext>
            </a:extLst>
          </p:cNvPr>
          <p:cNvSpPr>
            <a:spLocks noGrp="1"/>
          </p:cNvSpPr>
          <p:nvPr>
            <p:ph type="title"/>
          </p:nvPr>
        </p:nvSpPr>
        <p:spPr/>
        <p:txBody>
          <a:bodyPr/>
          <a:lstStyle/>
          <a:p>
            <a:r>
              <a:rPr lang="en-US" dirty="0">
                <a:latin typeface="Georgia" panose="02040502050405020303" pitchFamily="18" charset="0"/>
              </a:rPr>
              <a:t>Standard of Evidence </a:t>
            </a:r>
          </a:p>
        </p:txBody>
      </p:sp>
      <p:sp>
        <p:nvSpPr>
          <p:cNvPr id="3" name="Content Placeholder 2">
            <a:extLst>
              <a:ext uri="{FF2B5EF4-FFF2-40B4-BE49-F238E27FC236}">
                <a16:creationId xmlns:a16="http://schemas.microsoft.com/office/drawing/2014/main" id="{A9ECF9B8-987F-487A-95B2-AB53203A40FD}"/>
              </a:ext>
            </a:extLst>
          </p:cNvPr>
          <p:cNvSpPr>
            <a:spLocks noGrp="1"/>
          </p:cNvSpPr>
          <p:nvPr>
            <p:ph idx="1"/>
          </p:nvPr>
        </p:nvSpPr>
        <p:spPr>
          <a:xfrm>
            <a:off x="457200" y="1286540"/>
            <a:ext cx="8229600" cy="4839623"/>
          </a:xfrm>
        </p:spPr>
        <p:txBody>
          <a:bodyPr>
            <a:normAutofit/>
          </a:bodyPr>
          <a:lstStyle/>
          <a:p>
            <a:pPr marL="0" indent="0">
              <a:buNone/>
            </a:pPr>
            <a:r>
              <a:rPr lang="en-US" dirty="0">
                <a:latin typeface="Georgia" panose="02040502050405020303" pitchFamily="18" charset="0"/>
              </a:rPr>
              <a:t>An institution can choose to use either the </a:t>
            </a:r>
            <a:r>
              <a:rPr lang="en-US" u="sng" dirty="0">
                <a:latin typeface="Georgia" panose="02040502050405020303" pitchFamily="18" charset="0"/>
              </a:rPr>
              <a:t>preponderance of the evidence </a:t>
            </a:r>
            <a:r>
              <a:rPr lang="en-US" dirty="0">
                <a:latin typeface="Georgia" panose="02040502050405020303" pitchFamily="18" charset="0"/>
              </a:rPr>
              <a:t>or </a:t>
            </a:r>
            <a:r>
              <a:rPr lang="en-US" u="sng" dirty="0">
                <a:latin typeface="Georgia" panose="02040502050405020303" pitchFamily="18" charset="0"/>
              </a:rPr>
              <a:t>clear and convincing evidence. </a:t>
            </a:r>
          </a:p>
          <a:p>
            <a:pPr marL="0" indent="0">
              <a:buNone/>
            </a:pPr>
            <a:endParaRPr lang="en-US" u="sng" dirty="0">
              <a:latin typeface="Georgia" panose="02040502050405020303" pitchFamily="18" charset="0"/>
            </a:endParaRPr>
          </a:p>
          <a:p>
            <a:pPr marL="0" indent="0">
              <a:buNone/>
            </a:pPr>
            <a:r>
              <a:rPr lang="en-US" dirty="0">
                <a:latin typeface="Georgia" panose="02040502050405020303" pitchFamily="18" charset="0"/>
              </a:rPr>
              <a:t>The evidence standard used in Title IX cases must be the same used for formal complaints against students as for formal complaints against employees, including faculty.</a:t>
            </a:r>
          </a:p>
          <a:p>
            <a:pPr marL="0" indent="0">
              <a:buNone/>
            </a:pPr>
            <a:endParaRPr lang="en-US" dirty="0">
              <a:latin typeface="Georgia" panose="02040502050405020303" pitchFamily="18" charset="0"/>
            </a:endParaRPr>
          </a:p>
          <a:p>
            <a:endParaRPr lang="en-US" dirty="0"/>
          </a:p>
        </p:txBody>
      </p:sp>
    </p:spTree>
    <p:extLst>
      <p:ext uri="{BB962C8B-B14F-4D97-AF65-F5344CB8AC3E}">
        <p14:creationId xmlns:p14="http://schemas.microsoft.com/office/powerpoint/2010/main" val="3250622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C4360-DF54-463B-9664-8EDB597FACD9}"/>
              </a:ext>
            </a:extLst>
          </p:cNvPr>
          <p:cNvSpPr>
            <a:spLocks noGrp="1"/>
          </p:cNvSpPr>
          <p:nvPr>
            <p:ph type="title"/>
          </p:nvPr>
        </p:nvSpPr>
        <p:spPr/>
        <p:txBody>
          <a:bodyPr>
            <a:normAutofit/>
          </a:bodyPr>
          <a:lstStyle/>
          <a:p>
            <a:r>
              <a:rPr lang="en-US" dirty="0">
                <a:latin typeface="Georgia" panose="02040502050405020303" pitchFamily="18" charset="0"/>
              </a:rPr>
              <a:t>Appeal right for both parties</a:t>
            </a:r>
          </a:p>
        </p:txBody>
      </p:sp>
      <p:sp>
        <p:nvSpPr>
          <p:cNvPr id="3" name="Content Placeholder 2">
            <a:extLst>
              <a:ext uri="{FF2B5EF4-FFF2-40B4-BE49-F238E27FC236}">
                <a16:creationId xmlns:a16="http://schemas.microsoft.com/office/drawing/2014/main" id="{75B73B16-E841-4D4E-AC2B-358037A5F7C7}"/>
              </a:ext>
            </a:extLst>
          </p:cNvPr>
          <p:cNvSpPr>
            <a:spLocks noGrp="1"/>
          </p:cNvSpPr>
          <p:nvPr>
            <p:ph idx="1"/>
          </p:nvPr>
        </p:nvSpPr>
        <p:spPr>
          <a:xfrm>
            <a:off x="457200" y="1297172"/>
            <a:ext cx="8229600" cy="4828991"/>
          </a:xfrm>
        </p:spPr>
        <p:txBody>
          <a:bodyPr>
            <a:normAutofit fontScale="77500" lnSpcReduction="20000"/>
          </a:bodyPr>
          <a:lstStyle/>
          <a:p>
            <a:pPr marL="0" indent="0">
              <a:buNone/>
            </a:pPr>
            <a:r>
              <a:rPr lang="en-US" dirty="0">
                <a:latin typeface="Georgia" panose="02040502050405020303" pitchFamily="18" charset="0"/>
              </a:rPr>
              <a:t>Institutions must offer both parties an appeal from a determination regarding responsibility, and from a school’s dismissal of a formal complaint or any allegations </a:t>
            </a:r>
          </a:p>
          <a:p>
            <a:pPr marL="0" indent="0">
              <a:buNone/>
            </a:pPr>
            <a:r>
              <a:rPr lang="en-US" b="1" dirty="0">
                <a:latin typeface="Georgia" panose="02040502050405020303" pitchFamily="18" charset="0"/>
              </a:rPr>
              <a:t>Grounds for appeal:</a:t>
            </a:r>
          </a:p>
          <a:p>
            <a:pPr marL="0" indent="0">
              <a:buNone/>
            </a:pPr>
            <a:r>
              <a:rPr lang="en-US" dirty="0">
                <a:latin typeface="Georgia" panose="02040502050405020303" pitchFamily="18" charset="0"/>
              </a:rPr>
              <a:t>procedural irregularity that affected the outcome of the matter; </a:t>
            </a:r>
          </a:p>
          <a:p>
            <a:pPr marL="0" indent="0">
              <a:buNone/>
            </a:pPr>
            <a:r>
              <a:rPr lang="en-US" dirty="0">
                <a:latin typeface="Georgia" panose="02040502050405020303" pitchFamily="18" charset="0"/>
              </a:rPr>
              <a:t>new evidence that was not reasonably available at the time the determination regarding responsibility or dismissal was made, that could affect the outcome of the matter; and/or</a:t>
            </a:r>
          </a:p>
          <a:p>
            <a:pPr marL="0" indent="0">
              <a:buNone/>
            </a:pPr>
            <a:r>
              <a:rPr lang="en-US" dirty="0">
                <a:latin typeface="Georgia" panose="02040502050405020303" pitchFamily="18" charset="0"/>
              </a:rPr>
              <a:t> the Title IX Coordinator, investigator, or decision-maker had a conflict of interest or bias that affected the outcome of the matter. </a:t>
            </a:r>
          </a:p>
          <a:p>
            <a:endParaRPr lang="en-US" dirty="0"/>
          </a:p>
        </p:txBody>
      </p:sp>
    </p:spTree>
    <p:extLst>
      <p:ext uri="{BB962C8B-B14F-4D97-AF65-F5344CB8AC3E}">
        <p14:creationId xmlns:p14="http://schemas.microsoft.com/office/powerpoint/2010/main" val="7157625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95A2B5-B7FB-6344-BF9A-6AE05C8413B9}"/>
              </a:ext>
            </a:extLst>
          </p:cNvPr>
          <p:cNvSpPr>
            <a:spLocks noGrp="1"/>
          </p:cNvSpPr>
          <p:nvPr>
            <p:ph type="title"/>
          </p:nvPr>
        </p:nvSpPr>
        <p:spPr>
          <a:xfrm>
            <a:off x="457200" y="276448"/>
            <a:ext cx="8229600" cy="733645"/>
          </a:xfrm>
        </p:spPr>
        <p:txBody>
          <a:bodyPr>
            <a:normAutofit fontScale="90000"/>
          </a:bodyPr>
          <a:lstStyle/>
          <a:p>
            <a:r>
              <a:rPr lang="en-US" b="1" dirty="0">
                <a:latin typeface="Georgia" panose="02040502050405020303" pitchFamily="18" charset="0"/>
              </a:rPr>
              <a:t>Policy Changes Quizlet #2</a:t>
            </a:r>
          </a:p>
        </p:txBody>
      </p:sp>
      <p:sp>
        <p:nvSpPr>
          <p:cNvPr id="5" name="Content Placeholder 4">
            <a:extLst>
              <a:ext uri="{FF2B5EF4-FFF2-40B4-BE49-F238E27FC236}">
                <a16:creationId xmlns:a16="http://schemas.microsoft.com/office/drawing/2014/main" id="{A0507C86-0985-B545-B4E8-4F36E43245C6}"/>
              </a:ext>
            </a:extLst>
          </p:cNvPr>
          <p:cNvSpPr>
            <a:spLocks noGrp="1"/>
          </p:cNvSpPr>
          <p:nvPr>
            <p:ph sz="half" idx="1"/>
          </p:nvPr>
        </p:nvSpPr>
        <p:spPr>
          <a:xfrm>
            <a:off x="457200" y="1105786"/>
            <a:ext cx="4038600" cy="5020378"/>
          </a:xfrm>
        </p:spPr>
        <p:txBody>
          <a:bodyPr>
            <a:normAutofit fontScale="92500" lnSpcReduction="20000"/>
          </a:bodyPr>
          <a:lstStyle/>
          <a:p>
            <a:pPr marL="0" indent="0">
              <a:buNone/>
            </a:pPr>
            <a:r>
              <a:rPr lang="en-US" dirty="0">
                <a:latin typeface="Georgia" panose="02040502050405020303" pitchFamily="18" charset="0"/>
              </a:rPr>
              <a:t>1. A formal complaint may be filed in person, by mail, or by electronic mail. </a:t>
            </a:r>
          </a:p>
          <a:p>
            <a:pPr marL="0" indent="0">
              <a:buNone/>
            </a:pPr>
            <a:r>
              <a:rPr lang="en-US" b="1" dirty="0">
                <a:latin typeface="Georgia" panose="02040502050405020303" pitchFamily="18" charset="0"/>
              </a:rPr>
              <a:t>TRUE or FALSE</a:t>
            </a:r>
          </a:p>
          <a:p>
            <a:pPr marL="0" indent="0">
              <a:buNone/>
            </a:pPr>
            <a:endParaRPr lang="en-US" b="1" dirty="0">
              <a:latin typeface="Georgia" panose="02040502050405020303" pitchFamily="18" charset="0"/>
            </a:endParaRPr>
          </a:p>
          <a:p>
            <a:pPr marL="0" indent="0">
              <a:buNone/>
            </a:pPr>
            <a:r>
              <a:rPr lang="en-US" dirty="0">
                <a:latin typeface="Georgia" panose="02040502050405020303" pitchFamily="18" charset="0"/>
              </a:rPr>
              <a:t>2. It is permissible to prepare your cross-examination questions and submit them to the Decision-maker before the hearing for a relevance determination. </a:t>
            </a:r>
          </a:p>
          <a:p>
            <a:pPr marL="0" indent="0">
              <a:buNone/>
            </a:pPr>
            <a:r>
              <a:rPr lang="en-US" b="1" dirty="0">
                <a:latin typeface="Georgia" panose="02040502050405020303" pitchFamily="18" charset="0"/>
              </a:rPr>
              <a:t>TRUE or FALSE</a:t>
            </a:r>
          </a:p>
          <a:p>
            <a:pPr marL="0" indent="0">
              <a:buNone/>
            </a:pPr>
            <a:endParaRPr lang="en-US" b="1" dirty="0">
              <a:latin typeface="Georgia" panose="02040502050405020303" pitchFamily="18" charset="0"/>
            </a:endParaRPr>
          </a:p>
          <a:p>
            <a:pPr marL="514350" indent="-514350">
              <a:buAutoNum type="arabicPeriod"/>
            </a:pPr>
            <a:endParaRPr lang="en-US" b="1" dirty="0"/>
          </a:p>
        </p:txBody>
      </p:sp>
      <p:pic>
        <p:nvPicPr>
          <p:cNvPr id="2050" name="Picture 2" descr="Types Of Questions - Types Of Questions Clip Art , Free ...">
            <a:extLst>
              <a:ext uri="{FF2B5EF4-FFF2-40B4-BE49-F238E27FC236}">
                <a16:creationId xmlns:a16="http://schemas.microsoft.com/office/drawing/2014/main" id="{53C7C564-9989-5848-9C8E-EE25950281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8552" y="1971304"/>
            <a:ext cx="3574803" cy="2992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8886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FE762-0DC6-497A-994F-B604F867FCC7}"/>
              </a:ext>
            </a:extLst>
          </p:cNvPr>
          <p:cNvSpPr>
            <a:spLocks noGrp="1"/>
          </p:cNvSpPr>
          <p:nvPr>
            <p:ph type="title"/>
          </p:nvPr>
        </p:nvSpPr>
        <p:spPr/>
        <p:txBody>
          <a:bodyPr>
            <a:normAutofit fontScale="90000"/>
          </a:bodyPr>
          <a:lstStyle/>
          <a:p>
            <a:r>
              <a:rPr lang="en-US" dirty="0">
                <a:latin typeface="Georgia" panose="02040502050405020303" pitchFamily="18" charset="0"/>
              </a:rPr>
              <a:t>Other policies that may be at issue</a:t>
            </a:r>
          </a:p>
        </p:txBody>
      </p:sp>
      <p:sp>
        <p:nvSpPr>
          <p:cNvPr id="3" name="Content Placeholder 2">
            <a:extLst>
              <a:ext uri="{FF2B5EF4-FFF2-40B4-BE49-F238E27FC236}">
                <a16:creationId xmlns:a16="http://schemas.microsoft.com/office/drawing/2014/main" id="{F97C542C-8CE4-4C41-A433-CBFEE3BC4338}"/>
              </a:ext>
            </a:extLst>
          </p:cNvPr>
          <p:cNvSpPr>
            <a:spLocks noGrp="1"/>
          </p:cNvSpPr>
          <p:nvPr>
            <p:ph idx="1"/>
          </p:nvPr>
        </p:nvSpPr>
        <p:spPr>
          <a:xfrm>
            <a:off x="457200" y="1417638"/>
            <a:ext cx="8229600" cy="4708525"/>
          </a:xfrm>
        </p:spPr>
        <p:txBody>
          <a:bodyPr>
            <a:normAutofit/>
          </a:bodyPr>
          <a:lstStyle/>
          <a:p>
            <a:r>
              <a:rPr lang="en-US" dirty="0">
                <a:latin typeface="Georgia" panose="02040502050405020303" pitchFamily="18" charset="0"/>
              </a:rPr>
              <a:t>Always look for other policies that may be affected by the allegations. For example: Acceptable Use (Internet), Student Code of Conduct, Professional Behavior, discrimination (protected categories). </a:t>
            </a:r>
          </a:p>
          <a:p>
            <a:r>
              <a:rPr lang="en-US" dirty="0">
                <a:latin typeface="Georgia" panose="02040502050405020303" pitchFamily="18" charset="0"/>
              </a:rPr>
              <a:t>These additional policies can be charged in the investigation and the decision-maker can make determinations on these policy violations. </a:t>
            </a:r>
          </a:p>
        </p:txBody>
      </p:sp>
    </p:spTree>
    <p:extLst>
      <p:ext uri="{BB962C8B-B14F-4D97-AF65-F5344CB8AC3E}">
        <p14:creationId xmlns:p14="http://schemas.microsoft.com/office/powerpoint/2010/main" val="41670826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CD2DEF-5AB7-4607-BDBD-6270D4967D98}"/>
              </a:ext>
            </a:extLst>
          </p:cNvPr>
          <p:cNvSpPr>
            <a:spLocks noGrp="1"/>
          </p:cNvSpPr>
          <p:nvPr>
            <p:ph type="title"/>
          </p:nvPr>
        </p:nvSpPr>
        <p:spPr>
          <a:xfrm>
            <a:off x="457200" y="274638"/>
            <a:ext cx="8229600" cy="512171"/>
          </a:xfrm>
        </p:spPr>
        <p:txBody>
          <a:bodyPr>
            <a:normAutofit fontScale="90000"/>
          </a:bodyPr>
          <a:lstStyle/>
          <a:p>
            <a:r>
              <a:rPr lang="en-US" sz="3200" dirty="0">
                <a:latin typeface="Georgia" panose="02040502050405020303" pitchFamily="18" charset="0"/>
              </a:rPr>
              <a:t>Inspection and Review of Evidence/Records</a:t>
            </a:r>
          </a:p>
        </p:txBody>
      </p:sp>
      <p:sp>
        <p:nvSpPr>
          <p:cNvPr id="5" name="Content Placeholder 4">
            <a:extLst>
              <a:ext uri="{FF2B5EF4-FFF2-40B4-BE49-F238E27FC236}">
                <a16:creationId xmlns:a16="http://schemas.microsoft.com/office/drawing/2014/main" id="{6D685C65-8221-401F-A77E-56FCFB482EE4}"/>
              </a:ext>
            </a:extLst>
          </p:cNvPr>
          <p:cNvSpPr>
            <a:spLocks noGrp="1"/>
          </p:cNvSpPr>
          <p:nvPr>
            <p:ph sz="half" idx="1"/>
          </p:nvPr>
        </p:nvSpPr>
        <p:spPr>
          <a:xfrm>
            <a:off x="276447" y="786810"/>
            <a:ext cx="8686799" cy="5603358"/>
          </a:xfrm>
        </p:spPr>
        <p:txBody>
          <a:bodyPr>
            <a:noAutofit/>
          </a:bodyPr>
          <a:lstStyle/>
          <a:p>
            <a:pPr marL="0" indent="0">
              <a:buNone/>
            </a:pPr>
            <a:r>
              <a:rPr lang="en-US" sz="1800" dirty="0">
                <a:latin typeface="Georgia" panose="02040502050405020303" pitchFamily="18" charset="0"/>
              </a:rPr>
              <a:t>Title IX regulations require both parties have:</a:t>
            </a:r>
          </a:p>
          <a:p>
            <a:r>
              <a:rPr lang="en-US" sz="1800" dirty="0">
                <a:latin typeface="Georgia" panose="02040502050405020303" pitchFamily="18" charset="0"/>
              </a:rPr>
              <a:t>An</a:t>
            </a:r>
            <a:r>
              <a:rPr lang="en-US" sz="1800" i="1" dirty="0">
                <a:latin typeface="Georgia" panose="02040502050405020303" pitchFamily="18" charset="0"/>
              </a:rPr>
              <a:t> equal opportunity to inspect and review </a:t>
            </a:r>
            <a:endParaRPr lang="en-US" sz="1800" dirty="0">
              <a:latin typeface="Georgia" panose="02040502050405020303" pitchFamily="18" charset="0"/>
            </a:endParaRPr>
          </a:p>
          <a:p>
            <a:r>
              <a:rPr lang="en-US" sz="1800" i="1" dirty="0">
                <a:latin typeface="Georgia" panose="02040502050405020303" pitchFamily="18" charset="0"/>
              </a:rPr>
              <a:t>any evidence obtained as part of the investigation </a:t>
            </a:r>
            <a:endParaRPr lang="en-US" sz="1800" dirty="0">
              <a:latin typeface="Georgia" panose="02040502050405020303" pitchFamily="18" charset="0"/>
            </a:endParaRPr>
          </a:p>
          <a:p>
            <a:r>
              <a:rPr lang="en-US" sz="1800" i="1" dirty="0">
                <a:latin typeface="Georgia" panose="02040502050405020303" pitchFamily="18" charset="0"/>
              </a:rPr>
              <a:t>that is directly related to the allegations raised in a formal complaint</a:t>
            </a:r>
            <a:endParaRPr lang="en-US" sz="1800" dirty="0">
              <a:latin typeface="Georgia" panose="02040502050405020303" pitchFamily="18" charset="0"/>
            </a:endParaRPr>
          </a:p>
          <a:p>
            <a:r>
              <a:rPr lang="en-US" sz="1800" i="1" dirty="0">
                <a:latin typeface="Georgia" panose="02040502050405020303" pitchFamily="18" charset="0"/>
              </a:rPr>
              <a:t>including the evidence upon which the MCCCD does not intend to rely in reaching a determination regarding responsibility </a:t>
            </a:r>
            <a:endParaRPr lang="en-US" sz="1800" dirty="0">
              <a:latin typeface="Georgia" panose="02040502050405020303" pitchFamily="18" charset="0"/>
            </a:endParaRPr>
          </a:p>
          <a:p>
            <a:r>
              <a:rPr lang="en-US" sz="1800" i="1" dirty="0">
                <a:latin typeface="Georgia" panose="02040502050405020303" pitchFamily="18" charset="0"/>
              </a:rPr>
              <a:t>and inculpatory or exculpatory evidence whether obtained from a party or other source, </a:t>
            </a:r>
            <a:endParaRPr lang="en-US" sz="1800" dirty="0">
              <a:latin typeface="Georgia" panose="02040502050405020303" pitchFamily="18" charset="0"/>
            </a:endParaRPr>
          </a:p>
          <a:p>
            <a:r>
              <a:rPr lang="en-US" sz="1800" i="1" dirty="0">
                <a:latin typeface="Georgia" panose="02040502050405020303" pitchFamily="18" charset="0"/>
              </a:rPr>
              <a:t>The opportunity to meaningfully respond to the evidence prior to conclusion of the investigation.</a:t>
            </a:r>
            <a:r>
              <a:rPr lang="en-US" sz="1800" dirty="0">
                <a:latin typeface="Georgia" panose="02040502050405020303" pitchFamily="18" charset="0"/>
              </a:rPr>
              <a:t> </a:t>
            </a:r>
          </a:p>
          <a:p>
            <a:pPr marL="0" indent="0">
              <a:buNone/>
            </a:pPr>
            <a:r>
              <a:rPr lang="en-US" sz="1800" dirty="0">
                <a:latin typeface="Georgia" panose="02040502050405020303" pitchFamily="18" charset="0"/>
              </a:rPr>
              <a:t>All evidence the parties want the investigators to consider in the case MUST be provided to the investigators before the first inspection period begins. Any additional evidence offered by either party WILL NOT BE ADMISSIBLE. </a:t>
            </a:r>
          </a:p>
          <a:p>
            <a:pPr marL="0" indent="0">
              <a:buNone/>
            </a:pPr>
            <a:r>
              <a:rPr lang="en-US" sz="1800" b="1" dirty="0">
                <a:latin typeface="Georgia" panose="02040502050405020303" pitchFamily="18" charset="0"/>
              </a:rPr>
              <a:t>Inspection and Review of Evidence--Two inspection periods.</a:t>
            </a:r>
            <a:endParaRPr lang="en-US" sz="1800" dirty="0">
              <a:latin typeface="Georgia" panose="02040502050405020303" pitchFamily="18" charset="0"/>
            </a:endParaRPr>
          </a:p>
          <a:p>
            <a:pPr marL="0" indent="0">
              <a:buNone/>
            </a:pPr>
            <a:r>
              <a:rPr lang="en-US" sz="1800" i="1" dirty="0">
                <a:latin typeface="Georgia" panose="02040502050405020303" pitchFamily="18" charset="0"/>
              </a:rPr>
              <a:t>First and Second Inspection Period:</a:t>
            </a:r>
          </a:p>
          <a:p>
            <a:pPr marL="0" indent="0">
              <a:buNone/>
            </a:pPr>
            <a:r>
              <a:rPr lang="en-US" sz="1800" dirty="0">
                <a:latin typeface="Georgia" panose="02040502050405020303" pitchFamily="18" charset="0"/>
              </a:rPr>
              <a:t>All evidence will be available at the hearing to each party.</a:t>
            </a:r>
            <a:endParaRPr lang="en-US" sz="1800" dirty="0"/>
          </a:p>
        </p:txBody>
      </p:sp>
    </p:spTree>
    <p:extLst>
      <p:ext uri="{BB962C8B-B14F-4D97-AF65-F5344CB8AC3E}">
        <p14:creationId xmlns:p14="http://schemas.microsoft.com/office/powerpoint/2010/main" val="13308559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670DF-230F-46D8-90BF-6FB3A1C77E01}"/>
              </a:ext>
            </a:extLst>
          </p:cNvPr>
          <p:cNvSpPr>
            <a:spLocks noGrp="1"/>
          </p:cNvSpPr>
          <p:nvPr>
            <p:ph type="title"/>
          </p:nvPr>
        </p:nvSpPr>
        <p:spPr>
          <a:xfrm>
            <a:off x="331515" y="274638"/>
            <a:ext cx="8229600" cy="724822"/>
          </a:xfrm>
        </p:spPr>
        <p:txBody>
          <a:bodyPr>
            <a:normAutofit fontScale="90000"/>
          </a:bodyPr>
          <a:lstStyle/>
          <a:p>
            <a:r>
              <a:rPr lang="en-US" dirty="0">
                <a:latin typeface="Georgia" panose="02040502050405020303" pitchFamily="18" charset="0"/>
              </a:rPr>
              <a:t>Emergency Removal Process</a:t>
            </a:r>
          </a:p>
        </p:txBody>
      </p:sp>
      <p:sp>
        <p:nvSpPr>
          <p:cNvPr id="4" name="Content Placeholder 3">
            <a:extLst>
              <a:ext uri="{FF2B5EF4-FFF2-40B4-BE49-F238E27FC236}">
                <a16:creationId xmlns:a16="http://schemas.microsoft.com/office/drawing/2014/main" id="{1C33C85D-52EC-4307-824E-F3D0C5B634FB}"/>
              </a:ext>
            </a:extLst>
          </p:cNvPr>
          <p:cNvSpPr>
            <a:spLocks noGrp="1"/>
          </p:cNvSpPr>
          <p:nvPr>
            <p:ph idx="1"/>
          </p:nvPr>
        </p:nvSpPr>
        <p:spPr>
          <a:xfrm>
            <a:off x="202019" y="1265274"/>
            <a:ext cx="8825023" cy="4860889"/>
          </a:xfrm>
        </p:spPr>
        <p:txBody>
          <a:bodyPr>
            <a:normAutofit fontScale="32500" lnSpcReduction="20000"/>
          </a:bodyPr>
          <a:lstStyle/>
          <a:p>
            <a:pPr marL="0" indent="0">
              <a:buNone/>
            </a:pPr>
            <a:r>
              <a:rPr lang="en-US" sz="5500" dirty="0">
                <a:latin typeface="Georgia" panose="02040502050405020303" pitchFamily="18" charset="0"/>
              </a:rPr>
              <a:t>An immediate threat to the physical health or safety of any individual.</a:t>
            </a:r>
          </a:p>
          <a:p>
            <a:pPr marL="0" indent="0">
              <a:buNone/>
            </a:pPr>
            <a:r>
              <a:rPr lang="en-US" sz="5500" dirty="0">
                <a:latin typeface="Georgia" panose="02040502050405020303" pitchFamily="18" charset="0"/>
              </a:rPr>
              <a:t>Cannot be tantamount to a determination of responsibility or a sanction. </a:t>
            </a:r>
          </a:p>
          <a:p>
            <a:pPr marL="0" indent="0">
              <a:buNone/>
            </a:pPr>
            <a:r>
              <a:rPr lang="en-US" sz="5500" dirty="0">
                <a:latin typeface="Georgia" panose="02040502050405020303" pitchFamily="18" charset="0"/>
              </a:rPr>
              <a:t>The College (or District) will implement the least restrictive emergency actions possible in light of the circumstances and individual safety concerns. </a:t>
            </a:r>
          </a:p>
          <a:p>
            <a:pPr marL="0" indent="0">
              <a:buNone/>
            </a:pPr>
            <a:r>
              <a:rPr lang="en-US" sz="5500" dirty="0">
                <a:latin typeface="Georgia" panose="02040502050405020303" pitchFamily="18" charset="0"/>
              </a:rPr>
              <a:t>Examples of supportive measures include, but are not limited to:</a:t>
            </a:r>
          </a:p>
          <a:p>
            <a:r>
              <a:rPr lang="en-US" sz="5500" dirty="0">
                <a:latin typeface="Georgia" panose="02040502050405020303" pitchFamily="18" charset="0"/>
              </a:rPr>
              <a:t>temporarily re-assigning an employee,</a:t>
            </a:r>
          </a:p>
          <a:p>
            <a:r>
              <a:rPr lang="en-US" sz="5500" dirty="0">
                <a:latin typeface="Georgia" panose="02040502050405020303" pitchFamily="18" charset="0"/>
              </a:rPr>
              <a:t>restricting a student’s or employee’s access to or use of facilities or equipment,</a:t>
            </a:r>
          </a:p>
          <a:p>
            <a:r>
              <a:rPr lang="en-US" sz="5500" dirty="0">
                <a:latin typeface="Georgia" panose="02040502050405020303" pitchFamily="18" charset="0"/>
              </a:rPr>
              <a:t>allowing a student to withdraw or take grades of incomplete, without financial or grade penalty,</a:t>
            </a:r>
          </a:p>
          <a:p>
            <a:r>
              <a:rPr lang="en-US" sz="5500" dirty="0">
                <a:latin typeface="Georgia" panose="02040502050405020303" pitchFamily="18" charset="0"/>
              </a:rPr>
              <a:t>authorizing an administrative leave, </a:t>
            </a:r>
          </a:p>
          <a:p>
            <a:r>
              <a:rPr lang="en-US" sz="5500" dirty="0">
                <a:latin typeface="Georgia" panose="02040502050405020303" pitchFamily="18" charset="0"/>
              </a:rPr>
              <a:t>suspending a student’s participation in extracurricular activities, </a:t>
            </a:r>
          </a:p>
          <a:p>
            <a:r>
              <a:rPr lang="en-US" sz="5500" dirty="0">
                <a:latin typeface="Georgia" panose="02040502050405020303" pitchFamily="18" charset="0"/>
              </a:rPr>
              <a:t>suspending a student’s employment, </a:t>
            </a:r>
          </a:p>
          <a:p>
            <a:r>
              <a:rPr lang="en-US" sz="5500" dirty="0">
                <a:latin typeface="Georgia" panose="02040502050405020303" pitchFamily="18" charset="0"/>
              </a:rPr>
              <a:t>suspending a student’s participation in student organizational leadership, or</a:t>
            </a:r>
          </a:p>
          <a:p>
            <a:r>
              <a:rPr lang="en-US" sz="5500" dirty="0">
                <a:latin typeface="Georgia" panose="02040502050405020303" pitchFamily="18" charset="0"/>
              </a:rPr>
              <a:t>suspending a student’s participation in intercollegiate/intramural athletics.</a:t>
            </a:r>
          </a:p>
          <a:p>
            <a:pPr marL="0" indent="0">
              <a:buNone/>
            </a:pPr>
            <a:endParaRPr lang="en-US" sz="5500" dirty="0">
              <a:latin typeface="Georgia" panose="02040502050405020303" pitchFamily="18" charset="0"/>
            </a:endParaRPr>
          </a:p>
          <a:p>
            <a:pPr marL="0" indent="0">
              <a:buNone/>
            </a:pPr>
            <a:r>
              <a:rPr lang="en-US" sz="5500" dirty="0">
                <a:latin typeface="Georgia" panose="02040502050405020303" pitchFamily="18" charset="0"/>
              </a:rPr>
              <a:t>A Risk Analysis must be performed—and you can’t do it alone!</a:t>
            </a:r>
          </a:p>
          <a:p>
            <a:endParaRPr lang="en-US" dirty="0"/>
          </a:p>
        </p:txBody>
      </p:sp>
    </p:spTree>
    <p:extLst>
      <p:ext uri="{BB962C8B-B14F-4D97-AF65-F5344CB8AC3E}">
        <p14:creationId xmlns:p14="http://schemas.microsoft.com/office/powerpoint/2010/main" val="22847878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9FB6-A4BD-4CBD-91DD-1666F6C0DEE0}"/>
              </a:ext>
            </a:extLst>
          </p:cNvPr>
          <p:cNvSpPr>
            <a:spLocks noGrp="1"/>
          </p:cNvSpPr>
          <p:nvPr>
            <p:ph type="title"/>
          </p:nvPr>
        </p:nvSpPr>
        <p:spPr>
          <a:xfrm>
            <a:off x="331515" y="274638"/>
            <a:ext cx="8229600" cy="777985"/>
          </a:xfrm>
        </p:spPr>
        <p:txBody>
          <a:bodyPr>
            <a:normAutofit fontScale="90000"/>
          </a:bodyPr>
          <a:lstStyle/>
          <a:p>
            <a:r>
              <a:rPr lang="en-US" dirty="0">
                <a:latin typeface="Georgia" panose="02040502050405020303" pitchFamily="18" charset="0"/>
              </a:rPr>
              <a:t>Live Hearings: How to conduct one</a:t>
            </a:r>
          </a:p>
        </p:txBody>
      </p:sp>
      <p:sp>
        <p:nvSpPr>
          <p:cNvPr id="3" name="Content Placeholder 2">
            <a:extLst>
              <a:ext uri="{FF2B5EF4-FFF2-40B4-BE49-F238E27FC236}">
                <a16:creationId xmlns:a16="http://schemas.microsoft.com/office/drawing/2014/main" id="{D4F828B4-0EB8-4327-871E-75D9CFEB43B7}"/>
              </a:ext>
            </a:extLst>
          </p:cNvPr>
          <p:cNvSpPr>
            <a:spLocks noGrp="1"/>
          </p:cNvSpPr>
          <p:nvPr>
            <p:ph idx="1"/>
          </p:nvPr>
        </p:nvSpPr>
        <p:spPr>
          <a:xfrm>
            <a:off x="191386" y="1190848"/>
            <a:ext cx="8793126" cy="4935316"/>
          </a:xfrm>
        </p:spPr>
        <p:txBody>
          <a:bodyPr>
            <a:normAutofit/>
          </a:bodyPr>
          <a:lstStyle/>
          <a:p>
            <a:r>
              <a:rPr lang="en-US" sz="2800" dirty="0">
                <a:latin typeface="Georgia" panose="02040502050405020303" pitchFamily="18" charset="0"/>
              </a:rPr>
              <a:t>Pre-Live Hearing Conference: Either part may request a live-hearing conference where you will go over the role each party, expectations, and technology. </a:t>
            </a:r>
          </a:p>
          <a:p>
            <a:pPr>
              <a:buFont typeface="Arial" panose="020B0604020202020204" pitchFamily="34" charset="0"/>
              <a:buChar char="•"/>
            </a:pPr>
            <a:r>
              <a:rPr lang="en-US" sz="2800" dirty="0">
                <a:latin typeface="Georgia" panose="02040502050405020303" pitchFamily="18" charset="0"/>
              </a:rPr>
              <a:t>The complainant and respondent can’t ask questions of each other or witnesses in the hearing. </a:t>
            </a:r>
          </a:p>
          <a:p>
            <a:r>
              <a:rPr lang="en-US" sz="2800" dirty="0">
                <a:latin typeface="Georgia" panose="02040502050405020303" pitchFamily="18" charset="0"/>
              </a:rPr>
              <a:t>The Facilitator (logistics person) will travel between rooms to ensure technology is working and make sure things are good.</a:t>
            </a:r>
          </a:p>
        </p:txBody>
      </p:sp>
    </p:spTree>
    <p:extLst>
      <p:ext uri="{BB962C8B-B14F-4D97-AF65-F5344CB8AC3E}">
        <p14:creationId xmlns:p14="http://schemas.microsoft.com/office/powerpoint/2010/main" val="29237102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3D1E2-8A6E-4075-B310-1A876543DD5F}"/>
              </a:ext>
            </a:extLst>
          </p:cNvPr>
          <p:cNvSpPr>
            <a:spLocks noGrp="1"/>
          </p:cNvSpPr>
          <p:nvPr>
            <p:ph type="title"/>
          </p:nvPr>
        </p:nvSpPr>
        <p:spPr/>
        <p:txBody>
          <a:bodyPr/>
          <a:lstStyle/>
          <a:p>
            <a:r>
              <a:rPr lang="en-US" dirty="0">
                <a:latin typeface="Georgia" panose="02040502050405020303" pitchFamily="18" charset="0"/>
              </a:rPr>
              <a:t>Quizlet on specific processes</a:t>
            </a:r>
          </a:p>
        </p:txBody>
      </p:sp>
      <p:sp>
        <p:nvSpPr>
          <p:cNvPr id="3" name="Content Placeholder 2">
            <a:extLst>
              <a:ext uri="{FF2B5EF4-FFF2-40B4-BE49-F238E27FC236}">
                <a16:creationId xmlns:a16="http://schemas.microsoft.com/office/drawing/2014/main" id="{9F753C75-27E4-4718-9150-8AFD0C8DA81D}"/>
              </a:ext>
            </a:extLst>
          </p:cNvPr>
          <p:cNvSpPr>
            <a:spLocks noGrp="1"/>
          </p:cNvSpPr>
          <p:nvPr>
            <p:ph idx="1"/>
          </p:nvPr>
        </p:nvSpPr>
        <p:spPr>
          <a:xfrm>
            <a:off x="457200" y="1326996"/>
            <a:ext cx="8537944" cy="4799168"/>
          </a:xfrm>
        </p:spPr>
        <p:txBody>
          <a:bodyPr>
            <a:normAutofit/>
          </a:bodyPr>
          <a:lstStyle/>
          <a:p>
            <a:pPr marL="0" indent="0">
              <a:buNone/>
            </a:pPr>
            <a:r>
              <a:rPr lang="en-US" sz="2800" dirty="0">
                <a:latin typeface="Georgia" panose="02040502050405020303" pitchFamily="18" charset="0"/>
              </a:rPr>
              <a:t>1. The parties may mutually agree to not have a hearing at the end of the investigation. </a:t>
            </a:r>
          </a:p>
          <a:p>
            <a:pPr marL="0" indent="0">
              <a:buNone/>
            </a:pPr>
            <a:r>
              <a:rPr lang="en-US" sz="2800" b="1" dirty="0">
                <a:latin typeface="Georgia" panose="02040502050405020303" pitchFamily="18" charset="0"/>
              </a:rPr>
              <a:t>TRUE or FALSE</a:t>
            </a:r>
          </a:p>
          <a:p>
            <a:pPr marL="0" indent="0">
              <a:buNone/>
            </a:pPr>
            <a:r>
              <a:rPr lang="en-US" sz="2800" dirty="0">
                <a:latin typeface="Georgia" panose="02040502050405020303" pitchFamily="18" charset="0"/>
              </a:rPr>
              <a:t>2. At the end of the first inspection period the respondent provides in the written response the names of three new witnesses that should be interviewed. The Title IX Coordinator is obligated to instruct the investigators to reopen the investigation.  </a:t>
            </a:r>
            <a:r>
              <a:rPr lang="en-US" sz="2800" b="1" dirty="0">
                <a:latin typeface="Georgia" panose="02040502050405020303" pitchFamily="18" charset="0"/>
              </a:rPr>
              <a:t>TRUE or FALSE</a:t>
            </a:r>
          </a:p>
        </p:txBody>
      </p:sp>
    </p:spTree>
    <p:extLst>
      <p:ext uri="{BB962C8B-B14F-4D97-AF65-F5344CB8AC3E}">
        <p14:creationId xmlns:p14="http://schemas.microsoft.com/office/powerpoint/2010/main" val="3385568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o You Have Any Questions Clipart">
            <a:extLst>
              <a:ext uri="{FF2B5EF4-FFF2-40B4-BE49-F238E27FC236}">
                <a16:creationId xmlns:a16="http://schemas.microsoft.com/office/drawing/2014/main" id="{1790705A-4076-44B4-87A1-F8CD9BCC66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738" y="1181687"/>
            <a:ext cx="6766560" cy="34443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6385FC7-0E28-46B2-B314-18E2AB342907}"/>
              </a:ext>
            </a:extLst>
          </p:cNvPr>
          <p:cNvSpPr txBox="1"/>
          <p:nvPr/>
        </p:nvSpPr>
        <p:spPr>
          <a:xfrm>
            <a:off x="375920" y="4947920"/>
            <a:ext cx="11321316" cy="523220"/>
          </a:xfrm>
          <a:prstGeom prst="rect">
            <a:avLst/>
          </a:prstGeom>
          <a:noFill/>
        </p:spPr>
        <p:txBody>
          <a:bodyPr wrap="square" rtlCol="0">
            <a:spAutoFit/>
          </a:bodyPr>
          <a:lstStyle/>
          <a:p>
            <a:r>
              <a:rPr lang="en-US" sz="1400" dirty="0">
                <a:latin typeface="Arial Narrow" panose="020B0606020202030204" pitchFamily="34" charset="0"/>
              </a:rPr>
              <a:t>Training created by Melissa Flores, Associate General Counsel, Sr. at Maricopa County Community College District, 2020.</a:t>
            </a:r>
          </a:p>
          <a:p>
            <a:r>
              <a:rPr lang="en-US" sz="1400" dirty="0">
                <a:latin typeface="Arial Narrow" panose="020B0606020202030204" pitchFamily="34" charset="0"/>
              </a:rPr>
              <a:t> Used with permission. </a:t>
            </a:r>
          </a:p>
        </p:txBody>
      </p:sp>
    </p:spTree>
    <p:extLst>
      <p:ext uri="{BB962C8B-B14F-4D97-AF65-F5344CB8AC3E}">
        <p14:creationId xmlns:p14="http://schemas.microsoft.com/office/powerpoint/2010/main" val="3261259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CFDA0E-485D-4634-A2AE-A08787094AB8}"/>
              </a:ext>
            </a:extLst>
          </p:cNvPr>
          <p:cNvSpPr>
            <a:spLocks noGrp="1"/>
          </p:cNvSpPr>
          <p:nvPr>
            <p:ph type="title"/>
          </p:nvPr>
        </p:nvSpPr>
        <p:spPr>
          <a:xfrm>
            <a:off x="457200" y="457200"/>
            <a:ext cx="8229600" cy="960438"/>
          </a:xfrm>
        </p:spPr>
        <p:txBody>
          <a:bodyPr>
            <a:normAutofit fontScale="90000"/>
          </a:bodyPr>
          <a:lstStyle/>
          <a:p>
            <a:r>
              <a:rPr lang="en-US" sz="3100" b="1" dirty="0">
                <a:latin typeface="Georgia" panose="02040502050405020303" pitchFamily="18" charset="0"/>
              </a:rPr>
              <a:t>The New Role of the Title IX Coordinator:</a:t>
            </a:r>
            <a:br>
              <a:rPr lang="en-US" sz="3100" b="1" dirty="0">
                <a:latin typeface="Georgia" panose="02040502050405020303" pitchFamily="18" charset="0"/>
              </a:rPr>
            </a:br>
            <a:r>
              <a:rPr lang="en-US" sz="3100" b="1" dirty="0">
                <a:latin typeface="Georgia" panose="02040502050405020303" pitchFamily="18" charset="0"/>
              </a:rPr>
              <a:t>THE CONDUCTOR</a:t>
            </a:r>
            <a:br>
              <a:rPr lang="en-US" b="1" dirty="0">
                <a:latin typeface="Georgia" panose="02040502050405020303" pitchFamily="18" charset="0"/>
              </a:rPr>
            </a:br>
            <a:endParaRPr lang="en-US" dirty="0"/>
          </a:p>
        </p:txBody>
      </p:sp>
      <p:pic>
        <p:nvPicPr>
          <p:cNvPr id="6" name="Content Placeholder 5">
            <a:extLst>
              <a:ext uri="{FF2B5EF4-FFF2-40B4-BE49-F238E27FC236}">
                <a16:creationId xmlns:a16="http://schemas.microsoft.com/office/drawing/2014/main" id="{73C0F40D-92D4-46E3-A18D-163BA5824AFB}"/>
              </a:ext>
            </a:extLst>
          </p:cNvPr>
          <p:cNvPicPr>
            <a:picLocks noGrp="1" noChangeAspect="1"/>
          </p:cNvPicPr>
          <p:nvPr>
            <p:ph sz="half" idx="1"/>
          </p:nvPr>
        </p:nvPicPr>
        <p:blipFill>
          <a:blip r:embed="rId2"/>
          <a:stretch>
            <a:fillRect/>
          </a:stretch>
        </p:blipFill>
        <p:spPr>
          <a:xfrm>
            <a:off x="1211225" y="2530549"/>
            <a:ext cx="3392672" cy="2721438"/>
          </a:xfrm>
          <a:prstGeom prst="rect">
            <a:avLst/>
          </a:prstGeom>
        </p:spPr>
      </p:pic>
      <p:sp>
        <p:nvSpPr>
          <p:cNvPr id="8" name="Content Placeholder 7">
            <a:extLst>
              <a:ext uri="{FF2B5EF4-FFF2-40B4-BE49-F238E27FC236}">
                <a16:creationId xmlns:a16="http://schemas.microsoft.com/office/drawing/2014/main" id="{E74AF762-79B1-41C7-8161-5DCE72D89B70}"/>
              </a:ext>
            </a:extLst>
          </p:cNvPr>
          <p:cNvSpPr>
            <a:spLocks noGrp="1"/>
          </p:cNvSpPr>
          <p:nvPr>
            <p:ph sz="half" idx="2"/>
          </p:nvPr>
        </p:nvSpPr>
        <p:spPr>
          <a:xfrm>
            <a:off x="5582092" y="1286540"/>
            <a:ext cx="3392672" cy="4210492"/>
          </a:xfrm>
        </p:spPr>
        <p:txBody>
          <a:bodyPr>
            <a:normAutofit lnSpcReduction="10000"/>
          </a:bodyPr>
          <a:lstStyle/>
          <a:p>
            <a:pPr marL="0" indent="0">
              <a:buNone/>
            </a:pPr>
            <a:r>
              <a:rPr lang="en-US" dirty="0"/>
              <a:t>Under these new regulations, the Title IX Coordinator is the conductor of the symphony that is the Title IX Grievance Process. </a:t>
            </a:r>
          </a:p>
          <a:p>
            <a:pPr marL="0" indent="0">
              <a:buNone/>
            </a:pPr>
            <a:r>
              <a:rPr lang="en-US" b="1" dirty="0">
                <a:solidFill>
                  <a:srgbClr val="FF0000"/>
                </a:solidFill>
              </a:rPr>
              <a:t>You direct EVERYTHING and you keep things moving!</a:t>
            </a:r>
          </a:p>
        </p:txBody>
      </p:sp>
      <p:sp>
        <p:nvSpPr>
          <p:cNvPr id="10" name="TextBox 9">
            <a:extLst>
              <a:ext uri="{FF2B5EF4-FFF2-40B4-BE49-F238E27FC236}">
                <a16:creationId xmlns:a16="http://schemas.microsoft.com/office/drawing/2014/main" id="{C78B73D5-42B7-4B19-ACCA-2EA3EE2F3A34}"/>
              </a:ext>
            </a:extLst>
          </p:cNvPr>
          <p:cNvSpPr txBox="1"/>
          <p:nvPr/>
        </p:nvSpPr>
        <p:spPr>
          <a:xfrm>
            <a:off x="244549" y="1648047"/>
            <a:ext cx="1370440" cy="369332"/>
          </a:xfrm>
          <a:prstGeom prst="rect">
            <a:avLst/>
          </a:prstGeom>
          <a:noFill/>
        </p:spPr>
        <p:txBody>
          <a:bodyPr wrap="none" rtlCol="0">
            <a:spAutoFit/>
          </a:bodyPr>
          <a:lstStyle/>
          <a:p>
            <a:r>
              <a:rPr lang="en-US" dirty="0"/>
              <a:t>Investigators</a:t>
            </a:r>
          </a:p>
        </p:txBody>
      </p:sp>
      <p:sp>
        <p:nvSpPr>
          <p:cNvPr id="12" name="TextBox 11">
            <a:extLst>
              <a:ext uri="{FF2B5EF4-FFF2-40B4-BE49-F238E27FC236}">
                <a16:creationId xmlns:a16="http://schemas.microsoft.com/office/drawing/2014/main" id="{BB3EB86A-1403-44A3-A412-73B312C90CCB}"/>
              </a:ext>
            </a:extLst>
          </p:cNvPr>
          <p:cNvSpPr txBox="1"/>
          <p:nvPr/>
        </p:nvSpPr>
        <p:spPr>
          <a:xfrm>
            <a:off x="2328530" y="1758285"/>
            <a:ext cx="1027076" cy="369332"/>
          </a:xfrm>
          <a:prstGeom prst="rect">
            <a:avLst/>
          </a:prstGeom>
          <a:noFill/>
        </p:spPr>
        <p:txBody>
          <a:bodyPr wrap="none" rtlCol="0">
            <a:spAutoFit/>
          </a:bodyPr>
          <a:lstStyle/>
          <a:p>
            <a:r>
              <a:rPr lang="en-US" dirty="0"/>
              <a:t>Advisors </a:t>
            </a:r>
          </a:p>
        </p:txBody>
      </p:sp>
      <p:sp>
        <p:nvSpPr>
          <p:cNvPr id="13" name="TextBox 12">
            <a:extLst>
              <a:ext uri="{FF2B5EF4-FFF2-40B4-BE49-F238E27FC236}">
                <a16:creationId xmlns:a16="http://schemas.microsoft.com/office/drawing/2014/main" id="{472137D3-18C7-4834-A00E-BAB4F67FC13A}"/>
              </a:ext>
            </a:extLst>
          </p:cNvPr>
          <p:cNvSpPr txBox="1"/>
          <p:nvPr/>
        </p:nvSpPr>
        <p:spPr>
          <a:xfrm>
            <a:off x="938424" y="5497032"/>
            <a:ext cx="1538962" cy="369332"/>
          </a:xfrm>
          <a:prstGeom prst="rect">
            <a:avLst/>
          </a:prstGeom>
          <a:noFill/>
        </p:spPr>
        <p:txBody>
          <a:bodyPr wrap="square" rtlCol="0">
            <a:spAutoFit/>
          </a:bodyPr>
          <a:lstStyle/>
          <a:p>
            <a:r>
              <a:rPr lang="en-US" dirty="0"/>
              <a:t>Complainants</a:t>
            </a:r>
          </a:p>
        </p:txBody>
      </p:sp>
      <p:sp>
        <p:nvSpPr>
          <p:cNvPr id="14" name="TextBox 13">
            <a:extLst>
              <a:ext uri="{FF2B5EF4-FFF2-40B4-BE49-F238E27FC236}">
                <a16:creationId xmlns:a16="http://schemas.microsoft.com/office/drawing/2014/main" id="{F9409B21-1247-4A54-8ADC-0C189BE0BAA3}"/>
              </a:ext>
            </a:extLst>
          </p:cNvPr>
          <p:cNvSpPr txBox="1"/>
          <p:nvPr/>
        </p:nvSpPr>
        <p:spPr>
          <a:xfrm>
            <a:off x="4476307" y="5039833"/>
            <a:ext cx="1452898" cy="369332"/>
          </a:xfrm>
          <a:prstGeom prst="rect">
            <a:avLst/>
          </a:prstGeom>
          <a:noFill/>
        </p:spPr>
        <p:txBody>
          <a:bodyPr wrap="none" rtlCol="0">
            <a:spAutoFit/>
          </a:bodyPr>
          <a:lstStyle/>
          <a:p>
            <a:r>
              <a:rPr lang="en-US" dirty="0"/>
              <a:t>Respondents </a:t>
            </a:r>
          </a:p>
        </p:txBody>
      </p:sp>
      <p:sp>
        <p:nvSpPr>
          <p:cNvPr id="15" name="TextBox 14">
            <a:extLst>
              <a:ext uri="{FF2B5EF4-FFF2-40B4-BE49-F238E27FC236}">
                <a16:creationId xmlns:a16="http://schemas.microsoft.com/office/drawing/2014/main" id="{F8EB6FAC-DB09-4C7B-89FB-7B9BE9BF92B3}"/>
              </a:ext>
            </a:extLst>
          </p:cNvPr>
          <p:cNvSpPr txBox="1"/>
          <p:nvPr/>
        </p:nvSpPr>
        <p:spPr>
          <a:xfrm>
            <a:off x="4126745" y="2530549"/>
            <a:ext cx="1200167" cy="646331"/>
          </a:xfrm>
          <a:prstGeom prst="rect">
            <a:avLst/>
          </a:prstGeom>
          <a:noFill/>
        </p:spPr>
        <p:txBody>
          <a:bodyPr wrap="square" rtlCol="0">
            <a:spAutoFit/>
          </a:bodyPr>
          <a:lstStyle/>
          <a:p>
            <a:r>
              <a:rPr lang="en-US" dirty="0"/>
              <a:t>Decision-makers</a:t>
            </a:r>
          </a:p>
        </p:txBody>
      </p:sp>
      <p:sp>
        <p:nvSpPr>
          <p:cNvPr id="16" name="TextBox 15">
            <a:extLst>
              <a:ext uri="{FF2B5EF4-FFF2-40B4-BE49-F238E27FC236}">
                <a16:creationId xmlns:a16="http://schemas.microsoft.com/office/drawing/2014/main" id="{C75E198F-725F-4E5B-AE88-99D0F874F787}"/>
              </a:ext>
            </a:extLst>
          </p:cNvPr>
          <p:cNvSpPr txBox="1"/>
          <p:nvPr/>
        </p:nvSpPr>
        <p:spPr>
          <a:xfrm>
            <a:off x="169236" y="3490987"/>
            <a:ext cx="840295" cy="646331"/>
          </a:xfrm>
          <a:prstGeom prst="rect">
            <a:avLst/>
          </a:prstGeom>
          <a:noFill/>
        </p:spPr>
        <p:txBody>
          <a:bodyPr wrap="none" rtlCol="0">
            <a:spAutoFit/>
          </a:bodyPr>
          <a:lstStyle/>
          <a:p>
            <a:r>
              <a:rPr lang="en-US" dirty="0"/>
              <a:t>Appeal</a:t>
            </a:r>
          </a:p>
          <a:p>
            <a:r>
              <a:rPr lang="en-US" dirty="0"/>
              <a:t>officer </a:t>
            </a:r>
          </a:p>
        </p:txBody>
      </p:sp>
      <p:sp>
        <p:nvSpPr>
          <p:cNvPr id="17" name="TextBox 16">
            <a:extLst>
              <a:ext uri="{FF2B5EF4-FFF2-40B4-BE49-F238E27FC236}">
                <a16:creationId xmlns:a16="http://schemas.microsoft.com/office/drawing/2014/main" id="{0A46E27C-4A02-4015-8E62-CB0CD87742FC}"/>
              </a:ext>
            </a:extLst>
          </p:cNvPr>
          <p:cNvSpPr txBox="1"/>
          <p:nvPr/>
        </p:nvSpPr>
        <p:spPr>
          <a:xfrm>
            <a:off x="3019647" y="5409165"/>
            <a:ext cx="1107098" cy="369332"/>
          </a:xfrm>
          <a:prstGeom prst="rect">
            <a:avLst/>
          </a:prstGeom>
          <a:noFill/>
        </p:spPr>
        <p:txBody>
          <a:bodyPr wrap="none" rtlCol="0">
            <a:spAutoFit/>
          </a:bodyPr>
          <a:lstStyle/>
          <a:p>
            <a:r>
              <a:rPr lang="en-US" dirty="0"/>
              <a:t>BIT teams</a:t>
            </a:r>
          </a:p>
        </p:txBody>
      </p:sp>
      <p:sp>
        <p:nvSpPr>
          <p:cNvPr id="18" name="TextBox 17">
            <a:extLst>
              <a:ext uri="{FF2B5EF4-FFF2-40B4-BE49-F238E27FC236}">
                <a16:creationId xmlns:a16="http://schemas.microsoft.com/office/drawing/2014/main" id="{B1C3311F-0F1B-449F-826D-E0C3460873F4}"/>
              </a:ext>
            </a:extLst>
          </p:cNvPr>
          <p:cNvSpPr txBox="1"/>
          <p:nvPr/>
        </p:nvSpPr>
        <p:spPr>
          <a:xfrm>
            <a:off x="712381" y="2753833"/>
            <a:ext cx="1141659" cy="369332"/>
          </a:xfrm>
          <a:prstGeom prst="rect">
            <a:avLst/>
          </a:prstGeom>
          <a:noFill/>
        </p:spPr>
        <p:txBody>
          <a:bodyPr wrap="none" rtlCol="0">
            <a:spAutoFit/>
          </a:bodyPr>
          <a:lstStyle/>
          <a:p>
            <a:r>
              <a:rPr lang="en-US" dirty="0"/>
              <a:t>Witnesses</a:t>
            </a:r>
          </a:p>
        </p:txBody>
      </p:sp>
      <p:sp>
        <p:nvSpPr>
          <p:cNvPr id="19" name="TextBox 18">
            <a:extLst>
              <a:ext uri="{FF2B5EF4-FFF2-40B4-BE49-F238E27FC236}">
                <a16:creationId xmlns:a16="http://schemas.microsoft.com/office/drawing/2014/main" id="{AE8D2591-569C-4A33-9C05-F177450FA6BF}"/>
              </a:ext>
            </a:extLst>
          </p:cNvPr>
          <p:cNvSpPr txBox="1"/>
          <p:nvPr/>
        </p:nvSpPr>
        <p:spPr>
          <a:xfrm>
            <a:off x="1614989" y="2349243"/>
            <a:ext cx="2697033" cy="369332"/>
          </a:xfrm>
          <a:prstGeom prst="rect">
            <a:avLst/>
          </a:prstGeom>
          <a:noFill/>
        </p:spPr>
        <p:txBody>
          <a:bodyPr wrap="square" rtlCol="0">
            <a:spAutoFit/>
          </a:bodyPr>
          <a:lstStyle/>
          <a:p>
            <a:r>
              <a:rPr lang="en-US" dirty="0"/>
              <a:t>Hearing Facilitators</a:t>
            </a:r>
          </a:p>
        </p:txBody>
      </p:sp>
    </p:spTree>
    <p:extLst>
      <p:ext uri="{BB962C8B-B14F-4D97-AF65-F5344CB8AC3E}">
        <p14:creationId xmlns:p14="http://schemas.microsoft.com/office/powerpoint/2010/main" val="3642481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26F17-32E6-4CF5-8B3C-122423781152}"/>
              </a:ext>
            </a:extLst>
          </p:cNvPr>
          <p:cNvSpPr>
            <a:spLocks noGrp="1"/>
          </p:cNvSpPr>
          <p:nvPr>
            <p:ph type="title"/>
          </p:nvPr>
        </p:nvSpPr>
        <p:spPr>
          <a:xfrm>
            <a:off x="457200" y="274637"/>
            <a:ext cx="4369981" cy="5658329"/>
          </a:xfrm>
        </p:spPr>
        <p:txBody>
          <a:bodyPr>
            <a:normAutofit/>
          </a:bodyPr>
          <a:lstStyle/>
          <a:p>
            <a:pPr algn="l"/>
            <a:r>
              <a:rPr lang="en-US" sz="3600" dirty="0">
                <a:latin typeface="Georgia" panose="02040502050405020303" pitchFamily="18" charset="0"/>
              </a:rPr>
              <a:t>In order to assist you in your new role, we have created letter and report templates, flowcharts, and related information that will direct your communication with the Parties.</a:t>
            </a:r>
          </a:p>
        </p:txBody>
      </p:sp>
      <p:pic>
        <p:nvPicPr>
          <p:cNvPr id="5" name="Content Placeholder 4">
            <a:extLst>
              <a:ext uri="{FF2B5EF4-FFF2-40B4-BE49-F238E27FC236}">
                <a16:creationId xmlns:a16="http://schemas.microsoft.com/office/drawing/2014/main" id="{3E3018F8-58AC-45F0-A1D5-C0DD2C74CD52}"/>
              </a:ext>
            </a:extLst>
          </p:cNvPr>
          <p:cNvPicPr>
            <a:picLocks noGrp="1" noChangeAspect="1"/>
          </p:cNvPicPr>
          <p:nvPr>
            <p:ph sz="half" idx="1"/>
          </p:nvPr>
        </p:nvPicPr>
        <p:blipFill>
          <a:blip r:embed="rId2"/>
          <a:stretch>
            <a:fillRect/>
          </a:stretch>
        </p:blipFill>
        <p:spPr>
          <a:xfrm>
            <a:off x="4678326" y="1782191"/>
            <a:ext cx="4146697" cy="3236376"/>
          </a:xfrm>
          <a:prstGeom prst="rect">
            <a:avLst/>
          </a:prstGeom>
        </p:spPr>
      </p:pic>
    </p:spTree>
    <p:extLst>
      <p:ext uri="{BB962C8B-B14F-4D97-AF65-F5344CB8AC3E}">
        <p14:creationId xmlns:p14="http://schemas.microsoft.com/office/powerpoint/2010/main" val="2133412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690333-F011-4DC7-94BC-1D4521BD8084}"/>
              </a:ext>
            </a:extLst>
          </p:cNvPr>
          <p:cNvSpPr txBox="1"/>
          <p:nvPr/>
        </p:nvSpPr>
        <p:spPr>
          <a:xfrm>
            <a:off x="233916" y="584791"/>
            <a:ext cx="5135527" cy="4031873"/>
          </a:xfrm>
          <a:prstGeom prst="rect">
            <a:avLst/>
          </a:prstGeom>
          <a:noFill/>
        </p:spPr>
        <p:txBody>
          <a:bodyPr wrap="square" rtlCol="0">
            <a:spAutoFit/>
          </a:bodyPr>
          <a:lstStyle/>
          <a:p>
            <a:r>
              <a:rPr lang="en-US" sz="3200" b="1" dirty="0">
                <a:latin typeface="Copperplate Gothic Bold" panose="020E0705020206020404" pitchFamily="34" charset="0"/>
              </a:rPr>
              <a:t>LETS JUMP ON IN!</a:t>
            </a:r>
          </a:p>
          <a:p>
            <a:endParaRPr lang="en-US" sz="3200" b="1" dirty="0">
              <a:latin typeface="Georgia" panose="02040502050405020303" pitchFamily="18" charset="0"/>
            </a:endParaRPr>
          </a:p>
          <a:p>
            <a:r>
              <a:rPr lang="en-US" sz="3200" b="1" dirty="0">
                <a:latin typeface="Georgia" panose="02040502050405020303" pitchFamily="18" charset="0"/>
              </a:rPr>
              <a:t> </a:t>
            </a:r>
          </a:p>
          <a:p>
            <a:r>
              <a:rPr lang="en-US" sz="3200" b="1" dirty="0">
                <a:latin typeface="Georgia" panose="02040502050405020303" pitchFamily="18" charset="0"/>
              </a:rPr>
              <a:t>What are the </a:t>
            </a:r>
          </a:p>
          <a:p>
            <a:r>
              <a:rPr lang="en-US" sz="3200" b="1" dirty="0">
                <a:latin typeface="Georgia" panose="02040502050405020303" pitchFamily="18" charset="0"/>
              </a:rPr>
              <a:t>new </a:t>
            </a:r>
          </a:p>
          <a:p>
            <a:r>
              <a:rPr lang="en-US" sz="3200" b="1" dirty="0">
                <a:latin typeface="Georgia" panose="02040502050405020303" pitchFamily="18" charset="0"/>
              </a:rPr>
              <a:t>templates </a:t>
            </a:r>
          </a:p>
          <a:p>
            <a:r>
              <a:rPr lang="en-US" sz="3200" b="1" dirty="0">
                <a:latin typeface="Georgia" panose="02040502050405020303" pitchFamily="18" charset="0"/>
              </a:rPr>
              <a:t>and when do </a:t>
            </a:r>
          </a:p>
          <a:p>
            <a:r>
              <a:rPr lang="en-US" sz="3200" b="1" dirty="0">
                <a:latin typeface="Georgia" panose="02040502050405020303" pitchFamily="18" charset="0"/>
              </a:rPr>
              <a:t>I send them?</a:t>
            </a:r>
          </a:p>
        </p:txBody>
      </p:sp>
      <p:pic>
        <p:nvPicPr>
          <p:cNvPr id="6" name="Picture 5">
            <a:extLst>
              <a:ext uri="{FF2B5EF4-FFF2-40B4-BE49-F238E27FC236}">
                <a16:creationId xmlns:a16="http://schemas.microsoft.com/office/drawing/2014/main" id="{8337AD68-5A8D-41BF-9655-B166F882DEAA}"/>
              </a:ext>
            </a:extLst>
          </p:cNvPr>
          <p:cNvPicPr>
            <a:picLocks noChangeAspect="1"/>
          </p:cNvPicPr>
          <p:nvPr/>
        </p:nvPicPr>
        <p:blipFill>
          <a:blip r:embed="rId2"/>
          <a:stretch>
            <a:fillRect/>
          </a:stretch>
        </p:blipFill>
        <p:spPr>
          <a:xfrm>
            <a:off x="3327992" y="1669311"/>
            <a:ext cx="5497032" cy="3519377"/>
          </a:xfrm>
          <a:prstGeom prst="rect">
            <a:avLst/>
          </a:prstGeom>
        </p:spPr>
      </p:pic>
    </p:spTree>
    <p:extLst>
      <p:ext uri="{BB962C8B-B14F-4D97-AF65-F5344CB8AC3E}">
        <p14:creationId xmlns:p14="http://schemas.microsoft.com/office/powerpoint/2010/main" val="869522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9AC72FF-333E-44AB-A9AE-D59D6FD38828}"/>
              </a:ext>
            </a:extLst>
          </p:cNvPr>
          <p:cNvSpPr>
            <a:spLocks noGrp="1"/>
          </p:cNvSpPr>
          <p:nvPr>
            <p:ph type="title"/>
          </p:nvPr>
        </p:nvSpPr>
        <p:spPr>
          <a:xfrm>
            <a:off x="457200" y="274637"/>
            <a:ext cx="8229600" cy="1915669"/>
          </a:xfrm>
        </p:spPr>
        <p:txBody>
          <a:bodyPr>
            <a:noAutofit/>
          </a:bodyPr>
          <a:lstStyle/>
          <a:p>
            <a:r>
              <a:rPr lang="en-US" sz="3200" dirty="0">
                <a:latin typeface="Georgia" panose="02040502050405020303" pitchFamily="18" charset="0"/>
              </a:rPr>
              <a:t>Title IX Coordinator receives actual knowledge of allegations of sexual harassment or information about possible sexual harassment</a:t>
            </a:r>
          </a:p>
        </p:txBody>
      </p:sp>
      <p:pic>
        <p:nvPicPr>
          <p:cNvPr id="7" name="Picture Placeholder 6">
            <a:extLst>
              <a:ext uri="{FF2B5EF4-FFF2-40B4-BE49-F238E27FC236}">
                <a16:creationId xmlns:a16="http://schemas.microsoft.com/office/drawing/2014/main" id="{F9F59A31-B325-44EC-B314-7D1BE6AF7510}"/>
              </a:ext>
            </a:extLst>
          </p:cNvPr>
          <p:cNvPicPr>
            <a:picLocks noGrp="1" noChangeAspect="1"/>
          </p:cNvPicPr>
          <p:nvPr>
            <p:ph sz="half" idx="1"/>
          </p:nvPr>
        </p:nvPicPr>
        <p:blipFill>
          <a:blip r:embed="rId2"/>
          <a:stretch>
            <a:fillRect/>
          </a:stretch>
        </p:blipFill>
        <p:spPr>
          <a:xfrm>
            <a:off x="1343025" y="2853531"/>
            <a:ext cx="2266950" cy="2019300"/>
          </a:xfrm>
          <a:prstGeom prst="rect">
            <a:avLst/>
          </a:prstGeom>
        </p:spPr>
      </p:pic>
      <p:sp>
        <p:nvSpPr>
          <p:cNvPr id="12" name="TextBox 11">
            <a:extLst>
              <a:ext uri="{FF2B5EF4-FFF2-40B4-BE49-F238E27FC236}">
                <a16:creationId xmlns:a16="http://schemas.microsoft.com/office/drawing/2014/main" id="{CEDF4FE3-8A84-4C77-9604-A8DC395ABB22}"/>
              </a:ext>
            </a:extLst>
          </p:cNvPr>
          <p:cNvSpPr txBox="1"/>
          <p:nvPr/>
        </p:nvSpPr>
        <p:spPr>
          <a:xfrm flipH="1">
            <a:off x="4029740" y="2190306"/>
            <a:ext cx="4657059" cy="3170099"/>
          </a:xfrm>
          <a:prstGeom prst="rect">
            <a:avLst/>
          </a:prstGeom>
          <a:noFill/>
        </p:spPr>
        <p:txBody>
          <a:bodyPr wrap="square" rtlCol="0">
            <a:spAutoFit/>
          </a:bodyPr>
          <a:lstStyle/>
          <a:p>
            <a:pPr marL="342900" indent="-342900">
              <a:buAutoNum type="arabicPeriod"/>
            </a:pPr>
            <a:r>
              <a:rPr lang="en-US" sz="2000" dirty="0">
                <a:latin typeface="Georgia" panose="02040502050405020303" pitchFamily="18" charset="0"/>
              </a:rPr>
              <a:t>Preliminary review of the allegations</a:t>
            </a:r>
          </a:p>
          <a:p>
            <a:pPr marL="342900" indent="-342900">
              <a:buAutoNum type="arabicPeriod"/>
            </a:pPr>
            <a:r>
              <a:rPr lang="en-US" sz="2000" dirty="0">
                <a:latin typeface="Georgia" panose="02040502050405020303" pitchFamily="18" charset="0"/>
              </a:rPr>
              <a:t>Do the allegations meet the definition of sexual harassment under the regulations?</a:t>
            </a:r>
          </a:p>
          <a:p>
            <a:pPr marL="342900" indent="-342900">
              <a:buAutoNum type="arabicPeriod"/>
            </a:pPr>
            <a:r>
              <a:rPr lang="en-US" sz="2000" dirty="0">
                <a:latin typeface="Georgia" panose="02040502050405020303" pitchFamily="18" charset="0"/>
              </a:rPr>
              <a:t>Does the complainant want to seek informal resolution or file a formal complaint?</a:t>
            </a:r>
          </a:p>
          <a:p>
            <a:pPr marL="342900" indent="-342900">
              <a:buAutoNum type="arabicPeriod"/>
            </a:pPr>
            <a:r>
              <a:rPr lang="en-US" sz="2000" dirty="0">
                <a:latin typeface="Georgia" panose="02040502050405020303" pitchFamily="18" charset="0"/>
              </a:rPr>
              <a:t>Does the Title IX Coordinator need to sign a complaint based on threat to safety of community?</a:t>
            </a:r>
          </a:p>
        </p:txBody>
      </p:sp>
    </p:spTree>
    <p:extLst>
      <p:ext uri="{BB962C8B-B14F-4D97-AF65-F5344CB8AC3E}">
        <p14:creationId xmlns:p14="http://schemas.microsoft.com/office/powerpoint/2010/main" val="2957490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855AC-EFDE-4C53-80A4-EF2D2F0DBD1F}"/>
              </a:ext>
            </a:extLst>
          </p:cNvPr>
          <p:cNvSpPr>
            <a:spLocks noGrp="1"/>
          </p:cNvSpPr>
          <p:nvPr>
            <p:ph type="title"/>
          </p:nvPr>
        </p:nvSpPr>
        <p:spPr>
          <a:xfrm>
            <a:off x="233916" y="274638"/>
            <a:ext cx="8750596" cy="905576"/>
          </a:xfrm>
        </p:spPr>
        <p:txBody>
          <a:bodyPr>
            <a:normAutofit fontScale="90000"/>
          </a:bodyPr>
          <a:lstStyle/>
          <a:p>
            <a:r>
              <a:rPr lang="en-US" sz="3000" b="1" dirty="0">
                <a:latin typeface="Georgia" panose="02040502050405020303" pitchFamily="18" charset="0"/>
              </a:rPr>
              <a:t>Topic: Dismissal Notification and Appeal Letters </a:t>
            </a:r>
          </a:p>
        </p:txBody>
      </p:sp>
      <p:sp>
        <p:nvSpPr>
          <p:cNvPr id="3" name="Content Placeholder 2">
            <a:extLst>
              <a:ext uri="{FF2B5EF4-FFF2-40B4-BE49-F238E27FC236}">
                <a16:creationId xmlns:a16="http://schemas.microsoft.com/office/drawing/2014/main" id="{354DFB32-77CF-44E7-AD69-57D8EBB6185F}"/>
              </a:ext>
            </a:extLst>
          </p:cNvPr>
          <p:cNvSpPr>
            <a:spLocks noGrp="1"/>
          </p:cNvSpPr>
          <p:nvPr>
            <p:ph idx="1"/>
          </p:nvPr>
        </p:nvSpPr>
        <p:spPr>
          <a:xfrm>
            <a:off x="457200" y="1594884"/>
            <a:ext cx="8229600" cy="4531279"/>
          </a:xfrm>
        </p:spPr>
        <p:txBody>
          <a:bodyPr>
            <a:normAutofit/>
          </a:bodyPr>
          <a:lstStyle/>
          <a:p>
            <a:r>
              <a:rPr lang="en-US" sz="2800" dirty="0">
                <a:latin typeface="Georgia" panose="02040502050405020303" pitchFamily="18" charset="0"/>
              </a:rPr>
              <a:t>Mandatory Dismissal of Title IX Case Template (to be sent to both parties)</a:t>
            </a:r>
          </a:p>
          <a:p>
            <a:r>
              <a:rPr lang="en-US" sz="2800" dirty="0">
                <a:latin typeface="Georgia" panose="02040502050405020303" pitchFamily="18" charset="0"/>
              </a:rPr>
              <a:t>Discretionary Dismissal of Title IX Case Template (to be sent to both parties)</a:t>
            </a:r>
          </a:p>
          <a:p>
            <a:r>
              <a:rPr lang="en-US" sz="2800" dirty="0">
                <a:latin typeface="Georgia" panose="02040502050405020303" pitchFamily="18" charset="0"/>
              </a:rPr>
              <a:t>Appeal of Mandatory/Discretionary Dismissal Approved Template (to be sent to both parties)</a:t>
            </a:r>
          </a:p>
          <a:p>
            <a:r>
              <a:rPr lang="en-US" sz="2800" dirty="0">
                <a:latin typeface="Georgia" panose="02040502050405020303" pitchFamily="18" charset="0"/>
              </a:rPr>
              <a:t>Appeal of Mandatory/Discretionary Dismissal Denied Template (to be sent to both parties)</a:t>
            </a:r>
          </a:p>
        </p:txBody>
      </p:sp>
    </p:spTree>
    <p:extLst>
      <p:ext uri="{BB962C8B-B14F-4D97-AF65-F5344CB8AC3E}">
        <p14:creationId xmlns:p14="http://schemas.microsoft.com/office/powerpoint/2010/main" val="875440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38267</TotalTime>
  <Words>3581</Words>
  <Application>Microsoft Office PowerPoint</Application>
  <PresentationFormat>On-screen Show (4:3)</PresentationFormat>
  <Paragraphs>318</Paragraphs>
  <Slides>48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Arial Narrow</vt:lpstr>
      <vt:lpstr>Calibri</vt:lpstr>
      <vt:lpstr>Calibri Light</vt:lpstr>
      <vt:lpstr>Copperplate Gothic Bold</vt:lpstr>
      <vt:lpstr>Georgia</vt:lpstr>
      <vt:lpstr>Wingdings</vt:lpstr>
      <vt:lpstr>Office Theme</vt:lpstr>
      <vt:lpstr>Pre-Training Question </vt:lpstr>
      <vt:lpstr>WHAT ARE ALL THESE TEMPLATES FOR AND HOW DO I USE THEM? Title IX  Coordinator  Training   </vt:lpstr>
      <vt:lpstr>2020 Training Dates</vt:lpstr>
      <vt:lpstr> agenda      </vt:lpstr>
      <vt:lpstr>The New Role of the Title IX Coordinator: THE CONDUCTOR </vt:lpstr>
      <vt:lpstr>In order to assist you in your new role, we have created letter and report templates, flowcharts, and related information that will direct your communication with the Parties.</vt:lpstr>
      <vt:lpstr>PowerPoint Presentation</vt:lpstr>
      <vt:lpstr>Title IX Coordinator receives actual knowledge of allegations of sexual harassment or information about possible sexual harassment</vt:lpstr>
      <vt:lpstr>Topic: Dismissal Notification and Appeal Letters </vt:lpstr>
      <vt:lpstr>Ok, you have a formal complaint</vt:lpstr>
      <vt:lpstr>Topic: Notice of Allegations Letters  </vt:lpstr>
      <vt:lpstr>Is there a need for an Emergency Removal?</vt:lpstr>
      <vt:lpstr>Topic: Emergency Removal Templates</vt:lpstr>
      <vt:lpstr>The investigation is complete</vt:lpstr>
      <vt:lpstr>MORE</vt:lpstr>
      <vt:lpstr>Preparing the Material for Inspection</vt:lpstr>
      <vt:lpstr>Topic: Inspection of Evidence and Records Documents</vt:lpstr>
      <vt:lpstr>Topic: Report Documents </vt:lpstr>
      <vt:lpstr>It’s Hearing Time!</vt:lpstr>
      <vt:lpstr>Topic: Referral to a Hearing Documents</vt:lpstr>
      <vt:lpstr>I’ll see your hearing… and raise you an appeal!</vt:lpstr>
      <vt:lpstr>Topic: Appeal Notification Documents  </vt:lpstr>
      <vt:lpstr>The Appeal is in Process….and Done!</vt:lpstr>
      <vt:lpstr>Topic: Appeal Officer Letters </vt:lpstr>
      <vt:lpstr>Where can the templates be found?</vt:lpstr>
      <vt:lpstr>PowerPoint Presentation</vt:lpstr>
      <vt:lpstr>Keeping up with the simultaneous messaging </vt:lpstr>
      <vt:lpstr>Templates Quizlet</vt:lpstr>
      <vt:lpstr>PowerPoint Presentation</vt:lpstr>
      <vt:lpstr>PowerPoint Presentation</vt:lpstr>
      <vt:lpstr>PowerPoint Presentation</vt:lpstr>
      <vt:lpstr>Substantial  Policy Changes: This policy applies to employees and students equally</vt:lpstr>
      <vt:lpstr>Actual Knowledge, Definition of Sexual Harassment, and Definition of Program of Activity, in the U.S.  </vt:lpstr>
      <vt:lpstr>PowerPoint Presentation</vt:lpstr>
      <vt:lpstr>Expanded obligation to ensure knowledge of how to report </vt:lpstr>
      <vt:lpstr>Policy Changes Quizlet #1</vt:lpstr>
      <vt:lpstr>Formal Complaint</vt:lpstr>
      <vt:lpstr>The grievance process must provide for a live hearing. </vt:lpstr>
      <vt:lpstr>More on Live hearings  </vt:lpstr>
      <vt:lpstr>Standard of Evidence </vt:lpstr>
      <vt:lpstr>Appeal right for both parties</vt:lpstr>
      <vt:lpstr>Policy Changes Quizlet #2</vt:lpstr>
      <vt:lpstr>Other policies that may be at issue</vt:lpstr>
      <vt:lpstr>Inspection and Review of Evidence/Records</vt:lpstr>
      <vt:lpstr>Emergency Removal Process</vt:lpstr>
      <vt:lpstr>Live Hearings: How to conduct one</vt:lpstr>
      <vt:lpstr>Quizlet on specific processes</vt:lpstr>
      <vt:lpstr>PowerPoint Presentation</vt:lpstr>
    </vt:vector>
  </TitlesOfParts>
  <Company>rio salado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magdalena soto</dc:creator>
  <cp:lastModifiedBy>Flores,Melissa</cp:lastModifiedBy>
  <cp:revision>396</cp:revision>
  <cp:lastPrinted>2018-09-10T15:31:16Z</cp:lastPrinted>
  <dcterms:created xsi:type="dcterms:W3CDTF">2017-06-15T17:32:31Z</dcterms:created>
  <dcterms:modified xsi:type="dcterms:W3CDTF">2020-07-31T02:47:37Z</dcterms:modified>
</cp:coreProperties>
</file>