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8" r:id="rId7"/>
    <p:sldId id="264" r:id="rId8"/>
    <p:sldId id="265" r:id="rId9"/>
    <p:sldId id="266" r:id="rId10"/>
    <p:sldId id="267" r:id="rId11"/>
    <p:sldId id="269" r:id="rId12"/>
    <p:sldId id="26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3" d="100"/>
          <a:sy n="93" d="100"/>
        </p:scale>
        <p:origin x="-90"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AWC</c:v>
                </c:pt>
              </c:strCache>
            </c:strRef>
          </c:tx>
          <c:invertIfNegative val="0"/>
          <c:cat>
            <c:strRef>
              <c:f>Sheet1!$A$2</c:f>
              <c:strCache>
                <c:ptCount val="1"/>
                <c:pt idx="0">
                  <c:v>Total Credentials Earned (CUL)</c:v>
                </c:pt>
              </c:strCache>
            </c:strRef>
          </c:cat>
          <c:val>
            <c:numRef>
              <c:f>Sheet1!$B$2</c:f>
              <c:numCache>
                <c:formatCode>General</c:formatCode>
                <c:ptCount val="1"/>
                <c:pt idx="0">
                  <c:v>4</c:v>
                </c:pt>
              </c:numCache>
            </c:numRef>
          </c:val>
        </c:ser>
        <c:ser>
          <c:idx val="1"/>
          <c:order val="1"/>
          <c:tx>
            <c:strRef>
              <c:f>Sheet1!$C$1</c:f>
              <c:strCache>
                <c:ptCount val="1"/>
                <c:pt idx="0">
                  <c:v>AZ</c:v>
                </c:pt>
              </c:strCache>
            </c:strRef>
          </c:tx>
          <c:invertIfNegative val="0"/>
          <c:cat>
            <c:strRef>
              <c:f>Sheet1!$A$2</c:f>
              <c:strCache>
                <c:ptCount val="1"/>
                <c:pt idx="0">
                  <c:v>Total Credentials Earned (CUL)</c:v>
                </c:pt>
              </c:strCache>
            </c:strRef>
          </c:cat>
          <c:val>
            <c:numRef>
              <c:f>Sheet1!$C$2</c:f>
              <c:numCache>
                <c:formatCode>#,##0</c:formatCode>
                <c:ptCount val="1"/>
                <c:pt idx="0">
                  <c:v>4357</c:v>
                </c:pt>
              </c:numCache>
            </c:numRef>
          </c:val>
        </c:ser>
        <c:ser>
          <c:idx val="2"/>
          <c:order val="2"/>
          <c:tx>
            <c:strRef>
              <c:f>Sheet1!$D$1</c:f>
              <c:strCache>
                <c:ptCount val="1"/>
                <c:pt idx="0">
                  <c:v>U.S.</c:v>
                </c:pt>
              </c:strCache>
            </c:strRef>
          </c:tx>
          <c:invertIfNegative val="0"/>
          <c:cat>
            <c:strRef>
              <c:f>Sheet1!$A$2</c:f>
              <c:strCache>
                <c:ptCount val="1"/>
                <c:pt idx="0">
                  <c:v>Total Credentials Earned (CUL)</c:v>
                </c:pt>
              </c:strCache>
            </c:strRef>
          </c:cat>
          <c:val>
            <c:numRef>
              <c:f>Sheet1!$D$2</c:f>
              <c:numCache>
                <c:formatCode>#,##0</c:formatCode>
                <c:ptCount val="1"/>
                <c:pt idx="0">
                  <c:v>60251</c:v>
                </c:pt>
              </c:numCache>
            </c:numRef>
          </c:val>
        </c:ser>
        <c:dLbls>
          <c:showLegendKey val="0"/>
          <c:showVal val="1"/>
          <c:showCatName val="0"/>
          <c:showSerName val="0"/>
          <c:showPercent val="0"/>
          <c:showBubbleSize val="0"/>
        </c:dLbls>
        <c:gapWidth val="75"/>
        <c:axId val="36041088"/>
        <c:axId val="36042624"/>
      </c:barChart>
      <c:catAx>
        <c:axId val="36041088"/>
        <c:scaling>
          <c:orientation val="minMax"/>
        </c:scaling>
        <c:delete val="0"/>
        <c:axPos val="b"/>
        <c:majorTickMark val="none"/>
        <c:minorTickMark val="none"/>
        <c:tickLblPos val="nextTo"/>
        <c:crossAx val="36042624"/>
        <c:crosses val="autoZero"/>
        <c:auto val="1"/>
        <c:lblAlgn val="ctr"/>
        <c:lblOffset val="100"/>
        <c:noMultiLvlLbl val="0"/>
      </c:catAx>
      <c:valAx>
        <c:axId val="36042624"/>
        <c:scaling>
          <c:orientation val="minMax"/>
        </c:scaling>
        <c:delete val="0"/>
        <c:axPos val="l"/>
        <c:numFmt formatCode="General" sourceLinked="1"/>
        <c:majorTickMark val="none"/>
        <c:minorTickMark val="none"/>
        <c:tickLblPos val="nextTo"/>
        <c:crossAx val="36041088"/>
        <c:crosses val="autoZero"/>
        <c:crossBetween val="between"/>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21293866044522"/>
          <c:y val="3.0831228624714786E-2"/>
          <c:w val="0.87681175269757949"/>
          <c:h val="0.74845508016746931"/>
        </c:manualLayout>
      </c:layout>
      <c:barChart>
        <c:barDir val="col"/>
        <c:grouping val="clustered"/>
        <c:varyColors val="0"/>
        <c:ser>
          <c:idx val="0"/>
          <c:order val="0"/>
          <c:tx>
            <c:strRef>
              <c:f>Sheet1!$B$1</c:f>
              <c:strCache>
                <c:ptCount val="1"/>
                <c:pt idx="0">
                  <c:v>AWC</c:v>
                </c:pt>
              </c:strCache>
            </c:strRef>
          </c:tx>
          <c:invertIfNegative val="0"/>
          <c:cat>
            <c:strRef>
              <c:f>Sheet1!$A$2</c:f>
              <c:strCache>
                <c:ptCount val="1"/>
                <c:pt idx="0">
                  <c:v>Total Credentials Earned (FSC, LETA)</c:v>
                </c:pt>
              </c:strCache>
            </c:strRef>
          </c:cat>
          <c:val>
            <c:numRef>
              <c:f>Sheet1!$B$2</c:f>
              <c:numCache>
                <c:formatCode>General</c:formatCode>
                <c:ptCount val="1"/>
                <c:pt idx="0">
                  <c:v>55</c:v>
                </c:pt>
              </c:numCache>
            </c:numRef>
          </c:val>
        </c:ser>
        <c:ser>
          <c:idx val="1"/>
          <c:order val="1"/>
          <c:tx>
            <c:strRef>
              <c:f>Sheet1!$C$1</c:f>
              <c:strCache>
                <c:ptCount val="1"/>
                <c:pt idx="0">
                  <c:v>AZ</c:v>
                </c:pt>
              </c:strCache>
            </c:strRef>
          </c:tx>
          <c:invertIfNegative val="0"/>
          <c:cat>
            <c:strRef>
              <c:f>Sheet1!$A$2</c:f>
              <c:strCache>
                <c:ptCount val="1"/>
                <c:pt idx="0">
                  <c:v>Total Credentials Earned (FSC, LETA)</c:v>
                </c:pt>
              </c:strCache>
            </c:strRef>
          </c:cat>
          <c:val>
            <c:numRef>
              <c:f>Sheet1!$C$2</c:f>
              <c:numCache>
                <c:formatCode>#,##0</c:formatCode>
                <c:ptCount val="1"/>
                <c:pt idx="0">
                  <c:v>5795</c:v>
                </c:pt>
              </c:numCache>
            </c:numRef>
          </c:val>
        </c:ser>
        <c:ser>
          <c:idx val="2"/>
          <c:order val="2"/>
          <c:tx>
            <c:strRef>
              <c:f>Sheet1!$D$1</c:f>
              <c:strCache>
                <c:ptCount val="1"/>
                <c:pt idx="0">
                  <c:v>U.S.</c:v>
                </c:pt>
              </c:strCache>
            </c:strRef>
          </c:tx>
          <c:invertIfNegative val="0"/>
          <c:cat>
            <c:strRef>
              <c:f>Sheet1!$A$2</c:f>
              <c:strCache>
                <c:ptCount val="1"/>
                <c:pt idx="0">
                  <c:v>Total Credentials Earned (FSC, LETA)</c:v>
                </c:pt>
              </c:strCache>
            </c:strRef>
          </c:cat>
          <c:val>
            <c:numRef>
              <c:f>Sheet1!$D$2</c:f>
              <c:numCache>
                <c:formatCode>#,##0</c:formatCode>
                <c:ptCount val="1"/>
                <c:pt idx="0">
                  <c:v>34396</c:v>
                </c:pt>
              </c:numCache>
            </c:numRef>
          </c:val>
        </c:ser>
        <c:dLbls>
          <c:showLegendKey val="0"/>
          <c:showVal val="1"/>
          <c:showCatName val="0"/>
          <c:showSerName val="0"/>
          <c:showPercent val="0"/>
          <c:showBubbleSize val="0"/>
        </c:dLbls>
        <c:gapWidth val="75"/>
        <c:axId val="35828096"/>
        <c:axId val="35830016"/>
      </c:barChart>
      <c:catAx>
        <c:axId val="35828096"/>
        <c:scaling>
          <c:orientation val="minMax"/>
        </c:scaling>
        <c:delete val="0"/>
        <c:axPos val="b"/>
        <c:majorTickMark val="none"/>
        <c:minorTickMark val="none"/>
        <c:tickLblPos val="nextTo"/>
        <c:crossAx val="35830016"/>
        <c:crosses val="autoZero"/>
        <c:auto val="1"/>
        <c:lblAlgn val="ctr"/>
        <c:lblOffset val="100"/>
        <c:noMultiLvlLbl val="0"/>
      </c:catAx>
      <c:valAx>
        <c:axId val="35830016"/>
        <c:scaling>
          <c:orientation val="minMax"/>
        </c:scaling>
        <c:delete val="0"/>
        <c:axPos val="l"/>
        <c:numFmt formatCode="General" sourceLinked="1"/>
        <c:majorTickMark val="none"/>
        <c:minorTickMark val="none"/>
        <c:tickLblPos val="nextTo"/>
        <c:crossAx val="35828096"/>
        <c:crosses val="autoZero"/>
        <c:crossBetween val="between"/>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AWC</c:v>
                </c:pt>
              </c:strCache>
            </c:strRef>
          </c:tx>
          <c:invertIfNegative val="0"/>
          <c:cat>
            <c:strRef>
              <c:f>Sheet1!$A$2</c:f>
              <c:strCache>
                <c:ptCount val="1"/>
                <c:pt idx="0">
                  <c:v>Total Credentials Earned (TEC, WLD, ACR, HVAC, SLR, AUT, CMT, ECT, MFG, PCT)</c:v>
                </c:pt>
              </c:strCache>
            </c:strRef>
          </c:cat>
          <c:val>
            <c:numRef>
              <c:f>Sheet1!$B$2</c:f>
              <c:numCache>
                <c:formatCode>General</c:formatCode>
                <c:ptCount val="1"/>
                <c:pt idx="0">
                  <c:v>744</c:v>
                </c:pt>
              </c:numCache>
            </c:numRef>
          </c:val>
        </c:ser>
        <c:ser>
          <c:idx val="1"/>
          <c:order val="1"/>
          <c:tx>
            <c:strRef>
              <c:f>Sheet1!$C$1</c:f>
              <c:strCache>
                <c:ptCount val="1"/>
                <c:pt idx="0">
                  <c:v>AZ</c:v>
                </c:pt>
              </c:strCache>
            </c:strRef>
          </c:tx>
          <c:invertIfNegative val="0"/>
          <c:cat>
            <c:strRef>
              <c:f>Sheet1!$A$2</c:f>
              <c:strCache>
                <c:ptCount val="1"/>
                <c:pt idx="0">
                  <c:v>Total Credentials Earned (TEC, WLD, ACR, HVAC, SLR, AUT, CMT, ECT, MFG, PCT)</c:v>
                </c:pt>
              </c:strCache>
            </c:strRef>
          </c:cat>
          <c:val>
            <c:numRef>
              <c:f>Sheet1!$C$2</c:f>
              <c:numCache>
                <c:formatCode>#,##0</c:formatCode>
                <c:ptCount val="1"/>
                <c:pt idx="0">
                  <c:v>8977</c:v>
                </c:pt>
              </c:numCache>
            </c:numRef>
          </c:val>
        </c:ser>
        <c:ser>
          <c:idx val="2"/>
          <c:order val="2"/>
          <c:tx>
            <c:strRef>
              <c:f>Sheet1!$D$1</c:f>
              <c:strCache>
                <c:ptCount val="1"/>
                <c:pt idx="0">
                  <c:v>U.S.</c:v>
                </c:pt>
              </c:strCache>
            </c:strRef>
          </c:tx>
          <c:invertIfNegative val="0"/>
          <c:cat>
            <c:strRef>
              <c:f>Sheet1!$A$2</c:f>
              <c:strCache>
                <c:ptCount val="1"/>
                <c:pt idx="0">
                  <c:v>Total Credentials Earned (TEC, WLD, ACR, HVAC, SLR, AUT, CMT, ECT, MFG, PCT)</c:v>
                </c:pt>
              </c:strCache>
            </c:strRef>
          </c:cat>
          <c:val>
            <c:numRef>
              <c:f>Sheet1!$D$2</c:f>
              <c:numCache>
                <c:formatCode>#,##0</c:formatCode>
                <c:ptCount val="1"/>
                <c:pt idx="0">
                  <c:v>174939</c:v>
                </c:pt>
              </c:numCache>
            </c:numRef>
          </c:val>
        </c:ser>
        <c:dLbls>
          <c:showLegendKey val="0"/>
          <c:showVal val="1"/>
          <c:showCatName val="0"/>
          <c:showSerName val="0"/>
          <c:showPercent val="0"/>
          <c:showBubbleSize val="0"/>
        </c:dLbls>
        <c:gapWidth val="75"/>
        <c:axId val="34322304"/>
        <c:axId val="34323840"/>
      </c:barChart>
      <c:catAx>
        <c:axId val="34322304"/>
        <c:scaling>
          <c:orientation val="minMax"/>
        </c:scaling>
        <c:delete val="0"/>
        <c:axPos val="b"/>
        <c:majorTickMark val="none"/>
        <c:minorTickMark val="none"/>
        <c:tickLblPos val="nextTo"/>
        <c:crossAx val="34323840"/>
        <c:crosses val="autoZero"/>
        <c:auto val="1"/>
        <c:lblAlgn val="ctr"/>
        <c:lblOffset val="100"/>
        <c:noMultiLvlLbl val="0"/>
      </c:catAx>
      <c:valAx>
        <c:axId val="34323840"/>
        <c:scaling>
          <c:orientation val="minMax"/>
        </c:scaling>
        <c:delete val="0"/>
        <c:axPos val="l"/>
        <c:numFmt formatCode="General" sourceLinked="1"/>
        <c:majorTickMark val="none"/>
        <c:minorTickMark val="none"/>
        <c:tickLblPos val="nextTo"/>
        <c:crossAx val="34322304"/>
        <c:crosses val="autoZero"/>
        <c:crossBetween val="between"/>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AWC</c:v>
                </c:pt>
              </c:strCache>
            </c:strRef>
          </c:tx>
          <c:invertIfNegative val="0"/>
          <c:cat>
            <c:strRef>
              <c:f>Sheet1!$A$2</c:f>
              <c:strCache>
                <c:ptCount val="1"/>
                <c:pt idx="0">
                  <c:v>Total Credentials Earned (EMS, NUR, CNA ,RAD)</c:v>
                </c:pt>
              </c:strCache>
            </c:strRef>
          </c:cat>
          <c:val>
            <c:numRef>
              <c:f>Sheet1!$B$2</c:f>
              <c:numCache>
                <c:formatCode>General</c:formatCode>
                <c:ptCount val="1"/>
                <c:pt idx="0">
                  <c:v>257</c:v>
                </c:pt>
              </c:numCache>
            </c:numRef>
          </c:val>
        </c:ser>
        <c:ser>
          <c:idx val="1"/>
          <c:order val="1"/>
          <c:tx>
            <c:strRef>
              <c:f>Sheet1!$C$1</c:f>
              <c:strCache>
                <c:ptCount val="1"/>
                <c:pt idx="0">
                  <c:v>AZ</c:v>
                </c:pt>
              </c:strCache>
            </c:strRef>
          </c:tx>
          <c:invertIfNegative val="0"/>
          <c:cat>
            <c:strRef>
              <c:f>Sheet1!$A$2</c:f>
              <c:strCache>
                <c:ptCount val="1"/>
                <c:pt idx="0">
                  <c:v>Total Credentials Earned (EMS, NUR, CNA ,RAD)</c:v>
                </c:pt>
              </c:strCache>
            </c:strRef>
          </c:cat>
          <c:val>
            <c:numRef>
              <c:f>Sheet1!$C$2</c:f>
              <c:numCache>
                <c:formatCode>#,##0</c:formatCode>
                <c:ptCount val="1"/>
                <c:pt idx="0">
                  <c:v>20483</c:v>
                </c:pt>
              </c:numCache>
            </c:numRef>
          </c:val>
        </c:ser>
        <c:ser>
          <c:idx val="2"/>
          <c:order val="2"/>
          <c:tx>
            <c:strRef>
              <c:f>Sheet1!$D$1</c:f>
              <c:strCache>
                <c:ptCount val="1"/>
                <c:pt idx="0">
                  <c:v>U.S.</c:v>
                </c:pt>
              </c:strCache>
            </c:strRef>
          </c:tx>
          <c:invertIfNegative val="0"/>
          <c:cat>
            <c:strRef>
              <c:f>Sheet1!$A$2</c:f>
              <c:strCache>
                <c:ptCount val="1"/>
                <c:pt idx="0">
                  <c:v>Total Credentials Earned (EMS, NUR, CNA ,RAD)</c:v>
                </c:pt>
              </c:strCache>
            </c:strRef>
          </c:cat>
          <c:val>
            <c:numRef>
              <c:f>Sheet1!$D$2</c:f>
              <c:numCache>
                <c:formatCode>#,##0</c:formatCode>
                <c:ptCount val="1"/>
                <c:pt idx="0">
                  <c:v>360205</c:v>
                </c:pt>
              </c:numCache>
            </c:numRef>
          </c:val>
        </c:ser>
        <c:dLbls>
          <c:showLegendKey val="0"/>
          <c:showVal val="1"/>
          <c:showCatName val="0"/>
          <c:showSerName val="0"/>
          <c:showPercent val="0"/>
          <c:showBubbleSize val="0"/>
        </c:dLbls>
        <c:gapWidth val="75"/>
        <c:axId val="34388992"/>
        <c:axId val="34411264"/>
      </c:barChart>
      <c:catAx>
        <c:axId val="34388992"/>
        <c:scaling>
          <c:orientation val="minMax"/>
        </c:scaling>
        <c:delete val="0"/>
        <c:axPos val="b"/>
        <c:majorTickMark val="none"/>
        <c:minorTickMark val="none"/>
        <c:tickLblPos val="nextTo"/>
        <c:crossAx val="34411264"/>
        <c:crosses val="autoZero"/>
        <c:auto val="1"/>
        <c:lblAlgn val="ctr"/>
        <c:lblOffset val="100"/>
        <c:noMultiLvlLbl val="0"/>
      </c:catAx>
      <c:valAx>
        <c:axId val="34411264"/>
        <c:scaling>
          <c:orientation val="minMax"/>
        </c:scaling>
        <c:delete val="0"/>
        <c:axPos val="l"/>
        <c:numFmt formatCode="General" sourceLinked="1"/>
        <c:majorTickMark val="none"/>
        <c:minorTickMark val="none"/>
        <c:tickLblPos val="nextTo"/>
        <c:crossAx val="34388992"/>
        <c:crosses val="autoZero"/>
        <c:crossBetween val="between"/>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Credentials Earned 2015/16</a:t>
            </a:r>
          </a:p>
        </c:rich>
      </c:tx>
      <c:layout/>
      <c:overlay val="0"/>
    </c:title>
    <c:autoTitleDeleted val="0"/>
    <c:plotArea>
      <c:layout>
        <c:manualLayout>
          <c:layoutTarget val="inner"/>
          <c:xMode val="edge"/>
          <c:yMode val="edge"/>
          <c:x val="1.6008250494170224E-2"/>
          <c:y val="0.17711744439802091"/>
          <c:w val="0.96798349901165959"/>
          <c:h val="0.6016220194464692"/>
        </c:manualLayout>
      </c:layout>
      <c:barChart>
        <c:barDir val="col"/>
        <c:grouping val="clustered"/>
        <c:varyColors val="0"/>
        <c:ser>
          <c:idx val="0"/>
          <c:order val="0"/>
          <c:tx>
            <c:strRef>
              <c:f>Sheet1!$B$1</c:f>
              <c:strCache>
                <c:ptCount val="1"/>
                <c:pt idx="0">
                  <c:v>AWC</c:v>
                </c:pt>
              </c:strCache>
            </c:strRef>
          </c:tx>
          <c:invertIfNegative val="0"/>
          <c:cat>
            <c:strRef>
              <c:f>Sheet1!$A$2:$A$5</c:f>
              <c:strCache>
                <c:ptCount val="4"/>
                <c:pt idx="0">
                  <c:v>Consumer Services</c:v>
                </c:pt>
                <c:pt idx="1">
                  <c:v>Public Safety</c:v>
                </c:pt>
                <c:pt idx="2">
                  <c:v>Manufacturing, construction, repair, transportation</c:v>
                </c:pt>
                <c:pt idx="3">
                  <c:v>Health Services</c:v>
                </c:pt>
              </c:strCache>
            </c:strRef>
          </c:cat>
          <c:val>
            <c:numRef>
              <c:f>Sheet1!$B$2:$B$5</c:f>
              <c:numCache>
                <c:formatCode>General</c:formatCode>
                <c:ptCount val="4"/>
                <c:pt idx="0">
                  <c:v>4</c:v>
                </c:pt>
                <c:pt idx="1">
                  <c:v>55</c:v>
                </c:pt>
                <c:pt idx="2">
                  <c:v>744</c:v>
                </c:pt>
                <c:pt idx="3">
                  <c:v>257</c:v>
                </c:pt>
              </c:numCache>
            </c:numRef>
          </c:val>
        </c:ser>
        <c:ser>
          <c:idx val="1"/>
          <c:order val="1"/>
          <c:tx>
            <c:strRef>
              <c:f>Sheet1!$C$1</c:f>
              <c:strCache>
                <c:ptCount val="1"/>
                <c:pt idx="0">
                  <c:v>AZ</c:v>
                </c:pt>
              </c:strCache>
            </c:strRef>
          </c:tx>
          <c:invertIfNegative val="0"/>
          <c:cat>
            <c:strRef>
              <c:f>Sheet1!$A$2:$A$5</c:f>
              <c:strCache>
                <c:ptCount val="4"/>
                <c:pt idx="0">
                  <c:v>Consumer Services</c:v>
                </c:pt>
                <c:pt idx="1">
                  <c:v>Public Safety</c:v>
                </c:pt>
                <c:pt idx="2">
                  <c:v>Manufacturing, construction, repair, transportation</c:v>
                </c:pt>
                <c:pt idx="3">
                  <c:v>Health Services</c:v>
                </c:pt>
              </c:strCache>
            </c:strRef>
          </c:cat>
          <c:val>
            <c:numRef>
              <c:f>Sheet1!$C$2:$C$5</c:f>
              <c:numCache>
                <c:formatCode>#,##0</c:formatCode>
                <c:ptCount val="4"/>
                <c:pt idx="0">
                  <c:v>4357</c:v>
                </c:pt>
                <c:pt idx="1">
                  <c:v>5795</c:v>
                </c:pt>
                <c:pt idx="2">
                  <c:v>8977</c:v>
                </c:pt>
                <c:pt idx="3">
                  <c:v>20483</c:v>
                </c:pt>
              </c:numCache>
            </c:numRef>
          </c:val>
        </c:ser>
        <c:ser>
          <c:idx val="2"/>
          <c:order val="2"/>
          <c:tx>
            <c:strRef>
              <c:f>Sheet1!$D$1</c:f>
              <c:strCache>
                <c:ptCount val="1"/>
                <c:pt idx="0">
                  <c:v>U.S.</c:v>
                </c:pt>
              </c:strCache>
            </c:strRef>
          </c:tx>
          <c:invertIfNegative val="0"/>
          <c:cat>
            <c:strRef>
              <c:f>Sheet1!$A$2:$A$5</c:f>
              <c:strCache>
                <c:ptCount val="4"/>
                <c:pt idx="0">
                  <c:v>Consumer Services</c:v>
                </c:pt>
                <c:pt idx="1">
                  <c:v>Public Safety</c:v>
                </c:pt>
                <c:pt idx="2">
                  <c:v>Manufacturing, construction, repair, transportation</c:v>
                </c:pt>
                <c:pt idx="3">
                  <c:v>Health Services</c:v>
                </c:pt>
              </c:strCache>
            </c:strRef>
          </c:cat>
          <c:val>
            <c:numRef>
              <c:f>Sheet1!$D$2:$D$5</c:f>
              <c:numCache>
                <c:formatCode>#,##0</c:formatCode>
                <c:ptCount val="4"/>
                <c:pt idx="0">
                  <c:v>60251</c:v>
                </c:pt>
                <c:pt idx="1">
                  <c:v>34396</c:v>
                </c:pt>
                <c:pt idx="2">
                  <c:v>174939</c:v>
                </c:pt>
                <c:pt idx="3">
                  <c:v>360205</c:v>
                </c:pt>
              </c:numCache>
            </c:numRef>
          </c:val>
        </c:ser>
        <c:dLbls>
          <c:showLegendKey val="0"/>
          <c:showVal val="1"/>
          <c:showCatName val="0"/>
          <c:showSerName val="0"/>
          <c:showPercent val="0"/>
          <c:showBubbleSize val="0"/>
        </c:dLbls>
        <c:gapWidth val="150"/>
        <c:overlap val="-25"/>
        <c:axId val="34636160"/>
        <c:axId val="34637696"/>
      </c:barChart>
      <c:catAx>
        <c:axId val="34636160"/>
        <c:scaling>
          <c:orientation val="minMax"/>
        </c:scaling>
        <c:delete val="0"/>
        <c:axPos val="b"/>
        <c:majorTickMark val="none"/>
        <c:minorTickMark val="none"/>
        <c:tickLblPos val="nextTo"/>
        <c:crossAx val="34637696"/>
        <c:crosses val="autoZero"/>
        <c:auto val="1"/>
        <c:lblAlgn val="ctr"/>
        <c:lblOffset val="100"/>
        <c:noMultiLvlLbl val="0"/>
      </c:catAx>
      <c:valAx>
        <c:axId val="34637696"/>
        <c:scaling>
          <c:orientation val="minMax"/>
        </c:scaling>
        <c:delete val="1"/>
        <c:axPos val="l"/>
        <c:numFmt formatCode="General" sourceLinked="1"/>
        <c:majorTickMark val="none"/>
        <c:minorTickMark val="none"/>
        <c:tickLblPos val="nextTo"/>
        <c:crossAx val="34636160"/>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EF30E6-55E9-8C47-BC3F-1CE621088A6F}"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806793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F30E6-55E9-8C47-BC3F-1CE621088A6F}"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3464098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F30E6-55E9-8C47-BC3F-1CE621088A6F}"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3500223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F30E6-55E9-8C47-BC3F-1CE621088A6F}"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855930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EF30E6-55E9-8C47-BC3F-1CE621088A6F}"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150042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EF30E6-55E9-8C47-BC3F-1CE621088A6F}"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1504903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EF30E6-55E9-8C47-BC3F-1CE621088A6F}" type="datetimeFigureOut">
              <a:rPr lang="en-US" smtClean="0"/>
              <a:t>10/24/2017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2525227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EF30E6-55E9-8C47-BC3F-1CE621088A6F}" type="datetimeFigureOut">
              <a:rPr lang="en-US" smtClean="0"/>
              <a:t>10/24/2017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3982614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F30E6-55E9-8C47-BC3F-1CE621088A6F}" type="datetimeFigureOut">
              <a:rPr lang="en-US" smtClean="0"/>
              <a:t>10/24/2017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1338233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F30E6-55E9-8C47-BC3F-1CE621088A6F}"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1774983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F30E6-55E9-8C47-BC3F-1CE621088A6F}"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116868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F30E6-55E9-8C47-BC3F-1CE621088A6F}" type="datetimeFigureOut">
              <a:rPr lang="en-US" smtClean="0"/>
              <a:t>10/24/2017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6E8D6-D656-B74B-B78B-189033FDC1BD}" type="slidenum">
              <a:rPr lang="en-US" smtClean="0"/>
              <a:t>‹#›</a:t>
            </a:fld>
            <a:endParaRPr lang="en-US"/>
          </a:p>
        </p:txBody>
      </p:sp>
    </p:spTree>
    <p:extLst>
      <p:ext uri="{BB962C8B-B14F-4D97-AF65-F5344CB8AC3E}">
        <p14:creationId xmlns:p14="http://schemas.microsoft.com/office/powerpoint/2010/main" val="3158357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Scan Team Report</a:t>
            </a:r>
            <a:endParaRPr lang="en-US" dirty="0"/>
          </a:p>
        </p:txBody>
      </p:sp>
      <p:sp>
        <p:nvSpPr>
          <p:cNvPr id="3" name="Subtitle 2"/>
          <p:cNvSpPr>
            <a:spLocks noGrp="1"/>
          </p:cNvSpPr>
          <p:nvPr>
            <p:ph type="subTitle" idx="1"/>
          </p:nvPr>
        </p:nvSpPr>
        <p:spPr>
          <a:xfrm>
            <a:off x="953037" y="3886200"/>
            <a:ext cx="7505163" cy="1752600"/>
          </a:xfrm>
        </p:spPr>
        <p:txBody>
          <a:bodyPr>
            <a:normAutofit fontScale="92500" lnSpcReduction="20000"/>
          </a:bodyPr>
          <a:lstStyle/>
          <a:p>
            <a:r>
              <a:rPr lang="en-US" dirty="0" smtClean="0"/>
              <a:t>Team 4</a:t>
            </a:r>
            <a:endParaRPr lang="en-US" dirty="0"/>
          </a:p>
          <a:p>
            <a:r>
              <a:rPr lang="en-US" dirty="0" smtClean="0"/>
              <a:t>Apprenticeship &amp; Internship Programs</a:t>
            </a:r>
          </a:p>
          <a:p>
            <a:r>
              <a:rPr lang="en-US" dirty="0" smtClean="0"/>
              <a:t>Reetika Dhawan, Steve Eckert, Joann Chang, Josh Madden</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210" y="414598"/>
            <a:ext cx="3019113" cy="2002678"/>
          </a:xfrm>
          <a:prstGeom prst="rect">
            <a:avLst/>
          </a:prstGeom>
        </p:spPr>
      </p:pic>
    </p:spTree>
    <p:extLst>
      <p:ext uri="{BB962C8B-B14F-4D97-AF65-F5344CB8AC3E}">
        <p14:creationId xmlns:p14="http://schemas.microsoft.com/office/powerpoint/2010/main" val="3861631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397"/>
            <a:ext cx="9144000" cy="1143000"/>
          </a:xfrm>
        </p:spPr>
        <p:txBody>
          <a:bodyPr>
            <a:normAutofit fontScale="90000"/>
          </a:bodyPr>
          <a:lstStyle/>
          <a:p>
            <a:r>
              <a:rPr lang="en-US" dirty="0" smtClean="0"/>
              <a:t>Local, State &amp; National Trends (2015/16) </a:t>
            </a:r>
            <a:br>
              <a:rPr lang="en-US" dirty="0" smtClean="0"/>
            </a:br>
            <a:r>
              <a:rPr lang="en-US" dirty="0" smtClean="0"/>
              <a:t>Health Services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97145988"/>
              </p:ext>
            </p:extLst>
          </p:nvPr>
        </p:nvGraphicFramePr>
        <p:xfrm>
          <a:off x="457200" y="1558774"/>
          <a:ext cx="8135342" cy="44273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20198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Local, State &amp; National Comparison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6720998"/>
              </p:ext>
            </p:extLst>
          </p:nvPr>
        </p:nvGraphicFramePr>
        <p:xfrm>
          <a:off x="204185" y="1600200"/>
          <a:ext cx="8806649" cy="50402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8548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728" y="394567"/>
            <a:ext cx="8229600" cy="1143000"/>
          </a:xfrm>
        </p:spPr>
        <p:txBody>
          <a:bodyPr>
            <a:normAutofit/>
          </a:bodyPr>
          <a:lstStyle/>
          <a:p>
            <a:r>
              <a:rPr lang="en-US" sz="5400" dirty="0" smtClean="0"/>
              <a:t>Q&amp;A</a:t>
            </a:r>
            <a:endParaRPr lang="en-US" sz="5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7224" y="4029547"/>
            <a:ext cx="3666274" cy="2431962"/>
          </a:xfrm>
          <a:prstGeom prst="rect">
            <a:avLst/>
          </a:prstGeom>
        </p:spPr>
      </p:pic>
    </p:spTree>
    <p:extLst>
      <p:ext uri="{BB962C8B-B14F-4D97-AF65-F5344CB8AC3E}">
        <p14:creationId xmlns:p14="http://schemas.microsoft.com/office/powerpoint/2010/main" val="2142981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Scan</a:t>
            </a:r>
            <a:endParaRPr lang="en-US" dirty="0"/>
          </a:p>
        </p:txBody>
      </p:sp>
      <p:sp>
        <p:nvSpPr>
          <p:cNvPr id="3" name="Content Placeholder 2"/>
          <p:cNvSpPr>
            <a:spLocks noGrp="1"/>
          </p:cNvSpPr>
          <p:nvPr>
            <p:ph idx="1"/>
          </p:nvPr>
        </p:nvSpPr>
        <p:spPr/>
        <p:txBody>
          <a:bodyPr>
            <a:normAutofit/>
          </a:bodyPr>
          <a:lstStyle/>
          <a:p>
            <a:pPr marL="0" indent="0" algn="just">
              <a:buNone/>
            </a:pPr>
            <a:endParaRPr lang="en-US" sz="3000" dirty="0" smtClean="0"/>
          </a:p>
          <a:p>
            <a:pPr marL="0" indent="0" algn="just">
              <a:buNone/>
            </a:pPr>
            <a:r>
              <a:rPr lang="en-US" sz="3000" dirty="0" smtClean="0"/>
              <a:t>We wanted to know how apprenticeship and internship programs will benefit Arizona Western College. More importantly, we wanted to know if these programs will benefit the students of AWC.</a:t>
            </a:r>
            <a:endParaRPr lang="en-US" sz="3000" dirty="0"/>
          </a:p>
        </p:txBody>
      </p:sp>
    </p:spTree>
    <p:extLst>
      <p:ext uri="{BB962C8B-B14F-4D97-AF65-F5344CB8AC3E}">
        <p14:creationId xmlns:p14="http://schemas.microsoft.com/office/powerpoint/2010/main" val="618831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Used</a:t>
            </a:r>
            <a:endParaRPr lang="en-US" dirty="0"/>
          </a:p>
        </p:txBody>
      </p:sp>
      <p:sp>
        <p:nvSpPr>
          <p:cNvPr id="3" name="Content Placeholder 2"/>
          <p:cNvSpPr>
            <a:spLocks noGrp="1"/>
          </p:cNvSpPr>
          <p:nvPr>
            <p:ph idx="1"/>
          </p:nvPr>
        </p:nvSpPr>
        <p:spPr>
          <a:xfrm>
            <a:off x="248575" y="1600200"/>
            <a:ext cx="8673483" cy="4525963"/>
          </a:xfrm>
        </p:spPr>
        <p:txBody>
          <a:bodyPr>
            <a:noAutofit/>
          </a:bodyPr>
          <a:lstStyle/>
          <a:p>
            <a:pPr marL="0" lvl="0" indent="-457200">
              <a:buNone/>
            </a:pPr>
            <a:r>
              <a:rPr lang="en-US" sz="2200" dirty="0" err="1" smtClean="0">
                <a:solidFill>
                  <a:prstClr val="black"/>
                </a:solidFill>
              </a:rPr>
              <a:t>ApprenticeshipUSA</a:t>
            </a:r>
            <a:r>
              <a:rPr lang="en-US" sz="2200" dirty="0" smtClean="0">
                <a:solidFill>
                  <a:prstClr val="black"/>
                </a:solidFill>
              </a:rPr>
              <a:t> </a:t>
            </a:r>
            <a:r>
              <a:rPr lang="en-US" sz="2200" dirty="0">
                <a:solidFill>
                  <a:prstClr val="black"/>
                </a:solidFill>
              </a:rPr>
              <a:t>Toolkit. (</a:t>
            </a:r>
            <a:r>
              <a:rPr lang="en-US" sz="2200" dirty="0" err="1">
                <a:solidFill>
                  <a:prstClr val="black"/>
                </a:solidFill>
              </a:rPr>
              <a:t>n.d.</a:t>
            </a:r>
            <a:r>
              <a:rPr lang="en-US" sz="2200" dirty="0">
                <a:solidFill>
                  <a:prstClr val="black"/>
                </a:solidFill>
              </a:rPr>
              <a:t>) United States Department of Labor. </a:t>
            </a:r>
            <a:r>
              <a:rPr lang="en-US" sz="2200" dirty="0" smtClean="0">
                <a:solidFill>
                  <a:prstClr val="black"/>
                </a:solidFill>
              </a:rPr>
              <a:t>	Retrieved from 	https</a:t>
            </a:r>
            <a:r>
              <a:rPr lang="en-US" sz="2200" dirty="0">
                <a:solidFill>
                  <a:prstClr val="black"/>
                </a:solidFill>
              </a:rPr>
              <a:t>://</a:t>
            </a:r>
            <a:r>
              <a:rPr lang="en-US" sz="2200" dirty="0" smtClean="0">
                <a:solidFill>
                  <a:prstClr val="black"/>
                </a:solidFill>
              </a:rPr>
              <a:t>www.dol.gov/apprenticeship/toolkit/toolkitfaq.htm</a:t>
            </a:r>
          </a:p>
          <a:p>
            <a:pPr marL="0" lvl="0" indent="-457200">
              <a:buNone/>
            </a:pPr>
            <a:r>
              <a:rPr lang="en-US" sz="2200" dirty="0" smtClean="0">
                <a:solidFill>
                  <a:prstClr val="black"/>
                </a:solidFill>
              </a:rPr>
              <a:t>Benefits of Internships. (2014). Internship Office. </a:t>
            </a:r>
            <a:r>
              <a:rPr lang="en-US" sz="2200" dirty="0">
                <a:solidFill>
                  <a:prstClr val="black"/>
                </a:solidFill>
              </a:rPr>
              <a:t>Retrieved </a:t>
            </a:r>
            <a:r>
              <a:rPr lang="en-US" sz="2200" dirty="0" smtClean="0">
                <a:solidFill>
                  <a:prstClr val="black"/>
                </a:solidFill>
              </a:rPr>
              <a:t>from 	https</a:t>
            </a:r>
            <a:r>
              <a:rPr lang="en-US" sz="2200" dirty="0">
                <a:solidFill>
                  <a:prstClr val="black"/>
                </a:solidFill>
              </a:rPr>
              <a:t>://</a:t>
            </a:r>
            <a:r>
              <a:rPr lang="en-US" sz="2200" dirty="0" smtClean="0">
                <a:solidFill>
                  <a:prstClr val="black"/>
                </a:solidFill>
              </a:rPr>
              <a:t>intern.byu.edu/content/benefits-internships</a:t>
            </a:r>
          </a:p>
          <a:p>
            <a:pPr marL="0" indent="-457200">
              <a:buNone/>
            </a:pPr>
            <a:r>
              <a:rPr lang="en-US" sz="2200" dirty="0" smtClean="0"/>
              <a:t>Lake, R. (2016, October 12). </a:t>
            </a:r>
            <a:r>
              <a:rPr lang="en-US" sz="2200" dirty="0"/>
              <a:t>D</a:t>
            </a:r>
            <a:r>
              <a:rPr lang="en-US" sz="2200" dirty="0" smtClean="0"/>
              <a:t>eciding to Offer Registered Apprenticeship 	Programs. Retrieved from 	https://www.ncwe.org/resource/</a:t>
            </a:r>
            <a:r>
              <a:rPr lang="en-US" sz="2200" dirty="0" err="1" smtClean="0"/>
              <a:t>resmgr</a:t>
            </a:r>
            <a:r>
              <a:rPr lang="en-US" sz="2200" dirty="0" smtClean="0"/>
              <a:t>/2016_Thurs</a:t>
            </a:r>
            <a:r>
              <a:rPr lang="en-US" sz="2200" dirty="0"/>
              <a:t>.../</a:t>
            </a:r>
            <a:r>
              <a:rPr lang="en-US" sz="2200" dirty="0" err="1" smtClean="0"/>
              <a:t>Rebecca_Lake</a:t>
            </a:r>
            <a:r>
              <a:rPr lang="en-US" sz="2200" dirty="0" smtClean="0"/>
              <a:t>	_-_</a:t>
            </a:r>
            <a:r>
              <a:rPr lang="en-US" sz="2200" dirty="0"/>
              <a:t>Offering_RA_.pptx</a:t>
            </a:r>
          </a:p>
          <a:p>
            <a:pPr marL="0" indent="0">
              <a:buNone/>
            </a:pPr>
            <a:r>
              <a:rPr lang="en-US" sz="2200" dirty="0" err="1" smtClean="0"/>
              <a:t>Lerman</a:t>
            </a:r>
            <a:r>
              <a:rPr lang="en-US" sz="2200" dirty="0" smtClean="0"/>
              <a:t>, R. (2014). Expanding Apprenticeship Opportunities in the United 	States. Retrieved </a:t>
            </a:r>
            <a:r>
              <a:rPr lang="en-US" sz="2200" dirty="0"/>
              <a:t>from </a:t>
            </a:r>
            <a:r>
              <a:rPr lang="en-US" sz="2200" dirty="0" smtClean="0"/>
              <a:t>	https</a:t>
            </a:r>
            <a:r>
              <a:rPr lang="en-US" sz="2200" dirty="0"/>
              <a:t>://</a:t>
            </a:r>
            <a:r>
              <a:rPr lang="en-US" sz="2200" dirty="0" smtClean="0"/>
              <a:t>www.brookings.edu/research/expanding-apprenticeship-	opportunities-in-the-united-states/</a:t>
            </a:r>
          </a:p>
        </p:txBody>
      </p:sp>
    </p:spTree>
    <p:extLst>
      <p:ext uri="{BB962C8B-B14F-4D97-AF65-F5344CB8AC3E}">
        <p14:creationId xmlns:p14="http://schemas.microsoft.com/office/powerpoint/2010/main" val="3629558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Statement 1</a:t>
            </a:r>
            <a:endParaRPr lang="en-US" dirty="0"/>
          </a:p>
        </p:txBody>
      </p:sp>
      <p:sp>
        <p:nvSpPr>
          <p:cNvPr id="3" name="Content Placeholder 2"/>
          <p:cNvSpPr>
            <a:spLocks noGrp="1"/>
          </p:cNvSpPr>
          <p:nvPr>
            <p:ph idx="1"/>
          </p:nvPr>
        </p:nvSpPr>
        <p:spPr/>
        <p:txBody>
          <a:bodyPr>
            <a:normAutofit/>
          </a:bodyPr>
          <a:lstStyle/>
          <a:p>
            <a:pPr marL="0" lvl="1" indent="0">
              <a:buNone/>
            </a:pPr>
            <a:r>
              <a:rPr lang="en-US" sz="2600" dirty="0"/>
              <a:t>Apprenticeship programs are used successfully at peer institutions. Graduates of these programs finish with zero debt, and as students they earn a living wage while learning real-world skills for their “sponsor” company. AWC could grow enrollment, bridge the gap in regional workforce needs, and cement ties with industry partners by creating from scratch an apprenticeship program, with particular emphasis in the building trades area. </a:t>
            </a:r>
          </a:p>
          <a:p>
            <a:endParaRPr lang="en-US" dirty="0"/>
          </a:p>
        </p:txBody>
      </p:sp>
    </p:spTree>
    <p:extLst>
      <p:ext uri="{BB962C8B-B14F-4D97-AF65-F5344CB8AC3E}">
        <p14:creationId xmlns:p14="http://schemas.microsoft.com/office/powerpoint/2010/main" val="4154753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Impact Statement 2</a:t>
            </a:r>
            <a:endParaRPr lang="en-US" dirty="0"/>
          </a:p>
        </p:txBody>
      </p:sp>
      <p:sp>
        <p:nvSpPr>
          <p:cNvPr id="3" name="Content Placeholder 2"/>
          <p:cNvSpPr>
            <a:spLocks noGrp="1"/>
          </p:cNvSpPr>
          <p:nvPr>
            <p:ph idx="1"/>
          </p:nvPr>
        </p:nvSpPr>
        <p:spPr/>
        <p:txBody>
          <a:bodyPr/>
          <a:lstStyle/>
          <a:p>
            <a:pPr marL="0" lvl="2" indent="0">
              <a:buNone/>
            </a:pPr>
            <a:r>
              <a:rPr lang="en-US" dirty="0"/>
              <a:t>AWC’s small internship program replicates a powerful “intentional learning activity” used by secondary and post-secondary schools around the globe. Students in internships have higher retention, persistence and success rates; they demonstrate increased confidence and problem-solving skills; and they earn more money in their chosen field. AWC could leverage this existing program and with small investment expand the offerings to more of our students and community partners, to give students hands-on training and a hiring advantage. Other outcomes could include word-of-mouth recommendations for future students, and faculty connection to current market trends to impact curriculum.</a:t>
            </a:r>
          </a:p>
          <a:p>
            <a:endParaRPr lang="en-US" dirty="0"/>
          </a:p>
        </p:txBody>
      </p:sp>
    </p:spTree>
    <p:extLst>
      <p:ext uri="{BB962C8B-B14F-4D97-AF65-F5344CB8AC3E}">
        <p14:creationId xmlns:p14="http://schemas.microsoft.com/office/powerpoint/2010/main" val="1404930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4830213"/>
              </p:ext>
            </p:extLst>
          </p:nvPr>
        </p:nvGraphicFramePr>
        <p:xfrm>
          <a:off x="-1" y="0"/>
          <a:ext cx="9143999" cy="6858003"/>
        </p:xfrm>
        <a:graphic>
          <a:graphicData uri="http://schemas.openxmlformats.org/drawingml/2006/table">
            <a:tbl>
              <a:tblPr/>
              <a:tblGrid>
                <a:gridCol w="1911528"/>
                <a:gridCol w="2382139"/>
                <a:gridCol w="2067568"/>
                <a:gridCol w="1391382"/>
                <a:gridCol w="1391382"/>
              </a:tblGrid>
              <a:tr h="530783">
                <a:tc>
                  <a:txBody>
                    <a:bodyPr/>
                    <a:lstStyle/>
                    <a:p>
                      <a:pPr algn="l" fontAlgn="ctr"/>
                      <a:r>
                        <a:rPr lang="en-US" sz="700" b="0" i="0" u="none" strike="noStrike" dirty="0">
                          <a:solidFill>
                            <a:srgbClr val="000000"/>
                          </a:solidFill>
                          <a:effectLst/>
                          <a:latin typeface="Calibri"/>
                        </a:rPr>
                        <a:t> </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Rounded MT Bold"/>
                        </a:rPr>
                        <a:t>Program</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100" b="0" i="0" u="none" strike="noStrike" dirty="0">
                          <a:solidFill>
                            <a:srgbClr val="000000"/>
                          </a:solidFill>
                          <a:effectLst/>
                          <a:latin typeface="Arial Rounded MT Bold"/>
                        </a:rPr>
                        <a:t>Test</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100" b="0" i="0" u="none" strike="noStrike" dirty="0" smtClean="0">
                          <a:solidFill>
                            <a:srgbClr val="000000"/>
                          </a:solidFill>
                          <a:effectLst/>
                          <a:latin typeface="Arial Rounded MT Bold"/>
                        </a:rPr>
                        <a:t>Number of Credentials </a:t>
                      </a:r>
                      <a:r>
                        <a:rPr lang="en-US" sz="1100" b="0" i="0" u="none" strike="noStrike" dirty="0">
                          <a:solidFill>
                            <a:srgbClr val="000000"/>
                          </a:solidFill>
                          <a:effectLst/>
                          <a:latin typeface="Arial Rounded MT Bold"/>
                        </a:rPr>
                        <a:t>Given</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100" b="0" i="0" u="none" strike="noStrike">
                          <a:solidFill>
                            <a:srgbClr val="000000"/>
                          </a:solidFill>
                          <a:effectLst/>
                          <a:latin typeface="Arial Rounded MT Bold"/>
                        </a:rPr>
                        <a:t>Semester/Year</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r>
              <a:tr h="230549">
                <a:tc>
                  <a:txBody>
                    <a:bodyPr/>
                    <a:lstStyle/>
                    <a:p>
                      <a:pPr algn="ctr" fontAlgn="ctr"/>
                      <a:r>
                        <a:rPr lang="en-US" sz="1300" b="1" i="0" u="none" strike="noStrike" dirty="0">
                          <a:solidFill>
                            <a:srgbClr val="000000"/>
                          </a:solidFill>
                          <a:effectLst/>
                          <a:latin typeface="Calibri"/>
                        </a:rPr>
                        <a:t>Consumer Services</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b"/>
                      <a:r>
                        <a:rPr lang="en-US" sz="1100" b="0" i="0" u="none" strike="noStrike" dirty="0">
                          <a:solidFill>
                            <a:srgbClr val="000000"/>
                          </a:solidFill>
                          <a:effectLst/>
                          <a:latin typeface="Calibri"/>
                        </a:rPr>
                        <a:t>CUL</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a:rPr>
                        <a:t>ServSafe Food</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1100" b="0" i="0" u="none" strike="noStrike" dirty="0">
                          <a:solidFill>
                            <a:srgbClr val="000000"/>
                          </a:solidFill>
                          <a:effectLst/>
                          <a:latin typeface="Calibri"/>
                        </a:rPr>
                        <a:t>4</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1100" b="0" i="0" u="none" strike="noStrike">
                          <a:solidFill>
                            <a:srgbClr val="000000"/>
                          </a:solidFill>
                          <a:effectLst/>
                          <a:latin typeface="Calibri"/>
                        </a:rPr>
                        <a:t>Fall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385353">
                <a:tc rowSpan="2">
                  <a:txBody>
                    <a:bodyPr/>
                    <a:lstStyle/>
                    <a:p>
                      <a:pPr algn="ctr" fontAlgn="ctr"/>
                      <a:r>
                        <a:rPr lang="en-US" sz="1300" b="1" i="0" u="none" strike="noStrike" dirty="0">
                          <a:solidFill>
                            <a:srgbClr val="000000"/>
                          </a:solidFill>
                          <a:effectLst/>
                          <a:latin typeface="Calibri"/>
                        </a:rPr>
                        <a:t>Public Safety</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100" b="0" i="0" u="none" strike="noStrike" dirty="0">
                          <a:solidFill>
                            <a:srgbClr val="000000"/>
                          </a:solidFill>
                          <a:effectLst/>
                          <a:latin typeface="Calibri"/>
                        </a:rPr>
                        <a:t>FSC</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100" b="0" i="0" u="none" strike="noStrike">
                          <a:solidFill>
                            <a:srgbClr val="000000"/>
                          </a:solidFill>
                          <a:effectLst/>
                          <a:latin typeface="Calibri"/>
                        </a:rPr>
                        <a:t>AZCFSE Testing </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r>
                        <a:rPr lang="en-US" sz="1100" b="0" i="0" u="none" strike="noStrike" dirty="0">
                          <a:solidFill>
                            <a:srgbClr val="000000"/>
                          </a:solidFill>
                          <a:effectLst/>
                          <a:latin typeface="Calibri"/>
                        </a:rPr>
                        <a:t>13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19</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r>
                        <a:rPr lang="en-US" sz="1100" b="0" i="0" u="none" strike="noStrike">
                          <a:solidFill>
                            <a:srgbClr val="000000"/>
                          </a:solidFill>
                          <a:effectLst/>
                          <a:latin typeface="Calibri"/>
                        </a:rPr>
                        <a:t>Spring 2015              Spring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385353">
                <a:tc vMerge="1">
                  <a:txBody>
                    <a:bodyPr/>
                    <a:lstStyle/>
                    <a:p>
                      <a:endParaRPr lang="en-US"/>
                    </a:p>
                  </a:txBody>
                  <a:tcPr/>
                </a:tc>
                <a:tc>
                  <a:txBody>
                    <a:bodyPr/>
                    <a:lstStyle/>
                    <a:p>
                      <a:pPr algn="ctr" fontAlgn="ctr"/>
                      <a:r>
                        <a:rPr lang="en-US" sz="1100" b="0" i="0" u="none" strike="noStrike">
                          <a:solidFill>
                            <a:srgbClr val="000000"/>
                          </a:solidFill>
                          <a:effectLst/>
                          <a:latin typeface="Calibri"/>
                        </a:rPr>
                        <a:t>LETA</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100" b="0" i="0" u="none" strike="noStrike">
                          <a:solidFill>
                            <a:srgbClr val="000000"/>
                          </a:solidFill>
                          <a:effectLst/>
                          <a:latin typeface="Calibri"/>
                        </a:rPr>
                        <a:t>Cognitive Exam</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r>
                        <a:rPr lang="en-US" sz="1100" b="0" i="0" u="none" strike="noStrike" dirty="0">
                          <a:solidFill>
                            <a:srgbClr val="000000"/>
                          </a:solidFill>
                          <a:effectLst/>
                          <a:latin typeface="Calibri"/>
                        </a:rPr>
                        <a:t>11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12</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t"/>
                      <a:r>
                        <a:rPr lang="en-US" sz="1100" b="0" i="0" u="none" strike="noStrike" dirty="0">
                          <a:solidFill>
                            <a:srgbClr val="000000"/>
                          </a:solidFill>
                          <a:effectLst/>
                          <a:latin typeface="Calibri"/>
                        </a:rPr>
                        <a:t>Spring 2015                   Spring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574557">
                <a:tc rowSpan="6">
                  <a:txBody>
                    <a:bodyPr/>
                    <a:lstStyle/>
                    <a:p>
                      <a:pPr algn="ctr" fontAlgn="ctr"/>
                      <a:r>
                        <a:rPr lang="en-US" sz="1300" b="1" i="0" u="none" strike="noStrike" dirty="0">
                          <a:solidFill>
                            <a:srgbClr val="000000"/>
                          </a:solidFill>
                          <a:effectLst/>
                          <a:latin typeface="Calibri"/>
                        </a:rPr>
                        <a:t>Manufacturing, construction, repair, transportation</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100" b="0" i="0" u="none" strike="noStrike" dirty="0">
                          <a:solidFill>
                            <a:srgbClr val="000000"/>
                          </a:solidFill>
                          <a:effectLst/>
                          <a:latin typeface="Calibri"/>
                        </a:rPr>
                        <a:t>TEC</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100" b="0" i="0" u="none" strike="noStrike" dirty="0">
                          <a:solidFill>
                            <a:srgbClr val="000000"/>
                          </a:solidFill>
                          <a:effectLst/>
                          <a:latin typeface="Calibri"/>
                        </a:rPr>
                        <a:t>OSHA</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20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29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12</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Spring 2015                       Fall  2015               Summer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574557">
                <a:tc vMerge="1">
                  <a:txBody>
                    <a:bodyPr/>
                    <a:lstStyle/>
                    <a:p>
                      <a:endParaRPr lang="en-US"/>
                    </a:p>
                  </a:txBody>
                  <a:tcPr/>
                </a:tc>
                <a:tc>
                  <a:txBody>
                    <a:bodyPr/>
                    <a:lstStyle/>
                    <a:p>
                      <a:pPr algn="ctr" fontAlgn="ctr"/>
                      <a:r>
                        <a:rPr lang="en-US" sz="1100" b="0" i="0" u="none" strike="noStrike" dirty="0">
                          <a:solidFill>
                            <a:srgbClr val="000000"/>
                          </a:solidFill>
                          <a:effectLst/>
                          <a:latin typeface="Calibri"/>
                        </a:rPr>
                        <a:t>WLD</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100" b="0" i="0" u="none" strike="noStrike">
                          <a:solidFill>
                            <a:srgbClr val="000000"/>
                          </a:solidFill>
                          <a:effectLst/>
                          <a:latin typeface="Calibri"/>
                        </a:rPr>
                        <a:t>AWS Entry Level Exam</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106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129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105</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Spring 2015                      Fall 2015                   Spring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385353">
                <a:tc vMerge="1">
                  <a:txBody>
                    <a:bodyPr/>
                    <a:lstStyle/>
                    <a:p>
                      <a:endParaRPr lang="en-US"/>
                    </a:p>
                  </a:txBody>
                  <a:tcPr/>
                </a:tc>
                <a:tc>
                  <a:txBody>
                    <a:bodyPr/>
                    <a:lstStyle/>
                    <a:p>
                      <a:pPr algn="ctr" fontAlgn="ctr"/>
                      <a:r>
                        <a:rPr lang="en-US" sz="1100" b="0" i="0" u="none" strike="noStrike" dirty="0">
                          <a:solidFill>
                            <a:srgbClr val="000000"/>
                          </a:solidFill>
                          <a:effectLst/>
                          <a:latin typeface="Calibri"/>
                        </a:rPr>
                        <a:t>ACR/HVAC</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100" b="0" i="0" u="none" strike="noStrike" dirty="0">
                          <a:solidFill>
                            <a:srgbClr val="000000"/>
                          </a:solidFill>
                          <a:effectLst/>
                          <a:latin typeface="Calibri"/>
                        </a:rPr>
                        <a:t>EPA Sect. 608 (via Esco Institute)</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19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23</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Spring 2015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Spring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385353">
                <a:tc vMerge="1">
                  <a:txBody>
                    <a:bodyPr/>
                    <a:lstStyle/>
                    <a:p>
                      <a:endParaRPr lang="en-US"/>
                    </a:p>
                  </a:txBody>
                  <a:tcPr/>
                </a:tc>
                <a:tc>
                  <a:txBody>
                    <a:bodyPr/>
                    <a:lstStyle/>
                    <a:p>
                      <a:pPr algn="ctr" fontAlgn="ctr"/>
                      <a:r>
                        <a:rPr lang="en-US" sz="1100" b="0" i="0" u="none" strike="noStrike">
                          <a:solidFill>
                            <a:srgbClr val="000000"/>
                          </a:solidFill>
                          <a:effectLst/>
                          <a:latin typeface="Calibri"/>
                        </a:rPr>
                        <a:t>SLR</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100" b="0" i="0" u="none" strike="noStrike">
                          <a:solidFill>
                            <a:srgbClr val="000000"/>
                          </a:solidFill>
                          <a:effectLst/>
                          <a:latin typeface="Calibri"/>
                        </a:rPr>
                        <a:t>NABCEP PV Entry Level Exam</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US" sz="1100" b="0" i="0" u="none" strike="noStrike" dirty="0">
                          <a:solidFill>
                            <a:srgbClr val="000000"/>
                          </a:solidFill>
                          <a:effectLst/>
                          <a:latin typeface="Calibri"/>
                        </a:rPr>
                        <a:t>3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1</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Spring 2015            Spring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533360">
                <a:tc vMerge="1">
                  <a:txBody>
                    <a:bodyPr/>
                    <a:lstStyle/>
                    <a:p>
                      <a:endParaRPr lang="en-US"/>
                    </a:p>
                  </a:txBody>
                  <a:tcPr/>
                </a:tc>
                <a:tc>
                  <a:txBody>
                    <a:bodyPr/>
                    <a:lstStyle/>
                    <a:p>
                      <a:pPr algn="ctr" fontAlgn="ctr"/>
                      <a:r>
                        <a:rPr lang="en-US" sz="1100" b="0" i="0" u="none" strike="noStrike">
                          <a:solidFill>
                            <a:srgbClr val="000000"/>
                          </a:solidFill>
                          <a:effectLst/>
                          <a:latin typeface="Calibri"/>
                        </a:rPr>
                        <a:t>AUT</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it-IT" sz="1100" b="0" i="0" u="none" strike="noStrike">
                          <a:solidFill>
                            <a:srgbClr val="000000"/>
                          </a:solidFill>
                          <a:effectLst/>
                          <a:latin typeface="Calibri"/>
                        </a:rPr>
                        <a:t>Pro Cut                                                        EPA Sect. 609 (via Esco Institute)</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18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20</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Spring 2015            Spring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574557">
                <a:tc vMerge="1">
                  <a:txBody>
                    <a:bodyPr/>
                    <a:lstStyle/>
                    <a:p>
                      <a:endParaRPr lang="en-US"/>
                    </a:p>
                  </a:txBody>
                  <a:tcPr/>
                </a:tc>
                <a:tc>
                  <a:txBody>
                    <a:bodyPr/>
                    <a:lstStyle/>
                    <a:p>
                      <a:pPr algn="ctr" fontAlgn="ctr"/>
                      <a:r>
                        <a:rPr lang="en-US" sz="1100" b="0" i="0" u="none" strike="noStrike">
                          <a:solidFill>
                            <a:srgbClr val="000000"/>
                          </a:solidFill>
                          <a:effectLst/>
                          <a:latin typeface="Calibri"/>
                        </a:rPr>
                        <a:t>ACR/CMT/ECT/MFG/PCT/TEC/WLD</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100" b="0" i="0" u="none" strike="noStrike">
                          <a:solidFill>
                            <a:srgbClr val="000000"/>
                          </a:solidFill>
                          <a:effectLst/>
                          <a:latin typeface="Calibri"/>
                        </a:rPr>
                        <a:t>NCCER</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80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115                                              64</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t"/>
                      <a:r>
                        <a:rPr lang="en-US" sz="1100" b="0" i="0" u="none" strike="noStrike" dirty="0">
                          <a:solidFill>
                            <a:srgbClr val="000000"/>
                          </a:solidFill>
                          <a:effectLst/>
                          <a:latin typeface="Calibri"/>
                        </a:rPr>
                        <a:t>Summer 2015                Fall 2015                        Spring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r>
              <a:tr h="574557">
                <a:tc rowSpan="4">
                  <a:txBody>
                    <a:bodyPr/>
                    <a:lstStyle/>
                    <a:p>
                      <a:pPr algn="ctr" fontAlgn="ctr"/>
                      <a:r>
                        <a:rPr lang="en-US" sz="1300" b="1" i="0" u="none" strike="noStrike" dirty="0">
                          <a:solidFill>
                            <a:srgbClr val="000000"/>
                          </a:solidFill>
                          <a:effectLst/>
                          <a:latin typeface="Calibri"/>
                        </a:rPr>
                        <a:t>Health Services</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a:txBody>
                    <a:bodyPr/>
                    <a:lstStyle/>
                    <a:p>
                      <a:pPr algn="ctr" fontAlgn="ctr"/>
                      <a:r>
                        <a:rPr lang="en-US" sz="1100" b="0" i="0" u="none" strike="noStrike">
                          <a:solidFill>
                            <a:srgbClr val="000000"/>
                          </a:solidFill>
                          <a:effectLst/>
                          <a:latin typeface="Calibri"/>
                        </a:rPr>
                        <a:t>EMS</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1100" b="0" i="0" u="none" strike="noStrike">
                          <a:solidFill>
                            <a:srgbClr val="000000"/>
                          </a:solidFill>
                          <a:effectLst/>
                          <a:latin typeface="Calibri"/>
                        </a:rPr>
                        <a:t>EMT-B/Paramedic</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US" sz="1100" b="0" i="0" u="none" strike="noStrike" dirty="0">
                          <a:solidFill>
                            <a:srgbClr val="000000"/>
                          </a:solidFill>
                          <a:effectLst/>
                          <a:latin typeface="Calibri"/>
                        </a:rPr>
                        <a:t>18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4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18</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US" sz="1100" b="0" i="0" u="none" strike="noStrike" dirty="0">
                          <a:solidFill>
                            <a:srgbClr val="000000"/>
                          </a:solidFill>
                          <a:effectLst/>
                          <a:latin typeface="Calibri"/>
                        </a:rPr>
                        <a:t>Spring 2015                             Summer 2015                       Spring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385353">
                <a:tc vMerge="1">
                  <a:txBody>
                    <a:bodyPr/>
                    <a:lstStyle/>
                    <a:p>
                      <a:endParaRPr lang="en-US"/>
                    </a:p>
                  </a:txBody>
                  <a:tcPr/>
                </a:tc>
                <a:tc>
                  <a:txBody>
                    <a:bodyPr/>
                    <a:lstStyle/>
                    <a:p>
                      <a:pPr algn="ctr" fontAlgn="ctr"/>
                      <a:r>
                        <a:rPr lang="en-US" sz="1100" b="0" i="0" u="none" strike="noStrike">
                          <a:solidFill>
                            <a:srgbClr val="000000"/>
                          </a:solidFill>
                          <a:effectLst/>
                          <a:latin typeface="Calibri"/>
                        </a:rPr>
                        <a:t>NUR</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1100" b="0" i="0" u="none" strike="noStrike">
                          <a:solidFill>
                            <a:srgbClr val="000000"/>
                          </a:solidFill>
                          <a:effectLst/>
                          <a:latin typeface="Calibri"/>
                        </a:rPr>
                        <a:t>NCLEX Exam (RN/LPN license)</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US" sz="1100" b="0" i="0" u="none" strike="noStrike" dirty="0">
                          <a:solidFill>
                            <a:srgbClr val="000000"/>
                          </a:solidFill>
                          <a:effectLst/>
                          <a:latin typeface="Calibri"/>
                        </a:rPr>
                        <a:t>45                                                      9</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US" sz="1100" b="0" i="0" u="none" strike="noStrike" dirty="0">
                          <a:solidFill>
                            <a:srgbClr val="000000"/>
                          </a:solidFill>
                          <a:effectLst/>
                          <a:latin typeface="Calibri"/>
                        </a:rPr>
                        <a:t>Spring 2016                                          Summer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952965">
                <a:tc vMerge="1">
                  <a:txBody>
                    <a:bodyPr/>
                    <a:lstStyle/>
                    <a:p>
                      <a:endParaRPr lang="en-US"/>
                    </a:p>
                  </a:txBody>
                  <a:tcPr/>
                </a:tc>
                <a:tc>
                  <a:txBody>
                    <a:bodyPr/>
                    <a:lstStyle/>
                    <a:p>
                      <a:pPr algn="ctr" fontAlgn="ctr"/>
                      <a:r>
                        <a:rPr lang="en-US" sz="1100" b="0" i="0" u="none" strike="noStrike">
                          <a:solidFill>
                            <a:srgbClr val="000000"/>
                          </a:solidFill>
                          <a:effectLst/>
                          <a:latin typeface="Calibri"/>
                        </a:rPr>
                        <a:t>NUR CNA</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1100" b="0" i="0" u="none" strike="noStrike">
                          <a:solidFill>
                            <a:srgbClr val="000000"/>
                          </a:solidFill>
                          <a:effectLst/>
                          <a:latin typeface="Calibri"/>
                        </a:rPr>
                        <a:t>NA Exam</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US" sz="1100" b="0" i="0" u="none" strike="noStrike" dirty="0" smtClean="0">
                          <a:solidFill>
                            <a:srgbClr val="000000"/>
                          </a:solidFill>
                          <a:effectLst/>
                          <a:latin typeface="Calibri"/>
                        </a:rPr>
                        <a:t>34                                                                         </a:t>
                      </a:r>
                      <a:r>
                        <a:rPr lang="en-US" sz="1100" b="0" i="0" u="none" strike="noStrike" dirty="0">
                          <a:solidFill>
                            <a:srgbClr val="000000"/>
                          </a:solidFill>
                          <a:effectLst/>
                          <a:latin typeface="Calibri"/>
                        </a:rPr>
                        <a:t>19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42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35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14</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US" sz="1100" b="0" i="0" u="none" strike="noStrike" dirty="0">
                          <a:solidFill>
                            <a:srgbClr val="000000"/>
                          </a:solidFill>
                          <a:effectLst/>
                          <a:latin typeface="Calibri"/>
                        </a:rPr>
                        <a:t>Spring 2015                       Summer  2015             Fall 2015                         Spring 2016                                          Summer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385353">
                <a:tc vMerge="1">
                  <a:txBody>
                    <a:bodyPr/>
                    <a:lstStyle/>
                    <a:p>
                      <a:endParaRPr lang="en-US"/>
                    </a:p>
                  </a:txBody>
                  <a:tcPr/>
                </a:tc>
                <a:tc>
                  <a:txBody>
                    <a:bodyPr/>
                    <a:lstStyle/>
                    <a:p>
                      <a:pPr algn="ctr" fontAlgn="ctr"/>
                      <a:r>
                        <a:rPr lang="en-US" sz="1100" b="0" i="0" u="none" strike="noStrike" dirty="0">
                          <a:solidFill>
                            <a:srgbClr val="000000"/>
                          </a:solidFill>
                          <a:effectLst/>
                          <a:latin typeface="Calibri"/>
                        </a:rPr>
                        <a:t>RAD</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en-US" sz="1100" b="0" i="0" u="none" strike="noStrike">
                          <a:solidFill>
                            <a:srgbClr val="000000"/>
                          </a:solidFill>
                          <a:effectLst/>
                          <a:latin typeface="Calibri"/>
                        </a:rPr>
                        <a:t>National Registry Board Exam</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b"/>
                      <a:r>
                        <a:rPr lang="en-US" sz="1100" b="0" i="0" u="none" strike="noStrike">
                          <a:solidFill>
                            <a:srgbClr val="000000"/>
                          </a:solidFill>
                          <a:effectLst/>
                          <a:latin typeface="Calibri"/>
                        </a:rPr>
                        <a:t>11                                                8</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US" sz="1100" b="0" i="0" u="none" strike="noStrike" dirty="0">
                          <a:solidFill>
                            <a:srgbClr val="000000"/>
                          </a:solidFill>
                          <a:effectLst/>
                          <a:latin typeface="Calibri"/>
                        </a:rPr>
                        <a:t>Spring 2015                            Spring 2016</a:t>
                      </a:r>
                    </a:p>
                  </a:txBody>
                  <a:tcPr marL="6153" marR="6153" marT="61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bl>
          </a:graphicData>
        </a:graphic>
      </p:graphicFrame>
    </p:spTree>
    <p:extLst>
      <p:ext uri="{BB962C8B-B14F-4D97-AF65-F5344CB8AC3E}">
        <p14:creationId xmlns:p14="http://schemas.microsoft.com/office/powerpoint/2010/main" val="3746700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99" y="274638"/>
            <a:ext cx="9001348" cy="1143000"/>
          </a:xfrm>
        </p:spPr>
        <p:txBody>
          <a:bodyPr>
            <a:normAutofit fontScale="90000"/>
          </a:bodyPr>
          <a:lstStyle/>
          <a:p>
            <a:r>
              <a:rPr lang="en-US" dirty="0" smtClean="0"/>
              <a:t>Local, State &amp; National Trends (2015/16) </a:t>
            </a:r>
            <a:r>
              <a:rPr lang="en-US" i="1" dirty="0" smtClean="0"/>
              <a:t>Consumer Services</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370435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0632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Local, State &amp; National Trends (2015/16)</a:t>
            </a:r>
            <a:br>
              <a:rPr lang="en-US" dirty="0" smtClean="0"/>
            </a:br>
            <a:r>
              <a:rPr lang="en-US" i="1" dirty="0" smtClean="0"/>
              <a:t>Public Safety</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3109705"/>
              </p:ext>
            </p:extLst>
          </p:nvPr>
        </p:nvGraphicFramePr>
        <p:xfrm>
          <a:off x="457200" y="1600200"/>
          <a:ext cx="8322816" cy="46319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10917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3213"/>
            <a:ext cx="9144000" cy="1143000"/>
          </a:xfrm>
        </p:spPr>
        <p:txBody>
          <a:bodyPr>
            <a:normAutofit fontScale="90000"/>
          </a:bodyPr>
          <a:lstStyle/>
          <a:p>
            <a:r>
              <a:rPr lang="en-US" dirty="0" smtClean="0"/>
              <a:t>Local, State &amp; National Trends (2015/16)</a:t>
            </a:r>
            <a:br>
              <a:rPr lang="en-US" dirty="0" smtClean="0"/>
            </a:br>
            <a:r>
              <a:rPr lang="en-US" i="1" dirty="0" smtClean="0"/>
              <a:t>Manufacturing, Construction, Repair, Transportation</a:t>
            </a:r>
            <a:endParaRPr lang="en-US"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9753092"/>
              </p:ext>
            </p:extLst>
          </p:nvPr>
        </p:nvGraphicFramePr>
        <p:xfrm>
          <a:off x="457200" y="2008573"/>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26972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171</TotalTime>
  <Words>481</Words>
  <Application>Microsoft Office PowerPoint</Application>
  <PresentationFormat>On-screen Show (4:3)</PresentationFormat>
  <Paragraphs>84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Scan Team Report</vt:lpstr>
      <vt:lpstr>Scope of Scan</vt:lpstr>
      <vt:lpstr>Resources Used</vt:lpstr>
      <vt:lpstr>Impact Statement 1</vt:lpstr>
      <vt:lpstr>Impact Statement 2</vt:lpstr>
      <vt:lpstr>PowerPoint Presentation</vt:lpstr>
      <vt:lpstr>Local, State &amp; National Trends (2015/16) Consumer Services</vt:lpstr>
      <vt:lpstr>Local, State &amp; National Trends (2015/16) Public Safety</vt:lpstr>
      <vt:lpstr>Local, State &amp; National Trends (2015/16) Manufacturing, Construction, Repair, Transportation</vt:lpstr>
      <vt:lpstr>Local, State &amp; National Trends (2015/16)  Health Services</vt:lpstr>
      <vt:lpstr>Local, State &amp; National Comparison</vt:lpstr>
      <vt:lpstr>Q&amp;A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Scan Team Report</dc:title>
  <dc:creator>Elizabeth Murphy</dc:creator>
  <cp:lastModifiedBy>Lorraine C Stofft</cp:lastModifiedBy>
  <cp:revision>29</cp:revision>
  <dcterms:created xsi:type="dcterms:W3CDTF">2013-09-10T18:20:56Z</dcterms:created>
  <dcterms:modified xsi:type="dcterms:W3CDTF">2017-10-24T21:35:51Z</dcterms:modified>
</cp:coreProperties>
</file>