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58" r:id="rId4"/>
    <p:sldId id="271" r:id="rId5"/>
    <p:sldId id="265" r:id="rId6"/>
    <p:sldId id="270" r:id="rId7"/>
    <p:sldId id="272" r:id="rId8"/>
    <p:sldId id="259" r:id="rId9"/>
    <p:sldId id="267" r:id="rId10"/>
    <p:sldId id="266" r:id="rId11"/>
    <p:sldId id="268" r:id="rId12"/>
    <p:sldId id="269" r:id="rId13"/>
    <p:sldId id="260"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J Dempsey" initials="SJD" lastIdx="1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snapToGrid="0" snapToObjects="1">
      <p:cViewPr varScale="1">
        <p:scale>
          <a:sx n="94" d="100"/>
          <a:sy n="94" d="100"/>
        </p:scale>
        <p:origin x="-90" y="-15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8" d="100"/>
          <a:sy n="68" d="100"/>
        </p:scale>
        <p:origin x="2995"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DCFC31F-DE30-4F1D-B6FB-F285E8455F6A}" type="datetimeFigureOut">
              <a:rPr lang="en-US" smtClean="0"/>
              <a:t>10/24/2017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4EAD2EC-A90E-43C1-B566-67F8E7DF45D0}" type="slidenum">
              <a:rPr lang="en-US" smtClean="0"/>
              <a:t>‹#›</a:t>
            </a:fld>
            <a:endParaRPr lang="en-US"/>
          </a:p>
        </p:txBody>
      </p:sp>
    </p:spTree>
    <p:extLst>
      <p:ext uri="{BB962C8B-B14F-4D97-AF65-F5344CB8AC3E}">
        <p14:creationId xmlns:p14="http://schemas.microsoft.com/office/powerpoint/2010/main" val="3330589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A650B43-2ED5-4838-B998-AFBCA5E2F1DC}" type="datetimeFigureOut">
              <a:rPr lang="en-US" smtClean="0"/>
              <a:t>10/24/2017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0F2AD50-3858-4C3E-9FB9-6B9B8F49E036}" type="slidenum">
              <a:rPr lang="en-US" smtClean="0"/>
              <a:t>‹#›</a:t>
            </a:fld>
            <a:endParaRPr lang="en-US"/>
          </a:p>
        </p:txBody>
      </p:sp>
    </p:spTree>
    <p:extLst>
      <p:ext uri="{BB962C8B-B14F-4D97-AF65-F5344CB8AC3E}">
        <p14:creationId xmlns:p14="http://schemas.microsoft.com/office/powerpoint/2010/main" val="825379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 identify people in group &amp; focus of group</a:t>
            </a:r>
          </a:p>
          <a:p>
            <a:endParaRPr lang="en-US" dirty="0" smtClean="0"/>
          </a:p>
          <a:p>
            <a:r>
              <a:rPr lang="en-US" dirty="0" smtClean="0"/>
              <a:t>Julia </a:t>
            </a:r>
            <a:r>
              <a:rPr lang="en-US" dirty="0"/>
              <a:t>H</a:t>
            </a:r>
            <a:r>
              <a:rPr lang="en-US" dirty="0" smtClean="0"/>
              <a:t>owe</a:t>
            </a:r>
          </a:p>
          <a:p>
            <a:r>
              <a:rPr lang="en-US" dirty="0" smtClean="0"/>
              <a:t>Robin Cooper</a:t>
            </a:r>
          </a:p>
          <a:p>
            <a:r>
              <a:rPr lang="en-US" dirty="0" smtClean="0"/>
              <a:t>Junior Castro</a:t>
            </a:r>
          </a:p>
          <a:p>
            <a:r>
              <a:rPr lang="en-US" dirty="0" smtClean="0"/>
              <a:t>Gary Neumeyer</a:t>
            </a:r>
          </a:p>
          <a:p>
            <a:r>
              <a:rPr lang="en-US" dirty="0" smtClean="0"/>
              <a:t>Joseph McLain</a:t>
            </a:r>
          </a:p>
          <a:p>
            <a:r>
              <a:rPr lang="en-US" dirty="0" smtClean="0"/>
              <a:t>Susan Dempsey</a:t>
            </a:r>
          </a:p>
          <a:p>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1</a:t>
            </a:fld>
            <a:endParaRPr lang="en-US"/>
          </a:p>
        </p:txBody>
      </p:sp>
    </p:spTree>
    <p:extLst>
      <p:ext uri="{BB962C8B-B14F-4D97-AF65-F5344CB8AC3E}">
        <p14:creationId xmlns:p14="http://schemas.microsoft.com/office/powerpoint/2010/main" val="2937359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achieve this we need to provide a clear road map of the courses that are needed to complete their credentials and provide students guidance and support to help students stay on track.</a:t>
            </a:r>
          </a:p>
          <a:p>
            <a:pPr marL="171450" indent="-171450">
              <a:buFont typeface="Arial" panose="020B0604020202020204" pitchFamily="34" charset="0"/>
              <a:buChar char="•"/>
            </a:pPr>
            <a:r>
              <a:rPr lang="en-US" dirty="0" smtClean="0"/>
              <a:t>Right now, we lose more than 1 in 4 first-time, full-time degree/certificate seekers in the first year by the end of year 2 we have lost 2 out of 5 students to attrition (Fall 2016 Standard Reports).</a:t>
            </a:r>
          </a:p>
          <a:p>
            <a:pPr marL="171450" indent="-171450">
              <a:buFont typeface="Arial" panose="020B0604020202020204" pitchFamily="34" charset="0"/>
              <a:buChar char="•"/>
            </a:pPr>
            <a:r>
              <a:rPr lang="en-US" dirty="0" smtClean="0"/>
              <a:t>It takes an average 5.5 years for our students to complete their degree and 4.0 years to attain a certificate (Fact Book 2016-2017, p. 52)</a:t>
            </a:r>
          </a:p>
          <a:p>
            <a:endParaRPr lang="en-US" dirty="0"/>
          </a:p>
          <a:p>
            <a:r>
              <a:rPr lang="en-US" dirty="0" smtClean="0"/>
              <a:t>Discuss:                                   </a:t>
            </a:r>
          </a:p>
          <a:p>
            <a:pPr marL="171450" indent="-171450">
              <a:buFont typeface="Arial" panose="020B0604020202020204" pitchFamily="34" charset="0"/>
              <a:buChar char="•"/>
            </a:pPr>
            <a:r>
              <a:rPr lang="en-US" dirty="0" smtClean="0"/>
              <a:t>With a nationwide K-12 push for higher education, more first-generation and non-traditional students are seeking relevant, responsive, and coordinated academic and co-curricular support services and programs that provide them with experiences, networks, and engagement that fosters educational and professional success. </a:t>
            </a:r>
          </a:p>
          <a:p>
            <a:pPr marL="171450" indent="-171450">
              <a:buFont typeface="Arial" panose="020B0604020202020204" pitchFamily="34" charset="0"/>
              <a:buChar char="•"/>
            </a:pPr>
            <a:r>
              <a:rPr lang="en-US" dirty="0" smtClean="0"/>
              <a:t> We need to provide classes at the right time and place to expedite degree completion.  Especially for non-traditional and part time students which make up a significant portion of our student population  - 80% of students part-time.</a:t>
            </a:r>
          </a:p>
          <a:p>
            <a:pPr marL="171450" indent="-171450">
              <a:buFont typeface="Arial" panose="020B0604020202020204" pitchFamily="34" charset="0"/>
              <a:buChar char="•"/>
            </a:pPr>
            <a:r>
              <a:rPr lang="en-US" dirty="0" smtClean="0"/>
              <a:t>higher education cannot successfully fulfill its role without it being a seamless heart of learning, workforce skills and experience, and the business processes.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10</a:t>
            </a:fld>
            <a:endParaRPr lang="en-US"/>
          </a:p>
        </p:txBody>
      </p:sp>
    </p:spTree>
    <p:extLst>
      <p:ext uri="{BB962C8B-B14F-4D97-AF65-F5344CB8AC3E}">
        <p14:creationId xmlns:p14="http://schemas.microsoft.com/office/powerpoint/2010/main" val="2065798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an ever-increasing diverse population and rapidly changing Industries, instructional delivery strategies and modes must be highly engaging, relevant, and effective. </a:t>
            </a:r>
          </a:p>
          <a:p>
            <a:endParaRPr lang="en-US" dirty="0"/>
          </a:p>
          <a:p>
            <a:r>
              <a:rPr lang="en-US" dirty="0" smtClean="0"/>
              <a:t>Examples: </a:t>
            </a:r>
          </a:p>
          <a:p>
            <a:pPr marL="171450" indent="-171450">
              <a:buFont typeface="Arial" panose="020B0604020202020204" pitchFamily="34" charset="0"/>
              <a:buChar char="•"/>
            </a:pPr>
            <a:r>
              <a:rPr lang="en-US" dirty="0" smtClean="0"/>
              <a:t>National Research Council  (2012)- </a:t>
            </a:r>
          </a:p>
          <a:p>
            <a:pPr marL="628650" lvl="1" indent="-171450">
              <a:buFont typeface="Arial" panose="020B0604020202020204" pitchFamily="34" charset="0"/>
              <a:buChar char="•"/>
            </a:pPr>
            <a:r>
              <a:rPr lang="en-US" dirty="0" smtClean="0"/>
              <a:t>Student centered instructional approaches such as interactive lectures that place less emphasis on transmitting factual information from the instructor and more time spent engaging students in active learning during class can positively influence students learning, achievement, and knowledge retention compared to traditional instructional methods.</a:t>
            </a:r>
          </a:p>
          <a:p>
            <a:pPr marL="628650" lvl="1" indent="-171450">
              <a:buFont typeface="Arial" panose="020B0604020202020204" pitchFamily="34" charset="0"/>
              <a:buChar char="•"/>
            </a:pPr>
            <a:r>
              <a:rPr lang="en-US" dirty="0" smtClean="0"/>
              <a:t>Application of industry relevant technology can enhance student learning retention of knowledge, and attitudes about learning.</a:t>
            </a:r>
          </a:p>
          <a:p>
            <a:pPr marL="628650" lvl="1" indent="-171450">
              <a:buFont typeface="Arial" panose="020B0604020202020204" pitchFamily="34" charset="0"/>
              <a:buChar char="•"/>
            </a:pPr>
            <a:r>
              <a:rPr lang="en-US" dirty="0" smtClean="0"/>
              <a:t>Collaborative learning which has been proven improve student retention of content knowledge.</a:t>
            </a: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11</a:t>
            </a:fld>
            <a:endParaRPr lang="en-US"/>
          </a:p>
        </p:txBody>
      </p:sp>
    </p:spTree>
    <p:extLst>
      <p:ext uri="{BB962C8B-B14F-4D97-AF65-F5344CB8AC3E}">
        <p14:creationId xmlns:p14="http://schemas.microsoft.com/office/powerpoint/2010/main" val="94859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a nationwide push toward higher education, higher education is seeing first generation enrollment increases                                           </a:t>
            </a:r>
          </a:p>
          <a:p>
            <a:pPr marL="171450" indent="-171450">
              <a:buFont typeface="Arial" panose="020B0604020202020204" pitchFamily="34" charset="0"/>
              <a:buChar char="•"/>
            </a:pPr>
            <a:r>
              <a:rPr lang="en-US" dirty="0" smtClean="0"/>
              <a:t>Within the last 10 years the AWC 1st generation enrollment has risen +35%; minority +32%; low-income +22%; &amp; Hispanic +36%.                                               </a:t>
            </a:r>
          </a:p>
          <a:p>
            <a:pPr marL="171450" indent="-171450">
              <a:buFont typeface="Arial" panose="020B0604020202020204" pitchFamily="34" charset="0"/>
              <a:buChar char="•"/>
            </a:pPr>
            <a:r>
              <a:rPr lang="en-US" dirty="0" smtClean="0"/>
              <a:t>Transformative and life-changing learning experiences are influenced by factors beyond academic skills and the instructional classroom therefore, the demand 4 proper onboarding and increase services will continue to grow in higher education</a:t>
            </a:r>
          </a:p>
          <a:p>
            <a:pPr marL="171450" indent="-171450">
              <a:buFont typeface="Arial" panose="020B0604020202020204" pitchFamily="34" charset="0"/>
              <a:buChar char="•"/>
            </a:pPr>
            <a:endParaRPr lang="en-US" dirty="0"/>
          </a:p>
          <a:p>
            <a:r>
              <a:rPr lang="en-US" dirty="0" smtClean="0"/>
              <a:t>For Example:</a:t>
            </a:r>
          </a:p>
          <a:p>
            <a:pPr marL="171450" indent="-171450">
              <a:buFont typeface="Arial" panose="020B0604020202020204" pitchFamily="34" charset="0"/>
              <a:buChar char="•"/>
            </a:pPr>
            <a:r>
              <a:rPr lang="en-US" dirty="0" smtClean="0"/>
              <a:t>The National Academy of Science and Engineering recommend </a:t>
            </a:r>
          </a:p>
          <a:p>
            <a:pPr marL="628650" lvl="1" indent="-171450">
              <a:buFont typeface="Arial" panose="020B0604020202020204" pitchFamily="34" charset="0"/>
              <a:buChar char="•"/>
            </a:pPr>
            <a:r>
              <a:rPr lang="en-US" dirty="0" smtClean="0"/>
              <a:t>academic and social integration that encourages a culture that every student on campus will graduate and a determination to understand what is going on when a student does not;</a:t>
            </a:r>
          </a:p>
          <a:p>
            <a:pPr marL="628650" lvl="1" indent="-171450">
              <a:buFont typeface="Arial" panose="020B0604020202020204" pitchFamily="34" charset="0"/>
              <a:buChar char="•"/>
            </a:pPr>
            <a:r>
              <a:rPr lang="en-US" dirty="0" smtClean="0"/>
              <a:t>Encouraging student elf-efficacy;</a:t>
            </a:r>
          </a:p>
          <a:p>
            <a:pPr marL="628650" lvl="1" indent="-171450">
              <a:buFont typeface="Arial" panose="020B0604020202020204" pitchFamily="34" charset="0"/>
              <a:buChar char="•"/>
            </a:pPr>
            <a:r>
              <a:rPr lang="en-US" dirty="0" smtClean="0"/>
              <a:t>Social inclusion strategies (e.g. mentoring, peer-to-peer support, tutoring)</a:t>
            </a: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12</a:t>
            </a:fld>
            <a:endParaRPr lang="en-US"/>
          </a:p>
        </p:txBody>
      </p:sp>
    </p:spTree>
    <p:extLst>
      <p:ext uri="{BB962C8B-B14F-4D97-AF65-F5344CB8AC3E}">
        <p14:creationId xmlns:p14="http://schemas.microsoft.com/office/powerpoint/2010/main" val="3834243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F2AD50-3858-4C3E-9FB9-6B9B8F49E036}" type="slidenum">
              <a:rPr lang="en-US" smtClean="0"/>
              <a:t>13</a:t>
            </a:fld>
            <a:endParaRPr lang="en-US"/>
          </a:p>
        </p:txBody>
      </p:sp>
    </p:spTree>
    <p:extLst>
      <p:ext uri="{BB962C8B-B14F-4D97-AF65-F5344CB8AC3E}">
        <p14:creationId xmlns:p14="http://schemas.microsoft.com/office/powerpoint/2010/main" val="210092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Identify research led to the identification of the 15 CORE CONCEPTS related to trends in instructional delivery and student learning                             </a:t>
            </a:r>
          </a:p>
          <a:p>
            <a:pPr marL="171450" indent="-171450">
              <a:buFont typeface="Arial" panose="020B0604020202020204" pitchFamily="34" charset="0"/>
              <a:buChar char="•"/>
            </a:pPr>
            <a:r>
              <a:rPr lang="en-US" dirty="0" smtClean="0"/>
              <a:t>State symbiotic nature of the core concepts &amp; our attempt to reflect that in our impact statements</a:t>
            </a: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2</a:t>
            </a:fld>
            <a:endParaRPr lang="en-US"/>
          </a:p>
        </p:txBody>
      </p:sp>
    </p:spTree>
    <p:extLst>
      <p:ext uri="{BB962C8B-B14F-4D97-AF65-F5344CB8AC3E}">
        <p14:creationId xmlns:p14="http://schemas.microsoft.com/office/powerpoint/2010/main" val="2469857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4, 5, 6, &amp; 7: Quickly mention the diversity of resources investigated (e.g. interviews, Horizon's symposium, best practices, etc...) as quickly flipping to 1st impact statement.</a:t>
            </a: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3</a:t>
            </a:fld>
            <a:endParaRPr lang="en-US"/>
          </a:p>
        </p:txBody>
      </p:sp>
    </p:spTree>
    <p:extLst>
      <p:ext uri="{BB962C8B-B14F-4D97-AF65-F5344CB8AC3E}">
        <p14:creationId xmlns:p14="http://schemas.microsoft.com/office/powerpoint/2010/main" val="1525840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F2AD50-3858-4C3E-9FB9-6B9B8F49E036}" type="slidenum">
              <a:rPr lang="en-US" smtClean="0"/>
              <a:t>4</a:t>
            </a:fld>
            <a:endParaRPr lang="en-US"/>
          </a:p>
        </p:txBody>
      </p:sp>
    </p:spTree>
    <p:extLst>
      <p:ext uri="{BB962C8B-B14F-4D97-AF65-F5344CB8AC3E}">
        <p14:creationId xmlns:p14="http://schemas.microsoft.com/office/powerpoint/2010/main" val="1659285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F2AD50-3858-4C3E-9FB9-6B9B8F49E036}" type="slidenum">
              <a:rPr lang="en-US" smtClean="0"/>
              <a:t>5</a:t>
            </a:fld>
            <a:endParaRPr lang="en-US"/>
          </a:p>
        </p:txBody>
      </p:sp>
    </p:spTree>
    <p:extLst>
      <p:ext uri="{BB962C8B-B14F-4D97-AF65-F5344CB8AC3E}">
        <p14:creationId xmlns:p14="http://schemas.microsoft.com/office/powerpoint/2010/main" val="1271569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F2AD50-3858-4C3E-9FB9-6B9B8F49E036}" type="slidenum">
              <a:rPr lang="en-US" smtClean="0"/>
              <a:t>6</a:t>
            </a:fld>
            <a:endParaRPr lang="en-US"/>
          </a:p>
        </p:txBody>
      </p:sp>
    </p:spTree>
    <p:extLst>
      <p:ext uri="{BB962C8B-B14F-4D97-AF65-F5344CB8AC3E}">
        <p14:creationId xmlns:p14="http://schemas.microsoft.com/office/powerpoint/2010/main" val="2118079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F2AD50-3858-4C3E-9FB9-6B9B8F49E036}" type="slidenum">
              <a:rPr lang="en-US" smtClean="0"/>
              <a:t>7</a:t>
            </a:fld>
            <a:endParaRPr lang="en-US"/>
          </a:p>
        </p:txBody>
      </p:sp>
    </p:spTree>
    <p:extLst>
      <p:ext uri="{BB962C8B-B14F-4D97-AF65-F5344CB8AC3E}">
        <p14:creationId xmlns:p14="http://schemas.microsoft.com/office/powerpoint/2010/main" val="321216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Law of Accelerating Returns and Change Management -                               </a:t>
            </a:r>
          </a:p>
          <a:p>
            <a:r>
              <a:rPr lang="en-US" dirty="0" smtClean="0"/>
              <a:t>* Effective and profitable companies are agile and adapt quickly.                                             * Continuous Improvement is a critical component of ensuring the highest quality programs and requires the college and its employees, curriculum, and students to be agile and responsive. </a:t>
            </a:r>
          </a:p>
          <a:p>
            <a:r>
              <a:rPr lang="en-US" dirty="0" smtClean="0"/>
              <a:t>*current expedited rate of change and its continued expectations (21st Century will see  20,000 years of progress at today's rate - Ray Kurzweil)                  </a:t>
            </a:r>
          </a:p>
          <a:p>
            <a:pPr marL="628650" lvl="1" indent="-171450">
              <a:buFont typeface="Arial" panose="020B0604020202020204" pitchFamily="34" charset="0"/>
              <a:buChar char="•"/>
            </a:pPr>
            <a:r>
              <a:rPr lang="en-US" dirty="0" smtClean="0"/>
              <a:t>one of the world’s leading inventors, thinkers, and futurists, with a thirty-year track record of accurate predictions.                              </a:t>
            </a:r>
          </a:p>
          <a:p>
            <a:pPr marL="628650" lvl="1" indent="-171450">
              <a:buFont typeface="Arial" panose="020B0604020202020204" pitchFamily="34" charset="0"/>
              <a:buChar char="•"/>
            </a:pPr>
            <a:r>
              <a:rPr lang="en-US" dirty="0" smtClean="0"/>
              <a:t>Called "the restless genius" by The Wall Street Journal                                     </a:t>
            </a:r>
          </a:p>
          <a:p>
            <a:pPr marL="628650" lvl="1" indent="-171450">
              <a:buFont typeface="Arial" panose="020B0604020202020204" pitchFamily="34" charset="0"/>
              <a:buChar char="•"/>
            </a:pPr>
            <a:r>
              <a:rPr lang="en-US" dirty="0" smtClean="0"/>
              <a:t>"the ultimate thinking machine" by Forbes magazine,                   </a:t>
            </a:r>
          </a:p>
          <a:p>
            <a:pPr marL="628650" lvl="1" indent="-171450">
              <a:buFont typeface="Arial" panose="020B0604020202020204" pitchFamily="34" charset="0"/>
              <a:buChar char="•"/>
            </a:pPr>
            <a:r>
              <a:rPr lang="en-US" dirty="0" smtClean="0"/>
              <a:t>Kurzweil was selected as one of the top entrepreneurs by Inc. magazine, which described him as the "rightful heir to Thomas Edison."                                   </a:t>
            </a:r>
          </a:p>
          <a:p>
            <a:pPr marL="628650" lvl="1" indent="-171450">
              <a:buFont typeface="Arial" panose="020B0604020202020204" pitchFamily="34" charset="0"/>
              <a:buChar char="•"/>
            </a:pPr>
            <a:r>
              <a:rPr lang="en-US" dirty="0" smtClean="0"/>
              <a:t>PBS selected him as one of the "sixteen revolutionaries who made America."                            </a:t>
            </a:r>
          </a:p>
          <a:p>
            <a:pPr marL="628650" lvl="1" indent="-171450">
              <a:buFont typeface="Arial" panose="020B0604020202020204" pitchFamily="34" charset="0"/>
              <a:buChar char="•"/>
            </a:pPr>
            <a:r>
              <a:rPr lang="en-US" dirty="0" smtClean="0"/>
              <a:t>5 national best-selling books;                             </a:t>
            </a:r>
          </a:p>
          <a:p>
            <a:pPr marL="628650" lvl="1" indent="-171450">
              <a:buFont typeface="Arial" panose="020B0604020202020204" pitchFamily="34" charset="0"/>
              <a:buChar char="•"/>
            </a:pPr>
            <a:r>
              <a:rPr lang="en-US" dirty="0" smtClean="0"/>
              <a:t>Recipient of the National Medal of Technology, 21 honorary Doctorates, &amp; honors from 3 U.S. Presidents;                                   </a:t>
            </a:r>
          </a:p>
          <a:p>
            <a:pPr marL="628650" lvl="1" indent="-171450">
              <a:buFont typeface="Arial" panose="020B0604020202020204" pitchFamily="34" charset="0"/>
              <a:buChar char="•"/>
            </a:pPr>
            <a:r>
              <a:rPr lang="en-US" dirty="0" smtClean="0"/>
              <a:t>Inducted into the National Inventors Hall of Fame; &amp; </a:t>
            </a:r>
          </a:p>
          <a:p>
            <a:pPr marL="628650" lvl="1" indent="-171450">
              <a:buFont typeface="Arial" panose="020B0604020202020204" pitchFamily="34" charset="0"/>
              <a:buChar char="•"/>
            </a:pPr>
            <a:r>
              <a:rPr lang="en-US" dirty="0" smtClean="0"/>
              <a:t>Director of Engineering at Google heading up machine intelligence and natural language understanding)</a:t>
            </a: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8</a:t>
            </a:fld>
            <a:endParaRPr lang="en-US"/>
          </a:p>
        </p:txBody>
      </p:sp>
    </p:spTree>
    <p:extLst>
      <p:ext uri="{BB962C8B-B14F-4D97-AF65-F5344CB8AC3E}">
        <p14:creationId xmlns:p14="http://schemas.microsoft.com/office/powerpoint/2010/main" val="2775199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p>
          <a:p>
            <a:pPr marL="171450" indent="-171450">
              <a:buFont typeface="Arial" panose="020B0604020202020204" pitchFamily="34" charset="0"/>
              <a:buChar char="•"/>
            </a:pPr>
            <a:r>
              <a:rPr lang="en-US" dirty="0" smtClean="0"/>
              <a:t>technology is critically and inextricably linked to education and Industry                           </a:t>
            </a:r>
          </a:p>
          <a:p>
            <a:endParaRPr lang="en-US" dirty="0"/>
          </a:p>
          <a:p>
            <a:r>
              <a:rPr lang="en-US" dirty="0" smtClean="0"/>
              <a:t>Discuss examples:</a:t>
            </a:r>
          </a:p>
          <a:p>
            <a:pPr marL="171450" indent="-171450">
              <a:buFont typeface="Arial" panose="020B0604020202020204" pitchFamily="34" charset="0"/>
              <a:buChar char="•"/>
            </a:pPr>
            <a:r>
              <a:rPr lang="en-US" dirty="0" smtClean="0"/>
              <a:t>How growth of online education offers opportunities for implementing a variety of ways that education is delivered to students; </a:t>
            </a:r>
          </a:p>
          <a:p>
            <a:pPr marL="171450" indent="-171450">
              <a:buFont typeface="Arial" panose="020B0604020202020204" pitchFamily="34" charset="0"/>
              <a:buChar char="•"/>
            </a:pPr>
            <a:r>
              <a:rPr lang="en-US" dirty="0" smtClean="0"/>
              <a:t>Technology’s exponential progress and informational boom challenges institutions, faculty, and staff to collectively and continually monitor, assess, grow, and refine instructional delivery, modes, and practices.                        </a:t>
            </a:r>
          </a:p>
          <a:p>
            <a:pPr marL="171450" indent="-171450">
              <a:buFont typeface="Arial" panose="020B0604020202020204" pitchFamily="34" charset="0"/>
              <a:buChar char="•"/>
            </a:pPr>
            <a:r>
              <a:rPr lang="en-US" b="1" dirty="0" smtClean="0"/>
              <a:t>Augmented &amp; virtual reality </a:t>
            </a:r>
            <a:r>
              <a:rPr lang="en-US" dirty="0" smtClean="0"/>
              <a:t>allow </a:t>
            </a:r>
            <a:r>
              <a:rPr lang="en-US" dirty="0" err="1" smtClean="0"/>
              <a:t>unprecendented</a:t>
            </a:r>
            <a:r>
              <a:rPr lang="en-US" dirty="0" smtClean="0"/>
              <a:t> opportunities for hands on learning in lab sciences, CTE, &amp; other hands-on learning;                                       </a:t>
            </a:r>
          </a:p>
          <a:p>
            <a:pPr marL="171450" indent="-171450">
              <a:buFont typeface="Arial" panose="020B0604020202020204" pitchFamily="34" charset="0"/>
              <a:buChar char="•"/>
            </a:pPr>
            <a:r>
              <a:rPr lang="en-US" dirty="0" smtClean="0"/>
              <a:t>Support cost savings for students through use of </a:t>
            </a:r>
            <a:r>
              <a:rPr lang="en-US" b="1" dirty="0" smtClean="0"/>
              <a:t>open source textbooks</a:t>
            </a:r>
            <a:r>
              <a:rPr lang="en-US" dirty="0" smtClean="0"/>
              <a:t>; </a:t>
            </a:r>
          </a:p>
          <a:p>
            <a:pPr marL="171450" indent="-171450">
              <a:buFont typeface="Arial" panose="020B0604020202020204" pitchFamily="34" charset="0"/>
              <a:buChar char="•"/>
            </a:pPr>
            <a:r>
              <a:rPr lang="en-US" dirty="0" smtClean="0"/>
              <a:t>Use of </a:t>
            </a:r>
            <a:r>
              <a:rPr lang="en-US" b="1" dirty="0" smtClean="0"/>
              <a:t>Predictive analytics </a:t>
            </a:r>
            <a:r>
              <a:rPr lang="en-US" dirty="0" smtClean="0"/>
              <a:t>to more effectively plan and serve students as well as better </a:t>
            </a:r>
            <a:r>
              <a:rPr lang="en-US" dirty="0" err="1" smtClean="0"/>
              <a:t>managment</a:t>
            </a:r>
            <a:r>
              <a:rPr lang="en-US" dirty="0" smtClean="0"/>
              <a:t> of limited resources;                               </a:t>
            </a:r>
          </a:p>
          <a:p>
            <a:pPr marL="171450" indent="-171450">
              <a:buFont typeface="Arial" panose="020B0604020202020204" pitchFamily="34" charset="0"/>
              <a:buChar char="•"/>
            </a:pPr>
            <a:r>
              <a:rPr lang="en-US" dirty="0" smtClean="0"/>
              <a:t>Use of </a:t>
            </a:r>
            <a:r>
              <a:rPr lang="en-US" b="1" dirty="0" smtClean="0"/>
              <a:t>Learning </a:t>
            </a:r>
            <a:r>
              <a:rPr lang="en-US" b="1" dirty="0" err="1" smtClean="0"/>
              <a:t>Managment</a:t>
            </a:r>
            <a:r>
              <a:rPr lang="en-US" b="1" dirty="0" smtClean="0"/>
              <a:t> Systems </a:t>
            </a:r>
            <a:r>
              <a:rPr lang="en-US" dirty="0" smtClean="0"/>
              <a:t>to better serve our students even in remotest of locations                                      </a:t>
            </a:r>
          </a:p>
          <a:p>
            <a:pPr marL="171450" indent="-171450">
              <a:buFont typeface="Arial" panose="020B0604020202020204" pitchFamily="34" charset="0"/>
              <a:buChar char="•"/>
            </a:pPr>
            <a:r>
              <a:rPr lang="en-US" dirty="0" smtClean="0"/>
              <a:t>Use technology to reduce summer melt (e.g. 10 text series for freshmen)</a:t>
            </a:r>
            <a:endParaRPr lang="en-US" dirty="0"/>
          </a:p>
        </p:txBody>
      </p:sp>
      <p:sp>
        <p:nvSpPr>
          <p:cNvPr id="4" name="Slide Number Placeholder 3"/>
          <p:cNvSpPr>
            <a:spLocks noGrp="1"/>
          </p:cNvSpPr>
          <p:nvPr>
            <p:ph type="sldNum" sz="quarter" idx="10"/>
          </p:nvPr>
        </p:nvSpPr>
        <p:spPr/>
        <p:txBody>
          <a:bodyPr/>
          <a:lstStyle/>
          <a:p>
            <a:fld id="{D0F2AD50-3858-4C3E-9FB9-6B9B8F49E036}" type="slidenum">
              <a:rPr lang="en-US" smtClean="0"/>
              <a:t>9</a:t>
            </a:fld>
            <a:endParaRPr lang="en-US"/>
          </a:p>
        </p:txBody>
      </p:sp>
    </p:spTree>
    <p:extLst>
      <p:ext uri="{BB962C8B-B14F-4D97-AF65-F5344CB8AC3E}">
        <p14:creationId xmlns:p14="http://schemas.microsoft.com/office/powerpoint/2010/main" val="4223664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80679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346409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350022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85593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EF30E6-55E9-8C47-BC3F-1CE621088A6F}" type="datetimeFigureOut">
              <a:rPr lang="en-US" smtClean="0"/>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50042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EF30E6-55E9-8C47-BC3F-1CE621088A6F}"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504903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EF30E6-55E9-8C47-BC3F-1CE621088A6F}" type="datetimeFigureOut">
              <a:rPr lang="en-US" smtClean="0"/>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2525227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F30E6-55E9-8C47-BC3F-1CE621088A6F}" type="datetimeFigureOut">
              <a:rPr lang="en-US" smtClean="0"/>
              <a:t>10/24/2017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3982614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F30E6-55E9-8C47-BC3F-1CE621088A6F}" type="datetimeFigureOut">
              <a:rPr lang="en-US" smtClean="0"/>
              <a:t>10/24/2017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338233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F30E6-55E9-8C47-BC3F-1CE621088A6F}"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77498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F30E6-55E9-8C47-BC3F-1CE621088A6F}" type="datetimeFigureOut">
              <a:rPr lang="en-US" smtClean="0"/>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6E8D6-D656-B74B-B78B-189033FDC1BD}" type="slidenum">
              <a:rPr lang="en-US" smtClean="0"/>
              <a:t>‹#›</a:t>
            </a:fld>
            <a:endParaRPr lang="en-US"/>
          </a:p>
        </p:txBody>
      </p:sp>
    </p:spTree>
    <p:extLst>
      <p:ext uri="{BB962C8B-B14F-4D97-AF65-F5344CB8AC3E}">
        <p14:creationId xmlns:p14="http://schemas.microsoft.com/office/powerpoint/2010/main" val="116868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F30E6-55E9-8C47-BC3F-1CE621088A6F}" type="datetimeFigureOut">
              <a:rPr lang="en-US" smtClean="0"/>
              <a:t>10/24/2017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6E8D6-D656-B74B-B78B-189033FDC1BD}" type="slidenum">
              <a:rPr lang="en-US" smtClean="0"/>
              <a:t>‹#›</a:t>
            </a:fld>
            <a:endParaRPr lang="en-US"/>
          </a:p>
        </p:txBody>
      </p:sp>
    </p:spTree>
    <p:extLst>
      <p:ext uri="{BB962C8B-B14F-4D97-AF65-F5344CB8AC3E}">
        <p14:creationId xmlns:p14="http://schemas.microsoft.com/office/powerpoint/2010/main" val="3158357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avid.org/_documents/PaloAlto_Whittaker.pdf" TargetMode="External"/><Relationship Id="rId3" Type="http://schemas.openxmlformats.org/officeDocument/2006/relationships/hyperlink" Target="http://www.act.org/content/dam/act/unsecured/documents/6350-CCCR-First-Generation-2015.pdf" TargetMode="External"/><Relationship Id="rId7" Type="http://schemas.openxmlformats.org/officeDocument/2006/relationships/hyperlink" Target="https://ccrc.tc.columbia.edu/media/k2/attachments/What-We-Know-Guided-Pathway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azwestern.edu/institutional-research/reports" TargetMode="External"/><Relationship Id="rId5" Type="http://schemas.openxmlformats.org/officeDocument/2006/relationships/hyperlink" Target="http://www.ed.gov/rschstat/research/pubs/toolboxrevisit/index.html" TargetMode="External"/><Relationship Id="rId4" Type="http://schemas.openxmlformats.org/officeDocument/2006/relationships/hyperlink" Target="https://www.nmc.org/publication/nmc-horizon-report-2017-higher-education-edi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csse.org/center/publications/index.cf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avid.org/_documents/PaloAlto_Ferguson.pdf" TargetMode="External"/><Relationship Id="rId5" Type="http://schemas.openxmlformats.org/officeDocument/2006/relationships/hyperlink" Target="http://doingwhatmatters.cccco.edu/Portals/6/docs/Building%20Guided%20Pathways%20to%20Success%20-%20EAB%20Report%20FINAL.pdf" TargetMode="External"/><Relationship Id="rId4" Type="http://schemas.openxmlformats.org/officeDocument/2006/relationships/hyperlink" Target="http://www.ostrc.org/docs/document_library/ppd/Professionalism/Professional%20Learning%20in%20the%20Learning%20Profession.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doi:10.17226/24622" TargetMode="External"/><Relationship Id="rId3" Type="http://schemas.openxmlformats.org/officeDocument/2006/relationships/hyperlink" Target="https://ccrc.tc.columbia.edu/publications/get-with-the-program-finish-it.html" TargetMode="External"/><Relationship Id="rId7" Type="http://schemas.openxmlformats.org/officeDocument/2006/relationships/hyperlink" Target="https://doi.org/10.17226/1298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eduventures.com/chloe-2017/" TargetMode="External"/><Relationship Id="rId5" Type="http://schemas.openxmlformats.org/officeDocument/2006/relationships/hyperlink" Target="http://academedia.org/2017_NMC_horizon.pdf" TargetMode="External"/><Relationship Id="rId4" Type="http://schemas.openxmlformats.org/officeDocument/2006/relationships/hyperlink" Target="https://ccrc.tc.columbia.edu/publications/building-blocks-laying-groundwork-guided-pathways-reform-ohio.html?utm_source=September+2017+e-alert+-+upcoming+report,+new+pubs,+news&amp;utm_campaign=UA-2832117-7&amp;utm_medium=emai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7226/13362" TargetMode="External"/><Relationship Id="rId7" Type="http://schemas.openxmlformats.org/officeDocument/2006/relationships/hyperlink" Target="https://edpolicy.stanford.edu/sites/default/files/publications/stosich-aug2016-journal-articl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conservancy.umn.edu/bitstream/handle/11299/143312/Library%20Use%20and%20Undergradu?sequence=1" TargetMode="External"/><Relationship Id="rId5" Type="http://schemas.openxmlformats.org/officeDocument/2006/relationships/hyperlink" Target="http://www.kurzweilai.net/the-law-of-accelerating-returns" TargetMode="External"/><Relationship Id="rId4" Type="http://schemas.openxmlformats.org/officeDocument/2006/relationships/hyperlink" Target="https://doi.org/10.17226/1868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cholarworks.iu.edu/dspace/bitstream/handle/2022/21100/The%20Impact%20of%20the%20Academic%20Library%20on%20Student%20Success%20--%20Text.pdf?sequence=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edpolicy.stanford.edu/sites/default/files/publications/professional-development-united-states-trends-and-challenges.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Scan Team Report</a:t>
            </a:r>
            <a:endParaRPr lang="en-US" dirty="0"/>
          </a:p>
        </p:txBody>
      </p:sp>
      <p:sp>
        <p:nvSpPr>
          <p:cNvPr id="3" name="Subtitle 2"/>
          <p:cNvSpPr>
            <a:spLocks noGrp="1"/>
          </p:cNvSpPr>
          <p:nvPr>
            <p:ph type="subTitle" idx="1"/>
          </p:nvPr>
        </p:nvSpPr>
        <p:spPr>
          <a:xfrm>
            <a:off x="327804" y="3886200"/>
            <a:ext cx="8281358" cy="1752600"/>
          </a:xfrm>
        </p:spPr>
        <p:txBody>
          <a:bodyPr>
            <a:normAutofit fontScale="85000" lnSpcReduction="20000"/>
          </a:bodyPr>
          <a:lstStyle/>
          <a:p>
            <a:r>
              <a:rPr lang="en-US" dirty="0" smtClean="0">
                <a:solidFill>
                  <a:srgbClr val="898989"/>
                </a:solidFill>
              </a:rPr>
              <a:t>Group</a:t>
            </a:r>
            <a:r>
              <a:rPr lang="en-US" dirty="0" smtClean="0"/>
              <a:t> 4</a:t>
            </a:r>
          </a:p>
          <a:p>
            <a:r>
              <a:rPr lang="en-US" dirty="0" smtClean="0">
                <a:solidFill>
                  <a:srgbClr val="898989"/>
                </a:solidFill>
              </a:rPr>
              <a:t>Focus: </a:t>
            </a:r>
          </a:p>
          <a:p>
            <a:r>
              <a:rPr lang="en-US" i="1" dirty="0" smtClean="0">
                <a:solidFill>
                  <a:srgbClr val="800000"/>
                </a:solidFill>
                <a:latin typeface="Arial Narrow" panose="020B0606020202030204" pitchFamily="34" charset="0"/>
              </a:rPr>
              <a:t>Identify trends in </a:t>
            </a:r>
          </a:p>
          <a:p>
            <a:r>
              <a:rPr lang="en-US" i="1" dirty="0" smtClean="0">
                <a:solidFill>
                  <a:srgbClr val="800000"/>
                </a:solidFill>
                <a:latin typeface="Arial Narrow" panose="020B0606020202030204" pitchFamily="34" charset="0"/>
              </a:rPr>
              <a:t>Instructional delivery and student learning</a:t>
            </a:r>
            <a:endParaRPr lang="en-US" i="1" dirty="0">
              <a:solidFill>
                <a:srgbClr val="800000"/>
              </a:solidFill>
              <a:latin typeface="Arial Narrow" panose="020B060602020203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210" y="414598"/>
            <a:ext cx="3019113" cy="2002678"/>
          </a:xfrm>
          <a:prstGeom prst="rect">
            <a:avLst/>
          </a:prstGeom>
        </p:spPr>
      </p:pic>
    </p:spTree>
    <p:extLst>
      <p:ext uri="{BB962C8B-B14F-4D97-AF65-F5344CB8AC3E}">
        <p14:creationId xmlns:p14="http://schemas.microsoft.com/office/powerpoint/2010/main" val="3861631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463" y="792413"/>
            <a:ext cx="5501713" cy="1781635"/>
          </a:xfrm>
        </p:spPr>
        <p:txBody>
          <a:bodyPr>
            <a:normAutofit fontScale="90000"/>
          </a:bodyPr>
          <a:lstStyle/>
          <a:p>
            <a:pPr lvl="0"/>
            <a:r>
              <a:rPr lang="en-US" sz="1800" b="1" dirty="0"/>
              <a:t>In order for the region to </a:t>
            </a:r>
            <a:r>
              <a:rPr lang="en-US" sz="1800" b="1" dirty="0" smtClean="0"/>
              <a:t>thrive economically, </a:t>
            </a:r>
            <a:r>
              <a:rPr lang="en-US" sz="1800" b="1" dirty="0"/>
              <a:t>adult education attainment levels must </a:t>
            </a:r>
            <a:r>
              <a:rPr lang="en-US" sz="1800" b="1" dirty="0" smtClean="0"/>
              <a:t>rise,  thus AWC </a:t>
            </a:r>
            <a:r>
              <a:rPr lang="en-US" sz="1800" b="1" dirty="0"/>
              <a:t>must offer coordinated, collaborative and cohesive programs</a:t>
            </a:r>
            <a:r>
              <a:rPr lang="en-US" sz="1800" dirty="0"/>
              <a:t> </a:t>
            </a:r>
            <a:r>
              <a:rPr lang="en-US" sz="1800" b="1" dirty="0"/>
              <a:t>that </a:t>
            </a:r>
            <a:r>
              <a:rPr lang="en-US" sz="1800" b="1" dirty="0" smtClean="0"/>
              <a:t>align with K-12 education as well as local industry needs while engaging </a:t>
            </a:r>
            <a:r>
              <a:rPr lang="en-US" sz="1800" b="1" dirty="0"/>
              <a:t>students at an early age and </a:t>
            </a:r>
            <a:r>
              <a:rPr lang="en-US" sz="1800" b="1" dirty="0" smtClean="0"/>
              <a:t>fostering </a:t>
            </a:r>
            <a:r>
              <a:rPr lang="en-US" sz="1800" b="1" dirty="0"/>
              <a:t>educational and professional success for a diverse student population.</a:t>
            </a:r>
            <a:endParaRPr lang="en-US" sz="1800" dirty="0"/>
          </a:p>
        </p:txBody>
      </p:sp>
      <p:sp>
        <p:nvSpPr>
          <p:cNvPr id="3" name="Content Placeholder 2"/>
          <p:cNvSpPr>
            <a:spLocks noGrp="1"/>
          </p:cNvSpPr>
          <p:nvPr>
            <p:ph idx="1"/>
          </p:nvPr>
        </p:nvSpPr>
        <p:spPr>
          <a:xfrm>
            <a:off x="336429" y="2758158"/>
            <a:ext cx="8410353" cy="3737900"/>
          </a:xfrm>
        </p:spPr>
        <p:txBody>
          <a:bodyPr>
            <a:noAutofit/>
          </a:bodyPr>
          <a:lstStyle/>
          <a:p>
            <a:pPr marL="173038" indent="-173038">
              <a:buFont typeface="Arial" panose="020B0604020202020204" pitchFamily="34" charset="0"/>
              <a:buChar char="•"/>
              <a:tabLst>
                <a:tab pos="169863" algn="l"/>
              </a:tabLst>
            </a:pPr>
            <a:r>
              <a:rPr lang="en-US" sz="1200" b="1" dirty="0" smtClean="0"/>
              <a:t>Guided Pathways </a:t>
            </a:r>
            <a:r>
              <a:rPr lang="en-US" sz="1200" dirty="0" smtClean="0">
                <a:solidFill>
                  <a:schemeClr val="bg1">
                    <a:lumMod val="65000"/>
                  </a:schemeClr>
                </a:solidFill>
              </a:rPr>
              <a:t>(CCCSE, 2012;  Jenkins, et al., 2017; Jenkins &amp; Choi, 2013; Bailey, et al., 2015; EAB, 2012).</a:t>
            </a:r>
          </a:p>
          <a:p>
            <a:pPr marL="173038" indent="-173038">
              <a:buFont typeface="Arial" panose="020B0604020202020204" pitchFamily="34" charset="0"/>
              <a:buChar char="•"/>
              <a:tabLst>
                <a:tab pos="169863" algn="l"/>
              </a:tabLst>
            </a:pPr>
            <a:r>
              <a:rPr lang="en-US" sz="1200" b="1" dirty="0"/>
              <a:t>Use of effective instructional techniques</a:t>
            </a:r>
            <a:r>
              <a:rPr lang="en-US" sz="1200" b="1" dirty="0">
                <a:solidFill>
                  <a:srgbClr val="800000"/>
                </a:solidFill>
              </a:rPr>
              <a:t> </a:t>
            </a:r>
            <a:r>
              <a:rPr lang="en-US" sz="1200" dirty="0">
                <a:solidFill>
                  <a:schemeClr val="bg1">
                    <a:lumMod val="65000"/>
                  </a:schemeClr>
                </a:solidFill>
              </a:rPr>
              <a:t>(NRC, 2015; CCCSE, 2012; ACT &amp; COE, 2015; NASEM, 2017; NRC, 2012; NASEM, 2011; CASAP, 2016; Ferguson, 2016</a:t>
            </a:r>
            <a:r>
              <a:rPr lang="en-US" sz="1200" dirty="0" smtClean="0">
                <a:solidFill>
                  <a:schemeClr val="bg1">
                    <a:lumMod val="65000"/>
                  </a:schemeClr>
                </a:solidFill>
              </a:rPr>
              <a:t>).</a:t>
            </a:r>
            <a:endParaRPr lang="en-US" sz="1200" b="1" dirty="0" smtClean="0">
              <a:solidFill>
                <a:schemeClr val="tx1">
                  <a:lumMod val="95000"/>
                  <a:lumOff val="5000"/>
                </a:schemeClr>
              </a:solidFill>
            </a:endParaRPr>
          </a:p>
          <a:p>
            <a:pPr marL="173038" indent="-173038">
              <a:buFont typeface="Arial" panose="020B0604020202020204" pitchFamily="34" charset="0"/>
              <a:buChar char="•"/>
              <a:tabLst>
                <a:tab pos="169863" algn="l"/>
              </a:tabLst>
            </a:pPr>
            <a:r>
              <a:rPr lang="en-US" sz="1200" b="1" dirty="0" smtClean="0">
                <a:solidFill>
                  <a:schemeClr val="tx1">
                    <a:lumMod val="95000"/>
                    <a:lumOff val="5000"/>
                  </a:schemeClr>
                </a:solidFill>
              </a:rPr>
              <a:t>Align K-12 education, college, and career readiness</a:t>
            </a:r>
            <a:r>
              <a:rPr lang="en-US" sz="1200" b="1" dirty="0" smtClean="0">
                <a:solidFill>
                  <a:schemeClr val="bg1">
                    <a:lumMod val="65000"/>
                  </a:schemeClr>
                </a:solidFill>
              </a:rPr>
              <a:t> </a:t>
            </a:r>
            <a:r>
              <a:rPr lang="en-US" sz="1200" dirty="0" smtClean="0">
                <a:solidFill>
                  <a:schemeClr val="bg1">
                    <a:lumMod val="65000"/>
                  </a:schemeClr>
                </a:solidFill>
              </a:rPr>
              <a:t>(Ferguson, 2016; Hooker &amp; Brand, 2009; Adelman, 2006; Clark, 2015).</a:t>
            </a:r>
          </a:p>
          <a:p>
            <a:pPr marL="169863" lvl="0" indent="-169863"/>
            <a:r>
              <a:rPr lang="en-US" sz="1200" b="1" dirty="0"/>
              <a:t>Strategically address social &amp; emotional factors that influence student success </a:t>
            </a:r>
            <a:r>
              <a:rPr lang="en-US" sz="1200" dirty="0">
                <a:solidFill>
                  <a:schemeClr val="bg1">
                    <a:lumMod val="65000"/>
                  </a:schemeClr>
                </a:solidFill>
              </a:rPr>
              <a:t>(NASEM, 2011; Farrington, et al., 2012; Walton &amp; Cohen, 2011; Farrington, 2013; CCCST, 2012; ACT &amp; COE, 2015).</a:t>
            </a:r>
          </a:p>
          <a:p>
            <a:pPr marL="169863" indent="-169863">
              <a:tabLst>
                <a:tab pos="169863" algn="l"/>
              </a:tabLst>
            </a:pPr>
            <a:r>
              <a:rPr lang="en-US" sz="1200" b="1" dirty="0" smtClean="0"/>
              <a:t>Collaborative </a:t>
            </a:r>
            <a:r>
              <a:rPr lang="en-US" sz="1200" b="1" dirty="0"/>
              <a:t>learning as a social construct </a:t>
            </a:r>
            <a:r>
              <a:rPr lang="en-US" sz="1200" dirty="0">
                <a:solidFill>
                  <a:schemeClr val="bg1">
                    <a:lumMod val="65000"/>
                  </a:schemeClr>
                </a:solidFill>
              </a:rPr>
              <a:t>(CCCSE, 2012, NRC, 2012; Adams, et al., 2017)</a:t>
            </a:r>
          </a:p>
          <a:p>
            <a:pPr marL="169863" indent="-169863">
              <a:tabLst>
                <a:tab pos="169863" algn="l"/>
              </a:tabLst>
            </a:pPr>
            <a:r>
              <a:rPr lang="en-US" sz="1200" b="1" dirty="0" smtClean="0"/>
              <a:t>Formal </a:t>
            </a:r>
            <a:r>
              <a:rPr lang="en-US" sz="1200" b="1" dirty="0"/>
              <a:t>and informal learning environments that support student success </a:t>
            </a:r>
            <a:r>
              <a:rPr lang="en-US" sz="1200" dirty="0">
                <a:solidFill>
                  <a:schemeClr val="bg1">
                    <a:lumMod val="65000"/>
                  </a:schemeClr>
                </a:solidFill>
              </a:rPr>
              <a:t>(Soria, et al., 2013; Becker, et al., 2017; Stemmer &amp; Mahan, 2015; Thorpe, et al., 2016; NRC, 2010; CCCSE, 2012).</a:t>
            </a:r>
          </a:p>
          <a:p>
            <a:pPr marL="169863" indent="-169863">
              <a:tabLst>
                <a:tab pos="169863" algn="l"/>
              </a:tabLst>
            </a:pPr>
            <a:r>
              <a:rPr lang="en-US" sz="1200" b="1" dirty="0" smtClean="0"/>
              <a:t>Intentional </a:t>
            </a:r>
            <a:r>
              <a:rPr lang="en-US" sz="1200" b="1" dirty="0"/>
              <a:t>data collection and analysis that drives program, design, and costs </a:t>
            </a:r>
            <a:r>
              <a:rPr lang="en-US" sz="1200" dirty="0">
                <a:solidFill>
                  <a:schemeClr val="bg1">
                    <a:lumMod val="65000"/>
                  </a:schemeClr>
                </a:solidFill>
              </a:rPr>
              <a:t>(CCCSE, 2012</a:t>
            </a:r>
            <a:r>
              <a:rPr lang="en-US" sz="1200" b="1" dirty="0">
                <a:solidFill>
                  <a:schemeClr val="bg1">
                    <a:lumMod val="65000"/>
                  </a:schemeClr>
                </a:solidFill>
              </a:rPr>
              <a:t>; </a:t>
            </a:r>
            <a:r>
              <a:rPr lang="en-US" sz="1200" dirty="0">
                <a:solidFill>
                  <a:schemeClr val="bg1">
                    <a:lumMod val="65000"/>
                  </a:schemeClr>
                </a:solidFill>
              </a:rPr>
              <a:t>Logan &amp; Garrett, 2017; Hooker &amp; Brand, 2009; Adelman, 2006</a:t>
            </a:r>
            <a:r>
              <a:rPr lang="en-US" sz="1200" dirty="0" smtClean="0">
                <a:solidFill>
                  <a:schemeClr val="bg1">
                    <a:lumMod val="65000"/>
                  </a:schemeClr>
                </a:solidFill>
              </a:rPr>
              <a:t>).</a:t>
            </a:r>
          </a:p>
          <a:p>
            <a:pPr marL="169863" indent="-169863">
              <a:tabLst>
                <a:tab pos="169863" algn="l"/>
              </a:tabLst>
            </a:pPr>
            <a:r>
              <a:rPr lang="en-US" sz="1200" b="1" dirty="0" smtClean="0"/>
              <a:t>Ensure </a:t>
            </a:r>
            <a:r>
              <a:rPr lang="en-US" sz="1200" b="1" dirty="0"/>
              <a:t>key transition points critical to student retention are addressed adequately </a:t>
            </a:r>
            <a:r>
              <a:rPr lang="en-US" sz="1200" dirty="0">
                <a:solidFill>
                  <a:schemeClr val="bg1">
                    <a:lumMod val="65000"/>
                  </a:schemeClr>
                </a:solidFill>
              </a:rPr>
              <a:t>(NASEM, 2011</a:t>
            </a:r>
            <a:r>
              <a:rPr lang="en-US" sz="1200" dirty="0" smtClean="0">
                <a:solidFill>
                  <a:schemeClr val="bg1">
                    <a:lumMod val="65000"/>
                  </a:schemeClr>
                </a:solidFill>
              </a:rPr>
              <a:t>).</a:t>
            </a:r>
          </a:p>
          <a:p>
            <a:pPr marL="169863" indent="-169863">
              <a:tabLst>
                <a:tab pos="169863" algn="l"/>
              </a:tabLst>
            </a:pPr>
            <a:r>
              <a:rPr lang="en-US" sz="1200" b="1" dirty="0" smtClean="0"/>
              <a:t>Take </a:t>
            </a:r>
            <a:r>
              <a:rPr lang="en-US" sz="1200" b="1" dirty="0"/>
              <a:t>advantage of technological opportunities to better serve students: Predictive analytics, open source textbooks, maker spaces, augmented &amp; virtual reality </a:t>
            </a:r>
            <a:r>
              <a:rPr lang="en-US" sz="1200" dirty="0">
                <a:solidFill>
                  <a:schemeClr val="bg1">
                    <a:lumMod val="65000"/>
                  </a:schemeClr>
                </a:solidFill>
              </a:rPr>
              <a:t>(Johnson, et a., 2016; Ryland, 2017; Lambert, et al., 2014; </a:t>
            </a:r>
            <a:r>
              <a:rPr lang="en-US" sz="1200" dirty="0" err="1">
                <a:solidFill>
                  <a:schemeClr val="bg1">
                    <a:lumMod val="65000"/>
                  </a:schemeClr>
                </a:solidFill>
              </a:rPr>
              <a:t>Carrns</a:t>
            </a:r>
            <a:r>
              <a:rPr lang="en-US" sz="1200" dirty="0">
                <a:solidFill>
                  <a:schemeClr val="bg1">
                    <a:lumMod val="65000"/>
                  </a:schemeClr>
                </a:solidFill>
              </a:rPr>
              <a:t>, 2015; </a:t>
            </a:r>
            <a:r>
              <a:rPr lang="en-US" sz="1200" dirty="0" err="1">
                <a:solidFill>
                  <a:schemeClr val="bg1">
                    <a:lumMod val="65000"/>
                  </a:schemeClr>
                </a:solidFill>
              </a:rPr>
              <a:t>Spadavecchia</a:t>
            </a:r>
            <a:r>
              <a:rPr lang="en-US" sz="1200" dirty="0">
                <a:solidFill>
                  <a:schemeClr val="bg1">
                    <a:lumMod val="65000"/>
                  </a:schemeClr>
                </a:solidFill>
              </a:rPr>
              <a:t>, </a:t>
            </a:r>
            <a:r>
              <a:rPr lang="en-US" sz="1200" dirty="0" err="1">
                <a:solidFill>
                  <a:schemeClr val="bg1">
                    <a:lumMod val="65000"/>
                  </a:schemeClr>
                </a:solidFill>
              </a:rPr>
              <a:t>n.d.</a:t>
            </a:r>
            <a:r>
              <a:rPr lang="en-US" sz="1200" dirty="0">
                <a:solidFill>
                  <a:schemeClr val="bg1">
                    <a:lumMod val="65000"/>
                  </a:schemeClr>
                </a:solidFill>
              </a:rPr>
              <a:t>; Adams Becker, et al., 2017; Daniel, 2014; Wagner &amp; Hartman, 2013).</a:t>
            </a:r>
          </a:p>
          <a:p>
            <a:pPr marL="169863" indent="-169863">
              <a:tabLst>
                <a:tab pos="169863" algn="l"/>
              </a:tabLst>
            </a:pPr>
            <a:r>
              <a:rPr lang="en-US" sz="1200" b="1" dirty="0"/>
              <a:t>Embed digital literacy skills development into core curriculum </a:t>
            </a:r>
            <a:r>
              <a:rPr lang="en-US" sz="1200" dirty="0">
                <a:solidFill>
                  <a:schemeClr val="bg1">
                    <a:lumMod val="65000"/>
                  </a:schemeClr>
                </a:solidFill>
              </a:rPr>
              <a:t>(Bradford, 2016; </a:t>
            </a:r>
            <a:r>
              <a:rPr lang="en-US" sz="1200" dirty="0" err="1">
                <a:solidFill>
                  <a:schemeClr val="bg1">
                    <a:lumMod val="65000"/>
                  </a:schemeClr>
                </a:solidFill>
              </a:rPr>
              <a:t>Dabbour</a:t>
            </a:r>
            <a:r>
              <a:rPr lang="en-US" sz="1200" dirty="0">
                <a:solidFill>
                  <a:schemeClr val="bg1">
                    <a:lumMod val="65000"/>
                  </a:schemeClr>
                </a:solidFill>
              </a:rPr>
              <a:t> &amp; Ballard, 2011; Becker, et al., 2017; Mackey &amp; Jacobson, 2010; Donald, 2016; O’Malley &amp; Leven, 2017; Johnson, et al., 2016).</a:t>
            </a:r>
          </a:p>
          <a:p>
            <a:pPr marL="169863" indent="-169863">
              <a:tabLst>
                <a:tab pos="169863" algn="l"/>
              </a:tabLst>
            </a:pPr>
            <a:endParaRPr lang="en-US" sz="1200" dirty="0">
              <a:solidFill>
                <a:srgbClr val="FF0000"/>
              </a:solidFill>
            </a:endParaRPr>
          </a:p>
          <a:p>
            <a:pPr marL="173038" indent="-173038">
              <a:buFont typeface="Wingdings" panose="05000000000000000000" pitchFamily="2" charset="2"/>
              <a:buChar char="§"/>
              <a:tabLst>
                <a:tab pos="169863" algn="l"/>
              </a:tabLst>
            </a:pPr>
            <a:endParaRPr lang="en-US" sz="1200" dirty="0">
              <a:solidFill>
                <a:schemeClr val="bg1">
                  <a:lumMod val="65000"/>
                </a:schemeClr>
              </a:solidFill>
            </a:endParaRPr>
          </a:p>
        </p:txBody>
      </p:sp>
      <p:pic>
        <p:nvPicPr>
          <p:cNvPr id="4" name="Picture 3"/>
          <p:cNvPicPr>
            <a:picLocks noChangeAspect="1"/>
          </p:cNvPicPr>
          <p:nvPr/>
        </p:nvPicPr>
        <p:blipFill>
          <a:blip r:embed="rId3"/>
          <a:stretch>
            <a:fillRect/>
          </a:stretch>
        </p:blipFill>
        <p:spPr>
          <a:xfrm>
            <a:off x="571263" y="597670"/>
            <a:ext cx="2788625" cy="1853449"/>
          </a:xfrm>
          <a:prstGeom prst="rect">
            <a:avLst/>
          </a:prstGeom>
        </p:spPr>
      </p:pic>
      <p:sp>
        <p:nvSpPr>
          <p:cNvPr id="5" name="TextBox 4"/>
          <p:cNvSpPr txBox="1"/>
          <p:nvPr/>
        </p:nvSpPr>
        <p:spPr>
          <a:xfrm>
            <a:off x="2818030" y="485374"/>
            <a:ext cx="6049926" cy="369332"/>
          </a:xfrm>
          <a:prstGeom prst="rect">
            <a:avLst/>
          </a:prstGeom>
          <a:noFill/>
        </p:spPr>
        <p:txBody>
          <a:bodyPr wrap="square" rtlCol="0">
            <a:spAutoFit/>
          </a:bodyPr>
          <a:lstStyle/>
          <a:p>
            <a:r>
              <a:rPr lang="en-US" dirty="0">
                <a:solidFill>
                  <a:srgbClr val="800000"/>
                </a:solidFill>
                <a:latin typeface="Calibri Light" panose="020F0302020204030204" pitchFamily="34" charset="0"/>
              </a:rPr>
              <a:t>Guided Pathways: Coordinated Programs and Student Supports</a:t>
            </a:r>
          </a:p>
        </p:txBody>
      </p:sp>
      <p:cxnSp>
        <p:nvCxnSpPr>
          <p:cNvPr id="7" name="Straight Connector 6"/>
          <p:cNvCxnSpPr/>
          <p:nvPr/>
        </p:nvCxnSpPr>
        <p:spPr>
          <a:xfrm flipV="1">
            <a:off x="366823" y="2563415"/>
            <a:ext cx="8410353" cy="1063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922308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463" y="792413"/>
            <a:ext cx="5411337" cy="1781635"/>
          </a:xfrm>
        </p:spPr>
        <p:txBody>
          <a:bodyPr>
            <a:normAutofit/>
          </a:bodyPr>
          <a:lstStyle/>
          <a:p>
            <a:r>
              <a:rPr lang="en-US" sz="1800" b="1" dirty="0" smtClean="0">
                <a:latin typeface="Arial Narrow" panose="020B0606020202030204" pitchFamily="34" charset="0"/>
              </a:rPr>
              <a:t>With greater emphasis being placed on college completion tied to employment, an ever-increasing diverse student population, and rapidly evolving industries, instructional delivery strategies and modes must be highly engaging, relevant and effective.  </a:t>
            </a:r>
            <a:endParaRPr lang="en-US" sz="3600" i="1" dirty="0">
              <a:solidFill>
                <a:srgbClr val="800000"/>
              </a:solidFill>
              <a:latin typeface="Arial Narrow" panose="020B0606020202030204" pitchFamily="34" charset="0"/>
            </a:endParaRPr>
          </a:p>
        </p:txBody>
      </p:sp>
      <p:sp>
        <p:nvSpPr>
          <p:cNvPr id="3" name="Content Placeholder 2"/>
          <p:cNvSpPr>
            <a:spLocks noGrp="1"/>
          </p:cNvSpPr>
          <p:nvPr>
            <p:ph idx="1"/>
          </p:nvPr>
        </p:nvSpPr>
        <p:spPr>
          <a:xfrm>
            <a:off x="366823" y="2668489"/>
            <a:ext cx="8410353" cy="3737900"/>
          </a:xfrm>
        </p:spPr>
        <p:txBody>
          <a:bodyPr>
            <a:noAutofit/>
          </a:bodyPr>
          <a:lstStyle/>
          <a:p>
            <a:pPr marL="169863" lvl="0" indent="-169863"/>
            <a:r>
              <a:rPr lang="en-US" sz="1200" b="1" dirty="0"/>
              <a:t>Use of effective instructional techniques</a:t>
            </a:r>
            <a:r>
              <a:rPr lang="en-US" sz="1200" b="1" dirty="0">
                <a:solidFill>
                  <a:srgbClr val="800000"/>
                </a:solidFill>
              </a:rPr>
              <a:t> </a:t>
            </a:r>
            <a:r>
              <a:rPr lang="en-US" sz="1200" dirty="0">
                <a:solidFill>
                  <a:schemeClr val="bg1">
                    <a:lumMod val="65000"/>
                  </a:schemeClr>
                </a:solidFill>
              </a:rPr>
              <a:t>(NRC, 2015; CCCSE, 2012; ACT &amp; COE, 2015; NASEM, 2017; NRC, 2012; NASEM, 2011; CASAP, 2016; Ferguson, 2016).</a:t>
            </a:r>
          </a:p>
          <a:p>
            <a:pPr marL="169863" indent="-169863"/>
            <a:r>
              <a:rPr lang="en-US" sz="1200" b="1" dirty="0" smtClean="0"/>
              <a:t>Embed </a:t>
            </a:r>
            <a:r>
              <a:rPr lang="en-US" sz="1200" b="1" dirty="0"/>
              <a:t>metaliteracy/digital literacy skills development into core curriculum </a:t>
            </a:r>
            <a:r>
              <a:rPr lang="en-US" sz="1200" dirty="0">
                <a:solidFill>
                  <a:schemeClr val="bg1">
                    <a:lumMod val="65000"/>
                  </a:schemeClr>
                </a:solidFill>
              </a:rPr>
              <a:t>(Bradford, 2016; </a:t>
            </a:r>
            <a:r>
              <a:rPr lang="en-US" sz="1200" dirty="0" err="1">
                <a:solidFill>
                  <a:schemeClr val="bg1">
                    <a:lumMod val="65000"/>
                  </a:schemeClr>
                </a:solidFill>
              </a:rPr>
              <a:t>Dabbour</a:t>
            </a:r>
            <a:r>
              <a:rPr lang="en-US" sz="1200" dirty="0">
                <a:solidFill>
                  <a:schemeClr val="bg1">
                    <a:lumMod val="65000"/>
                  </a:schemeClr>
                </a:solidFill>
              </a:rPr>
              <a:t> &amp; Ballard, 2011; Becker, et al., 2017; Mackey &amp; Jacobson, 2010; Donald, 2016; O’Malley &amp; Leven, 2017; Johnson, et al., 2016).</a:t>
            </a:r>
          </a:p>
          <a:p>
            <a:pPr marL="169863" indent="-169863"/>
            <a:r>
              <a:rPr lang="en-US" sz="1200" b="1" dirty="0"/>
              <a:t>Collaborative learning as a social construct </a:t>
            </a:r>
            <a:r>
              <a:rPr lang="en-US" sz="1200" dirty="0">
                <a:solidFill>
                  <a:schemeClr val="bg1">
                    <a:lumMod val="65000"/>
                  </a:schemeClr>
                </a:solidFill>
              </a:rPr>
              <a:t>(CCCSE, 2012, NRC, 2012; Adams, et al., 2017</a:t>
            </a:r>
            <a:r>
              <a:rPr lang="en-US" sz="1200" dirty="0" smtClean="0">
                <a:solidFill>
                  <a:schemeClr val="bg1">
                    <a:lumMod val="65000"/>
                  </a:schemeClr>
                </a:solidFill>
              </a:rPr>
              <a:t>).</a:t>
            </a:r>
          </a:p>
          <a:p>
            <a:pPr marL="169863" indent="-169863"/>
            <a:r>
              <a:rPr lang="en-US" sz="1200" b="1" dirty="0">
                <a:solidFill>
                  <a:schemeClr val="tx1">
                    <a:lumMod val="95000"/>
                    <a:lumOff val="5000"/>
                  </a:schemeClr>
                </a:solidFill>
              </a:rPr>
              <a:t>Skills needed to be successful in the workplace </a:t>
            </a:r>
            <a:r>
              <a:rPr lang="en-US" sz="1200" dirty="0">
                <a:solidFill>
                  <a:schemeClr val="bg1">
                    <a:lumMod val="65000"/>
                  </a:schemeClr>
                </a:solidFill>
              </a:rPr>
              <a:t>(Farrington, et al., 2012; Johnson, et al., 2016; Casap, 2016; NRC, 2015; NASEM, 2017</a:t>
            </a:r>
            <a:r>
              <a:rPr lang="en-US" sz="1200" dirty="0" smtClean="0">
                <a:solidFill>
                  <a:schemeClr val="bg1">
                    <a:lumMod val="65000"/>
                  </a:schemeClr>
                </a:solidFill>
              </a:rPr>
              <a:t>).</a:t>
            </a:r>
            <a:endParaRPr lang="en-US" sz="1200" dirty="0">
              <a:solidFill>
                <a:schemeClr val="bg1">
                  <a:lumMod val="65000"/>
                </a:schemeClr>
              </a:solidFill>
            </a:endParaRPr>
          </a:p>
          <a:p>
            <a:pPr marL="169863" indent="-169863">
              <a:tabLst>
                <a:tab pos="169863" algn="l"/>
              </a:tabLst>
            </a:pPr>
            <a:r>
              <a:rPr lang="en-US" sz="1200" b="1" dirty="0"/>
              <a:t>Faculty/staff professional development that encourages student retention and graduation </a:t>
            </a:r>
            <a:r>
              <a:rPr lang="en-US" sz="1200" dirty="0">
                <a:solidFill>
                  <a:schemeClr val="bg1">
                    <a:lumMod val="65000"/>
                  </a:schemeClr>
                </a:solidFill>
              </a:rPr>
              <a:t>(</a:t>
            </a:r>
            <a:r>
              <a:rPr lang="en-US" sz="1200" dirty="0" err="1">
                <a:solidFill>
                  <a:schemeClr val="bg1">
                    <a:lumMod val="65000"/>
                  </a:schemeClr>
                </a:solidFill>
              </a:rPr>
              <a:t>Stoich</a:t>
            </a:r>
            <a:r>
              <a:rPr lang="en-US" sz="1200" dirty="0">
                <a:solidFill>
                  <a:schemeClr val="bg1">
                    <a:lumMod val="65000"/>
                  </a:schemeClr>
                </a:solidFill>
              </a:rPr>
              <a:t>, 20016; Wei, et al., 2010; NRC, 2015; Darling-Hammond, et al., 2009; CCCSE, 2012).</a:t>
            </a:r>
          </a:p>
          <a:p>
            <a:pPr marL="169863" indent="-169863">
              <a:tabLst>
                <a:tab pos="169863" algn="l"/>
              </a:tabLst>
            </a:pPr>
            <a:r>
              <a:rPr lang="en-US" sz="1200" b="1" dirty="0"/>
              <a:t>Facilities/instrumentation that allow students to attain skills needed to be successful academically and professionally </a:t>
            </a:r>
            <a:r>
              <a:rPr lang="en-US" sz="1200" dirty="0">
                <a:solidFill>
                  <a:schemeClr val="bg1">
                    <a:lumMod val="75000"/>
                  </a:schemeClr>
                </a:solidFill>
              </a:rPr>
              <a:t>(ACT &amp; COE, 2015; NASEM, 2011; Soria, et al., 2013; Thorpe, et al., 2016; Johnson, et al., 2016).</a:t>
            </a:r>
          </a:p>
          <a:p>
            <a:pPr marL="169863" indent="-169863">
              <a:tabLst>
                <a:tab pos="169863" algn="l"/>
              </a:tabLst>
            </a:pPr>
            <a:r>
              <a:rPr lang="en-US" sz="1200" b="1" dirty="0"/>
              <a:t>Formal and informal learning environments that support student success </a:t>
            </a:r>
            <a:r>
              <a:rPr lang="en-US" sz="1200" dirty="0">
                <a:solidFill>
                  <a:schemeClr val="bg1">
                    <a:lumMod val="65000"/>
                  </a:schemeClr>
                </a:solidFill>
              </a:rPr>
              <a:t>(Soria, et al., 2013; Becker, et al., 2017; Stemmer &amp; Mahan, 2015; Thorpe, et al., 2016; NRC, 2010; CCCSE, 2012</a:t>
            </a:r>
            <a:r>
              <a:rPr lang="en-US" sz="1200" dirty="0" smtClean="0">
                <a:solidFill>
                  <a:schemeClr val="bg1">
                    <a:lumMod val="65000"/>
                  </a:schemeClr>
                </a:solidFill>
              </a:rPr>
              <a:t>),</a:t>
            </a:r>
            <a:endParaRPr lang="en-US" sz="1200" dirty="0">
              <a:solidFill>
                <a:schemeClr val="bg1">
                  <a:lumMod val="65000"/>
                </a:schemeClr>
              </a:solidFill>
            </a:endParaRPr>
          </a:p>
          <a:p>
            <a:pPr marL="169863" lvl="0" indent="-169863"/>
            <a:r>
              <a:rPr lang="en-US" sz="1200" b="1" dirty="0"/>
              <a:t>Ensure key transition points critical to student retention are addressed adequately </a:t>
            </a:r>
            <a:r>
              <a:rPr lang="en-US" sz="1200" dirty="0">
                <a:solidFill>
                  <a:schemeClr val="bg1">
                    <a:lumMod val="65000"/>
                  </a:schemeClr>
                </a:solidFill>
              </a:rPr>
              <a:t>(NASEM, 2011).</a:t>
            </a:r>
          </a:p>
          <a:p>
            <a:pPr marL="169863" lvl="0" indent="-169863"/>
            <a:r>
              <a:rPr lang="en-US" sz="1200" b="1" dirty="0"/>
              <a:t>Strategically address social &amp; emotional factors that influence student success </a:t>
            </a:r>
            <a:r>
              <a:rPr lang="en-US" sz="1200" dirty="0">
                <a:solidFill>
                  <a:schemeClr val="bg1">
                    <a:lumMod val="65000"/>
                  </a:schemeClr>
                </a:solidFill>
              </a:rPr>
              <a:t>(NASEM, 2011; Farrington, et al., 2012; Walton &amp; Cohen, 2011; Farrington, 2013; CCCST, 2012; ACT &amp; COE, 2015</a:t>
            </a:r>
            <a:r>
              <a:rPr lang="en-US" sz="1200" dirty="0" smtClean="0">
                <a:solidFill>
                  <a:schemeClr val="bg1">
                    <a:lumMod val="65000"/>
                  </a:schemeClr>
                </a:solidFill>
              </a:rPr>
              <a:t>).</a:t>
            </a:r>
          </a:p>
          <a:p>
            <a:pPr marL="169863" indent="-169863">
              <a:tabLst>
                <a:tab pos="169863" algn="l"/>
              </a:tabLst>
            </a:pPr>
            <a:r>
              <a:rPr lang="en-US" sz="1200" b="1" dirty="0" smtClean="0"/>
              <a:t>Take </a:t>
            </a:r>
            <a:r>
              <a:rPr lang="en-US" sz="1200" b="1" dirty="0"/>
              <a:t>advantage of technological opportunities to better serve students: Predictive analytics, open source textbooks, maker spaces, augmented &amp; virtual reality </a:t>
            </a:r>
            <a:r>
              <a:rPr lang="en-US" sz="1200" dirty="0">
                <a:solidFill>
                  <a:schemeClr val="bg1">
                    <a:lumMod val="65000"/>
                  </a:schemeClr>
                </a:solidFill>
              </a:rPr>
              <a:t>(Johnson, et a., 2016; Ryland, 2017; Lambert, et al., 2014; </a:t>
            </a:r>
            <a:r>
              <a:rPr lang="en-US" sz="1200" dirty="0" err="1">
                <a:solidFill>
                  <a:schemeClr val="bg1">
                    <a:lumMod val="65000"/>
                  </a:schemeClr>
                </a:solidFill>
              </a:rPr>
              <a:t>Carrns</a:t>
            </a:r>
            <a:r>
              <a:rPr lang="en-US" sz="1200" dirty="0">
                <a:solidFill>
                  <a:schemeClr val="bg1">
                    <a:lumMod val="65000"/>
                  </a:schemeClr>
                </a:solidFill>
              </a:rPr>
              <a:t>, 2015; </a:t>
            </a:r>
            <a:r>
              <a:rPr lang="en-US" sz="1200" dirty="0" err="1">
                <a:solidFill>
                  <a:schemeClr val="bg1">
                    <a:lumMod val="65000"/>
                  </a:schemeClr>
                </a:solidFill>
              </a:rPr>
              <a:t>Spadavecchia</a:t>
            </a:r>
            <a:r>
              <a:rPr lang="en-US" sz="1200" dirty="0">
                <a:solidFill>
                  <a:schemeClr val="bg1">
                    <a:lumMod val="65000"/>
                  </a:schemeClr>
                </a:solidFill>
              </a:rPr>
              <a:t>, </a:t>
            </a:r>
            <a:r>
              <a:rPr lang="en-US" sz="1200" dirty="0" err="1">
                <a:solidFill>
                  <a:schemeClr val="bg1">
                    <a:lumMod val="65000"/>
                  </a:schemeClr>
                </a:solidFill>
              </a:rPr>
              <a:t>n.d.</a:t>
            </a:r>
            <a:r>
              <a:rPr lang="en-US" sz="1200" dirty="0">
                <a:solidFill>
                  <a:schemeClr val="bg1">
                    <a:lumMod val="65000"/>
                  </a:schemeClr>
                </a:solidFill>
              </a:rPr>
              <a:t>; Adams Becker, et al., 2017; Daniel, 2014; Wagner &amp; Hartman, 2013).</a:t>
            </a:r>
          </a:p>
          <a:p>
            <a:pPr marL="169863" lvl="0" indent="-169863"/>
            <a:endParaRPr lang="en-US" sz="1200" dirty="0">
              <a:solidFill>
                <a:schemeClr val="bg1">
                  <a:lumMod val="65000"/>
                </a:schemeClr>
              </a:solidFill>
            </a:endParaRPr>
          </a:p>
          <a:p>
            <a:pPr marL="169863" indent="-169863">
              <a:tabLst>
                <a:tab pos="169863" algn="l"/>
              </a:tabLst>
            </a:pPr>
            <a:endParaRPr lang="en-US" sz="1200" dirty="0">
              <a:solidFill>
                <a:schemeClr val="bg1">
                  <a:lumMod val="65000"/>
                </a:schemeClr>
              </a:solidFill>
            </a:endParaRPr>
          </a:p>
        </p:txBody>
      </p:sp>
      <p:pic>
        <p:nvPicPr>
          <p:cNvPr id="4" name="Picture 3"/>
          <p:cNvPicPr>
            <a:picLocks noChangeAspect="1"/>
          </p:cNvPicPr>
          <p:nvPr/>
        </p:nvPicPr>
        <p:blipFill>
          <a:blip r:embed="rId3"/>
          <a:stretch>
            <a:fillRect/>
          </a:stretch>
        </p:blipFill>
        <p:spPr>
          <a:xfrm>
            <a:off x="571263" y="597670"/>
            <a:ext cx="2788625" cy="1853449"/>
          </a:xfrm>
          <a:prstGeom prst="rect">
            <a:avLst/>
          </a:prstGeom>
        </p:spPr>
      </p:pic>
      <p:sp>
        <p:nvSpPr>
          <p:cNvPr id="5" name="TextBox 4"/>
          <p:cNvSpPr txBox="1"/>
          <p:nvPr/>
        </p:nvSpPr>
        <p:spPr>
          <a:xfrm>
            <a:off x="3091666" y="607747"/>
            <a:ext cx="4508206" cy="369332"/>
          </a:xfrm>
          <a:prstGeom prst="rect">
            <a:avLst/>
          </a:prstGeom>
          <a:noFill/>
        </p:spPr>
        <p:txBody>
          <a:bodyPr wrap="square" rtlCol="0">
            <a:spAutoFit/>
          </a:bodyPr>
          <a:lstStyle/>
          <a:p>
            <a:r>
              <a:rPr lang="en-US" dirty="0" smtClean="0">
                <a:solidFill>
                  <a:srgbClr val="800000"/>
                </a:solidFill>
                <a:latin typeface="Calibri Light" panose="020F0302020204030204" pitchFamily="34" charset="0"/>
              </a:rPr>
              <a:t>Evidence Based Instructional Strategies</a:t>
            </a:r>
            <a:endParaRPr lang="en-US" dirty="0">
              <a:solidFill>
                <a:srgbClr val="800000"/>
              </a:solidFill>
              <a:latin typeface="Calibri Light" panose="020F0302020204030204" pitchFamily="34" charset="0"/>
            </a:endParaRPr>
          </a:p>
        </p:txBody>
      </p:sp>
      <p:cxnSp>
        <p:nvCxnSpPr>
          <p:cNvPr id="7" name="Straight Connector 6"/>
          <p:cNvCxnSpPr/>
          <p:nvPr/>
        </p:nvCxnSpPr>
        <p:spPr>
          <a:xfrm flipV="1">
            <a:off x="366823" y="2563415"/>
            <a:ext cx="8410353" cy="1063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571738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93625" y="430490"/>
            <a:ext cx="2788625" cy="1853449"/>
          </a:xfrm>
          <a:prstGeom prst="rect">
            <a:avLst/>
          </a:prstGeom>
        </p:spPr>
      </p:pic>
      <p:sp>
        <p:nvSpPr>
          <p:cNvPr id="2" name="Title 1"/>
          <p:cNvSpPr>
            <a:spLocks noGrp="1"/>
          </p:cNvSpPr>
          <p:nvPr>
            <p:ph type="title"/>
          </p:nvPr>
        </p:nvSpPr>
        <p:spPr>
          <a:xfrm>
            <a:off x="3191774" y="615156"/>
            <a:ext cx="5585402" cy="1781635"/>
          </a:xfrm>
        </p:spPr>
        <p:txBody>
          <a:bodyPr>
            <a:normAutofit/>
          </a:bodyPr>
          <a:lstStyle/>
          <a:p>
            <a:r>
              <a:rPr lang="en-US" sz="1800" b="1" dirty="0" smtClean="0">
                <a:latin typeface="Arial Narrow" panose="020B0606020202030204" pitchFamily="34" charset="0"/>
              </a:rPr>
              <a:t>In the last 10 years, AWC enrollment has decreased -3% while at-risk student enrollment has increased up to +36%.  By providing additional supports for at-risk students </a:t>
            </a:r>
            <a:r>
              <a:rPr lang="en-US" sz="1800" b="1" dirty="0">
                <a:latin typeface="Arial Narrow" panose="020B0606020202030204" pitchFamily="34" charset="0"/>
              </a:rPr>
              <a:t>AWC </a:t>
            </a:r>
            <a:r>
              <a:rPr lang="en-US" sz="1800" b="1" dirty="0" smtClean="0">
                <a:latin typeface="Arial Narrow" panose="020B0606020202030204" pitchFamily="34" charset="0"/>
              </a:rPr>
              <a:t>will be significantly increase retention, graduation rates, and transfer rates.</a:t>
            </a:r>
            <a:endParaRPr lang="en-US" sz="3600" i="1" dirty="0">
              <a:solidFill>
                <a:srgbClr val="800000"/>
              </a:solidFill>
              <a:latin typeface="Arial Narrow" panose="020B0606020202030204" pitchFamily="34" charset="0"/>
            </a:endParaRPr>
          </a:p>
        </p:txBody>
      </p:sp>
      <p:sp>
        <p:nvSpPr>
          <p:cNvPr id="3" name="Content Placeholder 2"/>
          <p:cNvSpPr>
            <a:spLocks noGrp="1"/>
          </p:cNvSpPr>
          <p:nvPr>
            <p:ph idx="1"/>
          </p:nvPr>
        </p:nvSpPr>
        <p:spPr>
          <a:xfrm>
            <a:off x="362139" y="2581457"/>
            <a:ext cx="8410353" cy="3737900"/>
          </a:xfrm>
        </p:spPr>
        <p:txBody>
          <a:bodyPr>
            <a:noAutofit/>
          </a:bodyPr>
          <a:lstStyle/>
          <a:p>
            <a:pPr marL="169863" lvl="0" indent="-169863"/>
            <a:r>
              <a:rPr lang="en-US" sz="1200" b="1" dirty="0"/>
              <a:t>Use of effective instructional techniques</a:t>
            </a:r>
            <a:r>
              <a:rPr lang="en-US" sz="1200" b="1" dirty="0">
                <a:solidFill>
                  <a:srgbClr val="800000"/>
                </a:solidFill>
              </a:rPr>
              <a:t> </a:t>
            </a:r>
            <a:r>
              <a:rPr lang="en-US" sz="1200" dirty="0">
                <a:solidFill>
                  <a:schemeClr val="bg1">
                    <a:lumMod val="65000"/>
                  </a:schemeClr>
                </a:solidFill>
              </a:rPr>
              <a:t>(NRC, 2015; CCCSE, 2012; ACT &amp; COE, 2015; NASEM, 2017; NRC, 2012; NASEM, 2011; CASAP, 2016; Ferguson, 2016</a:t>
            </a:r>
            <a:r>
              <a:rPr lang="en-US" sz="1200" dirty="0" smtClean="0">
                <a:solidFill>
                  <a:schemeClr val="bg1">
                    <a:lumMod val="65000"/>
                  </a:schemeClr>
                </a:solidFill>
              </a:rPr>
              <a:t>).</a:t>
            </a:r>
          </a:p>
          <a:p>
            <a:pPr marL="169863" indent="-169863"/>
            <a:r>
              <a:rPr lang="en-US" sz="1200" b="1" dirty="0">
                <a:solidFill>
                  <a:schemeClr val="tx1">
                    <a:lumMod val="95000"/>
                    <a:lumOff val="5000"/>
                  </a:schemeClr>
                </a:solidFill>
              </a:rPr>
              <a:t>Align K-12 education, college, and career readiness</a:t>
            </a:r>
            <a:r>
              <a:rPr lang="en-US" sz="1200" b="1" dirty="0">
                <a:solidFill>
                  <a:schemeClr val="bg1">
                    <a:lumMod val="65000"/>
                  </a:schemeClr>
                </a:solidFill>
              </a:rPr>
              <a:t> </a:t>
            </a:r>
            <a:r>
              <a:rPr lang="en-US" sz="1200" dirty="0">
                <a:solidFill>
                  <a:schemeClr val="bg1">
                    <a:lumMod val="65000"/>
                  </a:schemeClr>
                </a:solidFill>
              </a:rPr>
              <a:t>(Ferguson, 2016; Hooker &amp; Brand, 2009; Adelman, 2006; Clark, 2015</a:t>
            </a:r>
            <a:r>
              <a:rPr lang="en-US" sz="1200" dirty="0" smtClean="0">
                <a:solidFill>
                  <a:schemeClr val="bg1">
                    <a:lumMod val="65000"/>
                  </a:schemeClr>
                </a:solidFill>
              </a:rPr>
              <a:t>).</a:t>
            </a:r>
            <a:endParaRPr lang="en-US" sz="1200" dirty="0">
              <a:solidFill>
                <a:schemeClr val="bg1">
                  <a:lumMod val="65000"/>
                </a:schemeClr>
              </a:solidFill>
            </a:endParaRPr>
          </a:p>
          <a:p>
            <a:pPr marL="169863" indent="-169863"/>
            <a:r>
              <a:rPr lang="en-US" sz="1200" b="1" dirty="0" smtClean="0"/>
              <a:t>Embed </a:t>
            </a:r>
            <a:r>
              <a:rPr lang="en-US" sz="1200" b="1" dirty="0"/>
              <a:t>metaliteracy/digital literacy skills development into core curriculum </a:t>
            </a:r>
            <a:r>
              <a:rPr lang="en-US" sz="1200" dirty="0">
                <a:solidFill>
                  <a:schemeClr val="bg1">
                    <a:lumMod val="65000"/>
                  </a:schemeClr>
                </a:solidFill>
              </a:rPr>
              <a:t>(Bradford, 2016; </a:t>
            </a:r>
            <a:r>
              <a:rPr lang="en-US" sz="1200" dirty="0" err="1">
                <a:solidFill>
                  <a:schemeClr val="bg1">
                    <a:lumMod val="65000"/>
                  </a:schemeClr>
                </a:solidFill>
              </a:rPr>
              <a:t>Dabbour</a:t>
            </a:r>
            <a:r>
              <a:rPr lang="en-US" sz="1200" dirty="0">
                <a:solidFill>
                  <a:schemeClr val="bg1">
                    <a:lumMod val="65000"/>
                  </a:schemeClr>
                </a:solidFill>
              </a:rPr>
              <a:t> &amp; Ballard, 2011; Becker, et al., 2017; Mackey &amp; Jacobson, 2010; Donald, 2016; O’Malley &amp; Leven, 2017; Johnson, et al., 2016).</a:t>
            </a:r>
          </a:p>
          <a:p>
            <a:pPr marL="169863" indent="-169863"/>
            <a:r>
              <a:rPr lang="en-US" sz="1200" b="1" dirty="0"/>
              <a:t>Collaborative learning as a social construct </a:t>
            </a:r>
            <a:r>
              <a:rPr lang="en-US" sz="1200" dirty="0">
                <a:solidFill>
                  <a:schemeClr val="bg1">
                    <a:lumMod val="65000"/>
                  </a:schemeClr>
                </a:solidFill>
              </a:rPr>
              <a:t>(CCCSE, 2012, NRC, 2012; Adams, et al., 2017</a:t>
            </a:r>
            <a:r>
              <a:rPr lang="en-US" sz="1200" dirty="0" smtClean="0">
                <a:solidFill>
                  <a:schemeClr val="bg1">
                    <a:lumMod val="65000"/>
                  </a:schemeClr>
                </a:solidFill>
              </a:rPr>
              <a:t>).</a:t>
            </a:r>
            <a:endParaRPr lang="en-US" sz="1200" dirty="0">
              <a:solidFill>
                <a:schemeClr val="bg1">
                  <a:lumMod val="65000"/>
                </a:schemeClr>
              </a:solidFill>
            </a:endParaRPr>
          </a:p>
          <a:p>
            <a:pPr marL="169863" indent="-169863">
              <a:tabLst>
                <a:tab pos="169863" algn="l"/>
              </a:tabLst>
            </a:pPr>
            <a:r>
              <a:rPr lang="en-US" sz="1200" b="1" dirty="0"/>
              <a:t>Faculty/staff professional development that encourages student retention and graduation </a:t>
            </a:r>
            <a:r>
              <a:rPr lang="en-US" sz="1200" dirty="0">
                <a:solidFill>
                  <a:schemeClr val="bg1">
                    <a:lumMod val="65000"/>
                  </a:schemeClr>
                </a:solidFill>
              </a:rPr>
              <a:t>(</a:t>
            </a:r>
            <a:r>
              <a:rPr lang="en-US" sz="1200" dirty="0" err="1">
                <a:solidFill>
                  <a:schemeClr val="bg1">
                    <a:lumMod val="65000"/>
                  </a:schemeClr>
                </a:solidFill>
              </a:rPr>
              <a:t>Stoich</a:t>
            </a:r>
            <a:r>
              <a:rPr lang="en-US" sz="1200" dirty="0">
                <a:solidFill>
                  <a:schemeClr val="bg1">
                    <a:lumMod val="65000"/>
                  </a:schemeClr>
                </a:solidFill>
              </a:rPr>
              <a:t>, 20016; Wei, et al., 2010; NRC, 2015; Darling-Hammond, et al., 2009; CCCSE, 2012).</a:t>
            </a:r>
          </a:p>
          <a:p>
            <a:pPr marL="169863" indent="-169863">
              <a:tabLst>
                <a:tab pos="169863" algn="l"/>
              </a:tabLst>
            </a:pPr>
            <a:r>
              <a:rPr lang="en-US" sz="1200" b="1" dirty="0"/>
              <a:t>Facilities/instrumentation that allow students to attain skills needed to be successful academically and professionally </a:t>
            </a:r>
            <a:r>
              <a:rPr lang="en-US" sz="1200" dirty="0">
                <a:solidFill>
                  <a:schemeClr val="bg1">
                    <a:lumMod val="75000"/>
                  </a:schemeClr>
                </a:solidFill>
              </a:rPr>
              <a:t>(ACT &amp; COE, 2015; NASEM, 2011; Soria, et al., 2013; Thorpe, et al., 2016; Johnson, et al., 2016).</a:t>
            </a:r>
          </a:p>
          <a:p>
            <a:pPr marL="169863" indent="-169863">
              <a:tabLst>
                <a:tab pos="169863" algn="l"/>
              </a:tabLst>
            </a:pPr>
            <a:r>
              <a:rPr lang="en-US" sz="1200" b="1" dirty="0"/>
              <a:t>Formal and informal learning environments that support student success </a:t>
            </a:r>
            <a:r>
              <a:rPr lang="en-US" sz="1200" dirty="0">
                <a:solidFill>
                  <a:schemeClr val="bg1">
                    <a:lumMod val="65000"/>
                  </a:schemeClr>
                </a:solidFill>
              </a:rPr>
              <a:t>(Soria, et al., 2013; Becker, et al., 2017; Stemmer &amp; Mahan, 2015; Thorpe, et al., 2016; NRC, 2010; CCCSE, 2012</a:t>
            </a:r>
            <a:r>
              <a:rPr lang="en-US" sz="1200" dirty="0" smtClean="0">
                <a:solidFill>
                  <a:schemeClr val="bg1">
                    <a:lumMod val="65000"/>
                  </a:schemeClr>
                </a:solidFill>
              </a:rPr>
              <a:t>).</a:t>
            </a:r>
            <a:endParaRPr lang="en-US" sz="1200" dirty="0">
              <a:solidFill>
                <a:schemeClr val="bg1">
                  <a:lumMod val="65000"/>
                </a:schemeClr>
              </a:solidFill>
            </a:endParaRPr>
          </a:p>
          <a:p>
            <a:pPr marL="169863" lvl="0" indent="-169863"/>
            <a:r>
              <a:rPr lang="en-US" sz="1200" b="1" dirty="0"/>
              <a:t>Ensure key transition points critical to student retention are addressed adequately </a:t>
            </a:r>
            <a:r>
              <a:rPr lang="en-US" sz="1200" dirty="0">
                <a:solidFill>
                  <a:schemeClr val="bg1">
                    <a:lumMod val="65000"/>
                  </a:schemeClr>
                </a:solidFill>
              </a:rPr>
              <a:t>(NASEM, 2011).</a:t>
            </a:r>
          </a:p>
          <a:p>
            <a:pPr marL="169863" lvl="0" indent="-169863"/>
            <a:r>
              <a:rPr lang="en-US" sz="1200" b="1" dirty="0"/>
              <a:t>Strategically address social &amp; emotional factors that influence student success </a:t>
            </a:r>
            <a:r>
              <a:rPr lang="en-US" sz="1200" dirty="0">
                <a:solidFill>
                  <a:schemeClr val="bg1">
                    <a:lumMod val="65000"/>
                  </a:schemeClr>
                </a:solidFill>
              </a:rPr>
              <a:t>(NASEM, 2011; Farrington, et al., 2012; Walton &amp; Cohen, 2011; Farrington, 2013; CCCST, 2012; ACT &amp; COE, 2015</a:t>
            </a:r>
            <a:r>
              <a:rPr lang="en-US" sz="1200" dirty="0" smtClean="0">
                <a:solidFill>
                  <a:schemeClr val="bg1">
                    <a:lumMod val="65000"/>
                  </a:schemeClr>
                </a:solidFill>
              </a:rPr>
              <a:t>).</a:t>
            </a:r>
          </a:p>
          <a:p>
            <a:pPr marL="169863" indent="-169863"/>
            <a:r>
              <a:rPr lang="en-US" sz="1200" b="1" dirty="0"/>
              <a:t>Guided Pathways </a:t>
            </a:r>
            <a:r>
              <a:rPr lang="en-US" sz="1200" dirty="0">
                <a:solidFill>
                  <a:schemeClr val="bg1">
                    <a:lumMod val="65000"/>
                  </a:schemeClr>
                </a:solidFill>
              </a:rPr>
              <a:t>(CCCSE, 2012;  Jenkins, et al., 2017; Jenkins &amp; Choi, 2013; Bailey, et al., 2015; EAB, 2012</a:t>
            </a:r>
            <a:r>
              <a:rPr lang="en-US" sz="1200" dirty="0" smtClean="0">
                <a:solidFill>
                  <a:schemeClr val="bg1">
                    <a:lumMod val="65000"/>
                  </a:schemeClr>
                </a:solidFill>
              </a:rPr>
              <a:t>).</a:t>
            </a:r>
            <a:endParaRPr lang="en-US" sz="1200" dirty="0">
              <a:solidFill>
                <a:schemeClr val="bg1">
                  <a:lumMod val="65000"/>
                </a:schemeClr>
              </a:solidFill>
            </a:endParaRPr>
          </a:p>
          <a:p>
            <a:pPr marL="169863" lvl="0" indent="-169863"/>
            <a:endParaRPr lang="en-US" sz="1200" dirty="0">
              <a:solidFill>
                <a:schemeClr val="bg1">
                  <a:lumMod val="65000"/>
                </a:schemeClr>
              </a:solidFill>
            </a:endParaRPr>
          </a:p>
          <a:p>
            <a:pPr marL="169863" indent="-169863">
              <a:tabLst>
                <a:tab pos="169863" algn="l"/>
              </a:tabLst>
            </a:pPr>
            <a:endParaRPr lang="en-US" sz="1200" dirty="0">
              <a:solidFill>
                <a:schemeClr val="bg1">
                  <a:lumMod val="65000"/>
                </a:schemeClr>
              </a:solidFill>
            </a:endParaRPr>
          </a:p>
        </p:txBody>
      </p:sp>
      <p:sp>
        <p:nvSpPr>
          <p:cNvPr id="5" name="TextBox 4"/>
          <p:cNvSpPr txBox="1"/>
          <p:nvPr/>
        </p:nvSpPr>
        <p:spPr>
          <a:xfrm>
            <a:off x="3083843" y="430490"/>
            <a:ext cx="4925684" cy="369332"/>
          </a:xfrm>
          <a:prstGeom prst="rect">
            <a:avLst/>
          </a:prstGeom>
          <a:noFill/>
        </p:spPr>
        <p:txBody>
          <a:bodyPr wrap="square" rtlCol="0">
            <a:spAutoFit/>
          </a:bodyPr>
          <a:lstStyle/>
          <a:p>
            <a:r>
              <a:rPr lang="en-US" dirty="0" smtClean="0">
                <a:solidFill>
                  <a:srgbClr val="800000"/>
                </a:solidFill>
                <a:latin typeface="Calibri Light" panose="020F0302020204030204" pitchFamily="34" charset="0"/>
              </a:rPr>
              <a:t>Evidence Based Student Supports</a:t>
            </a:r>
            <a:endParaRPr lang="en-US" dirty="0">
              <a:solidFill>
                <a:srgbClr val="800000"/>
              </a:solidFill>
              <a:latin typeface="Calibri Light" panose="020F0302020204030204" pitchFamily="34" charset="0"/>
            </a:endParaRPr>
          </a:p>
        </p:txBody>
      </p:sp>
      <p:cxnSp>
        <p:nvCxnSpPr>
          <p:cNvPr id="7" name="Straight Connector 6"/>
          <p:cNvCxnSpPr/>
          <p:nvPr/>
        </p:nvCxnSpPr>
        <p:spPr>
          <a:xfrm flipV="1">
            <a:off x="366824" y="2396924"/>
            <a:ext cx="8410353" cy="1063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002142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idx="1"/>
          </p:nvPr>
        </p:nvSpPr>
        <p:spPr/>
        <p:txBody>
          <a:bodyPr/>
          <a:lstStyle/>
          <a:p>
            <a:r>
              <a:rPr lang="en-US" dirty="0" smtClean="0"/>
              <a:t>Discussion w/participants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7224" y="4029547"/>
            <a:ext cx="3666274" cy="2431962"/>
          </a:xfrm>
          <a:prstGeom prst="rect">
            <a:avLst/>
          </a:prstGeom>
        </p:spPr>
      </p:pic>
    </p:spTree>
    <p:extLst>
      <p:ext uri="{BB962C8B-B14F-4D97-AF65-F5344CB8AC3E}">
        <p14:creationId xmlns:p14="http://schemas.microsoft.com/office/powerpoint/2010/main" val="2142981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5455" y="749091"/>
            <a:ext cx="4960189" cy="1143000"/>
          </a:xfrm>
        </p:spPr>
        <p:txBody>
          <a:bodyPr>
            <a:normAutofit/>
          </a:bodyPr>
          <a:lstStyle/>
          <a:p>
            <a:r>
              <a:rPr lang="en-US" dirty="0" smtClean="0"/>
              <a:t>Scope of Scan</a:t>
            </a:r>
            <a:endParaRPr lang="en-US" dirty="0"/>
          </a:p>
        </p:txBody>
      </p:sp>
      <p:sp>
        <p:nvSpPr>
          <p:cNvPr id="3" name="Content Placeholder 2"/>
          <p:cNvSpPr>
            <a:spLocks noGrp="1"/>
          </p:cNvSpPr>
          <p:nvPr>
            <p:ph idx="1"/>
          </p:nvPr>
        </p:nvSpPr>
        <p:spPr>
          <a:xfrm>
            <a:off x="454925" y="2317553"/>
            <a:ext cx="8231875" cy="4103523"/>
          </a:xfrm>
        </p:spPr>
        <p:txBody>
          <a:bodyPr>
            <a:normAutofit fontScale="92500" lnSpcReduction="10000"/>
          </a:bodyPr>
          <a:lstStyle/>
          <a:p>
            <a:r>
              <a:rPr lang="en-US" sz="1400" dirty="0" smtClean="0"/>
              <a:t>Non-traditional and underrepresented  student needs</a:t>
            </a:r>
          </a:p>
          <a:p>
            <a:r>
              <a:rPr lang="en-US" sz="1400" dirty="0" smtClean="0"/>
              <a:t>Effective instructional techniques</a:t>
            </a:r>
          </a:p>
          <a:p>
            <a:r>
              <a:rPr lang="en-US" sz="1400" dirty="0" smtClean="0"/>
              <a:t>Skills students need to be successful in the workplace</a:t>
            </a:r>
          </a:p>
          <a:p>
            <a:r>
              <a:rPr lang="en-US" sz="1400" dirty="0" smtClean="0"/>
              <a:t>Professional development methods found to be successful in aiding faculty and staff keep pace with a quickly changing environment.</a:t>
            </a:r>
          </a:p>
          <a:p>
            <a:r>
              <a:rPr lang="en-US" sz="1400" dirty="0" smtClean="0"/>
              <a:t>Facilities and instrumentation impact on students ability to attain skills needed to be successful both academically and professionally</a:t>
            </a:r>
          </a:p>
          <a:p>
            <a:r>
              <a:rPr lang="en-US" sz="1400" dirty="0"/>
              <a:t>Formal and informal learning environments </a:t>
            </a:r>
            <a:endParaRPr lang="en-US" sz="1400" dirty="0" smtClean="0"/>
          </a:p>
          <a:p>
            <a:r>
              <a:rPr lang="en-US" sz="1400" dirty="0" smtClean="0"/>
              <a:t>Guided </a:t>
            </a:r>
            <a:r>
              <a:rPr lang="en-US" sz="1400" dirty="0"/>
              <a:t>pathways</a:t>
            </a:r>
          </a:p>
          <a:p>
            <a:r>
              <a:rPr lang="en-US" sz="1400" dirty="0"/>
              <a:t>Collaborative learning as a social </a:t>
            </a:r>
            <a:r>
              <a:rPr lang="en-US" sz="1400" dirty="0" smtClean="0"/>
              <a:t>construct</a:t>
            </a:r>
          </a:p>
          <a:p>
            <a:r>
              <a:rPr lang="en-US" sz="1400" dirty="0" smtClean="0"/>
              <a:t>Align </a:t>
            </a:r>
            <a:r>
              <a:rPr lang="en-US" sz="1400" dirty="0"/>
              <a:t>K-12 education, college, and career </a:t>
            </a:r>
            <a:r>
              <a:rPr lang="en-US" sz="1400" dirty="0" smtClean="0"/>
              <a:t>readiness</a:t>
            </a:r>
          </a:p>
          <a:p>
            <a:r>
              <a:rPr lang="en-US" sz="1400" dirty="0"/>
              <a:t>Metaliteracy/digital literacy</a:t>
            </a:r>
          </a:p>
          <a:p>
            <a:r>
              <a:rPr lang="en-US" sz="1400" dirty="0"/>
              <a:t>Technological opportunities : Predictive analytics, open source textbooks, maker spaces, augmented &amp; virtual reality</a:t>
            </a:r>
          </a:p>
          <a:p>
            <a:r>
              <a:rPr lang="en-US" sz="1400" dirty="0"/>
              <a:t>Social &amp; emotional factors influence student success</a:t>
            </a:r>
          </a:p>
          <a:p>
            <a:r>
              <a:rPr lang="en-US" sz="1400" dirty="0"/>
              <a:t>Social inclusion strategies</a:t>
            </a:r>
          </a:p>
          <a:p>
            <a:r>
              <a:rPr lang="en-US" sz="1400" dirty="0"/>
              <a:t>Key transition points critical to student retention</a:t>
            </a:r>
          </a:p>
          <a:p>
            <a:r>
              <a:rPr lang="en-US" sz="1400" dirty="0"/>
              <a:t>Intentional data collection and analysis that drives decision </a:t>
            </a:r>
            <a:r>
              <a:rPr lang="en-US" sz="1400" dirty="0" smtClean="0"/>
              <a:t>making</a:t>
            </a:r>
            <a:endParaRPr lang="en-US" sz="1400" dirty="0"/>
          </a:p>
          <a:p>
            <a:endParaRPr lang="en-US" dirty="0"/>
          </a:p>
        </p:txBody>
      </p:sp>
      <p:pic>
        <p:nvPicPr>
          <p:cNvPr id="5" name="Picture 4"/>
          <p:cNvPicPr>
            <a:picLocks noChangeAspect="1"/>
          </p:cNvPicPr>
          <p:nvPr/>
        </p:nvPicPr>
        <p:blipFill>
          <a:blip r:embed="rId3"/>
          <a:stretch>
            <a:fillRect/>
          </a:stretch>
        </p:blipFill>
        <p:spPr>
          <a:xfrm>
            <a:off x="346323" y="213882"/>
            <a:ext cx="3017782" cy="2005758"/>
          </a:xfrm>
          <a:prstGeom prst="rect">
            <a:avLst/>
          </a:prstGeom>
        </p:spPr>
      </p:pic>
    </p:spTree>
    <p:extLst>
      <p:ext uri="{BB962C8B-B14F-4D97-AF65-F5344CB8AC3E}">
        <p14:creationId xmlns:p14="http://schemas.microsoft.com/office/powerpoint/2010/main" val="618831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457200" y="1176509"/>
            <a:ext cx="8229600" cy="5422697"/>
          </a:xfrm>
        </p:spPr>
        <p:txBody>
          <a:bodyPr>
            <a:normAutofit lnSpcReduction="10000"/>
          </a:bodyPr>
          <a:lstStyle/>
          <a:p>
            <a:pPr marL="515938" indent="-515938">
              <a:lnSpc>
                <a:spcPct val="120000"/>
              </a:lnSpc>
              <a:spcBef>
                <a:spcPts val="0"/>
              </a:spcBef>
              <a:spcAft>
                <a:spcPts val="600"/>
              </a:spcAft>
              <a:buNone/>
            </a:pPr>
            <a:r>
              <a:rPr lang="en-US" sz="1200" dirty="0" smtClean="0">
                <a:solidFill>
                  <a:schemeClr val="tx1">
                    <a:lumMod val="65000"/>
                    <a:lumOff val="35000"/>
                  </a:schemeClr>
                </a:solidFill>
              </a:rPr>
              <a:t>Bryan </a:t>
            </a:r>
            <a:r>
              <a:rPr lang="en-US" sz="1200" dirty="0">
                <a:solidFill>
                  <a:schemeClr val="tx1">
                    <a:lumMod val="65000"/>
                    <a:lumOff val="35000"/>
                  </a:schemeClr>
                </a:solidFill>
              </a:rPr>
              <a:t>Doak and Dr. Corr.  (2017, September 14).  Personal interview conducted at the Institutional effectiveness, research and grants’ proposal concept planning meeting</a:t>
            </a:r>
            <a:r>
              <a:rPr lang="en-US" sz="1200" dirty="0" smtClean="0">
                <a:solidFill>
                  <a:schemeClr val="tx1">
                    <a:lumMod val="65000"/>
                    <a:lumOff val="35000"/>
                  </a:schemeClr>
                </a:solidFill>
              </a:rPr>
              <a:t>.</a:t>
            </a:r>
          </a:p>
          <a:p>
            <a:pPr marL="515938" indent="-515938">
              <a:lnSpc>
                <a:spcPct val="120000"/>
              </a:lnSpc>
              <a:spcBef>
                <a:spcPts val="0"/>
              </a:spcBef>
              <a:spcAft>
                <a:spcPts val="600"/>
              </a:spcAft>
              <a:buNone/>
            </a:pPr>
            <a:r>
              <a:rPr lang="en-US" sz="1200" dirty="0">
                <a:solidFill>
                  <a:schemeClr val="tx1">
                    <a:lumMod val="65000"/>
                    <a:lumOff val="35000"/>
                  </a:schemeClr>
                </a:solidFill>
              </a:rPr>
              <a:t>Burke, W. W. (2014). </a:t>
            </a:r>
            <a:r>
              <a:rPr lang="en-US" sz="1200" i="1" dirty="0">
                <a:solidFill>
                  <a:schemeClr val="tx1">
                    <a:lumMod val="65000"/>
                    <a:lumOff val="35000"/>
                  </a:schemeClr>
                </a:solidFill>
              </a:rPr>
              <a:t>Organization change: theory and practice </a:t>
            </a:r>
            <a:r>
              <a:rPr lang="en-US" sz="1200" dirty="0">
                <a:solidFill>
                  <a:schemeClr val="tx1">
                    <a:lumMod val="65000"/>
                    <a:lumOff val="35000"/>
                  </a:schemeClr>
                </a:solidFill>
              </a:rPr>
              <a:t>(4</a:t>
            </a:r>
            <a:r>
              <a:rPr lang="en-US" sz="1200" baseline="30000" dirty="0">
                <a:solidFill>
                  <a:schemeClr val="tx1">
                    <a:lumMod val="65000"/>
                    <a:lumOff val="35000"/>
                  </a:schemeClr>
                </a:solidFill>
              </a:rPr>
              <a:t>th</a:t>
            </a:r>
            <a:r>
              <a:rPr lang="en-US" sz="1200" dirty="0">
                <a:solidFill>
                  <a:schemeClr val="tx1">
                    <a:lumMod val="65000"/>
                    <a:lumOff val="35000"/>
                  </a:schemeClr>
                </a:solidFill>
              </a:rPr>
              <a:t> Edition) [Kindle iPad]. Thousand Oaks, CA: Sage Publications</a:t>
            </a:r>
            <a:r>
              <a:rPr lang="en-US" sz="1200" dirty="0" smtClean="0">
                <a:solidFill>
                  <a:schemeClr val="tx1">
                    <a:lumMod val="65000"/>
                    <a:lumOff val="35000"/>
                  </a:schemeClr>
                </a:solidFill>
              </a:rPr>
              <a:t>.</a:t>
            </a:r>
            <a:endParaRPr lang="en-US" sz="1200" dirty="0">
              <a:solidFill>
                <a:schemeClr val="tx1">
                  <a:lumMod val="65000"/>
                  <a:lumOff val="35000"/>
                </a:schemeClr>
              </a:solidFill>
            </a:endParaRPr>
          </a:p>
          <a:p>
            <a:pPr marL="515938" indent="-515938">
              <a:lnSpc>
                <a:spcPct val="120000"/>
              </a:lnSpc>
              <a:spcBef>
                <a:spcPts val="0"/>
              </a:spcBef>
              <a:spcAft>
                <a:spcPts val="600"/>
              </a:spcAft>
              <a:buNone/>
            </a:pPr>
            <a:r>
              <a:rPr lang="en-US" sz="1200" dirty="0" smtClean="0">
                <a:solidFill>
                  <a:schemeClr val="tx1">
                    <a:lumMod val="65000"/>
                    <a:lumOff val="35000"/>
                  </a:schemeClr>
                </a:solidFill>
              </a:rPr>
              <a:t>Lee </a:t>
            </a:r>
            <a:r>
              <a:rPr lang="en-US" sz="1200" dirty="0">
                <a:solidFill>
                  <a:schemeClr val="tx1">
                    <a:lumMod val="65000"/>
                    <a:lumOff val="35000"/>
                  </a:schemeClr>
                </a:solidFill>
              </a:rPr>
              <a:t>Altman </a:t>
            </a:r>
            <a:r>
              <a:rPr lang="en-US" sz="1200" dirty="0" smtClean="0">
                <a:solidFill>
                  <a:schemeClr val="tx1">
                    <a:lumMod val="65000"/>
                    <a:lumOff val="35000"/>
                  </a:schemeClr>
                </a:solidFill>
              </a:rPr>
              <a:t> (2017, September 12). Personal interview. </a:t>
            </a:r>
          </a:p>
          <a:p>
            <a:pPr marL="515938" indent="-515938">
              <a:lnSpc>
                <a:spcPct val="120000"/>
              </a:lnSpc>
              <a:spcBef>
                <a:spcPts val="0"/>
              </a:spcBef>
              <a:spcAft>
                <a:spcPts val="600"/>
              </a:spcAft>
              <a:buNone/>
            </a:pPr>
            <a:r>
              <a:rPr lang="en-US" sz="1200" dirty="0" smtClean="0">
                <a:solidFill>
                  <a:schemeClr val="tx1">
                    <a:lumMod val="65000"/>
                    <a:lumOff val="35000"/>
                  </a:schemeClr>
                </a:solidFill>
              </a:rPr>
              <a:t>Horizons Symposium. (2017, April 28). AWC strategic planning </a:t>
            </a:r>
            <a:r>
              <a:rPr lang="en-US" sz="1200" dirty="0">
                <a:solidFill>
                  <a:schemeClr val="tx1">
                    <a:lumMod val="65000"/>
                    <a:lumOff val="35000"/>
                  </a:schemeClr>
                </a:solidFill>
              </a:rPr>
              <a:t>stakeholder </a:t>
            </a:r>
            <a:r>
              <a:rPr lang="en-US" sz="1200" dirty="0" smtClean="0">
                <a:solidFill>
                  <a:schemeClr val="tx1">
                    <a:lumMod val="65000"/>
                    <a:lumOff val="35000"/>
                  </a:schemeClr>
                </a:solidFill>
              </a:rPr>
              <a:t>input sessions.</a:t>
            </a:r>
          </a:p>
          <a:p>
            <a:pPr marL="515938" indent="-515938">
              <a:lnSpc>
                <a:spcPct val="120000"/>
              </a:lnSpc>
              <a:spcBef>
                <a:spcPts val="0"/>
              </a:spcBef>
              <a:spcAft>
                <a:spcPts val="600"/>
              </a:spcAft>
              <a:buNone/>
            </a:pPr>
            <a:r>
              <a:rPr lang="en-US" sz="1200" dirty="0" smtClean="0">
                <a:solidFill>
                  <a:schemeClr val="tx1">
                    <a:lumMod val="65000"/>
                    <a:lumOff val="35000"/>
                  </a:schemeClr>
                </a:solidFill>
              </a:rPr>
              <a:t>ACT </a:t>
            </a:r>
            <a:r>
              <a:rPr lang="en-US" sz="1200" dirty="0">
                <a:solidFill>
                  <a:schemeClr val="tx1">
                    <a:lumMod val="65000"/>
                    <a:lumOff val="35000"/>
                  </a:schemeClr>
                </a:solidFill>
              </a:rPr>
              <a:t>and Council for Opportunity in </a:t>
            </a:r>
            <a:r>
              <a:rPr lang="en-US" sz="1200" dirty="0" smtClean="0">
                <a:solidFill>
                  <a:schemeClr val="tx1">
                    <a:lumMod val="65000"/>
                    <a:lumOff val="35000"/>
                  </a:schemeClr>
                </a:solidFill>
              </a:rPr>
              <a:t>Education (COE). </a:t>
            </a:r>
            <a:r>
              <a:rPr lang="en-US" sz="1200" dirty="0">
                <a:solidFill>
                  <a:schemeClr val="tx1">
                    <a:lumMod val="65000"/>
                    <a:lumOff val="35000"/>
                  </a:schemeClr>
                </a:solidFill>
              </a:rPr>
              <a:t>(2015). </a:t>
            </a:r>
            <a:r>
              <a:rPr lang="en-US" sz="1200" i="1" dirty="0">
                <a:solidFill>
                  <a:schemeClr val="tx1">
                    <a:lumMod val="65000"/>
                    <a:lumOff val="35000"/>
                  </a:schemeClr>
                </a:solidFill>
              </a:rPr>
              <a:t>The condition of college an career readiness– First-generation students</a:t>
            </a:r>
            <a:r>
              <a:rPr lang="en-US" sz="1200" dirty="0">
                <a:solidFill>
                  <a:schemeClr val="tx1">
                    <a:lumMod val="65000"/>
                    <a:lumOff val="35000"/>
                  </a:schemeClr>
                </a:solidFill>
              </a:rPr>
              <a:t>. Retrieved from </a:t>
            </a:r>
            <a:r>
              <a:rPr lang="en-US" sz="1200" dirty="0">
                <a:solidFill>
                  <a:schemeClr val="tx1">
                    <a:lumMod val="65000"/>
                    <a:lumOff val="35000"/>
                  </a:schemeClr>
                </a:solidFill>
                <a:hlinkClick r:id="rId3"/>
              </a:rPr>
              <a:t>http://www.act.org/content/dam/act/unsecured/documents/6350-CCCR-First-Generation-2015.pdf</a:t>
            </a:r>
            <a:endParaRPr lang="en-US" sz="1200" dirty="0">
              <a:solidFill>
                <a:schemeClr val="tx1">
                  <a:lumMod val="65000"/>
                  <a:lumOff val="35000"/>
                </a:schemeClr>
              </a:solidFill>
            </a:endParaRPr>
          </a:p>
          <a:p>
            <a:pPr marL="515938" indent="-515938">
              <a:lnSpc>
                <a:spcPct val="120000"/>
              </a:lnSpc>
              <a:spcBef>
                <a:spcPts val="0"/>
              </a:spcBef>
              <a:spcAft>
                <a:spcPts val="600"/>
              </a:spcAft>
              <a:buNone/>
            </a:pPr>
            <a:r>
              <a:rPr lang="en-US" sz="1200" dirty="0">
                <a:solidFill>
                  <a:schemeClr val="tx1">
                    <a:lumMod val="65000"/>
                    <a:lumOff val="35000"/>
                  </a:schemeClr>
                </a:solidFill>
              </a:rPr>
              <a:t>Adams Becker, S., Cummins, M., Davis, A., Freeman, A., Hall </a:t>
            </a:r>
            <a:r>
              <a:rPr lang="en-US" sz="1200" dirty="0" err="1">
                <a:solidFill>
                  <a:schemeClr val="tx1">
                    <a:lumMod val="65000"/>
                    <a:lumOff val="35000"/>
                  </a:schemeClr>
                </a:solidFill>
              </a:rPr>
              <a:t>Giesinger</a:t>
            </a:r>
            <a:r>
              <a:rPr lang="en-US" sz="1200" dirty="0">
                <a:solidFill>
                  <a:schemeClr val="tx1">
                    <a:lumMod val="65000"/>
                    <a:lumOff val="35000"/>
                  </a:schemeClr>
                </a:solidFill>
              </a:rPr>
              <a:t>, C., and </a:t>
            </a:r>
            <a:r>
              <a:rPr lang="en-US" sz="1200" dirty="0" err="1">
                <a:solidFill>
                  <a:schemeClr val="tx1">
                    <a:lumMod val="65000"/>
                    <a:lumOff val="35000"/>
                  </a:schemeClr>
                </a:solidFill>
              </a:rPr>
              <a:t>Ananthanarayanan</a:t>
            </a:r>
            <a:r>
              <a:rPr lang="en-US" sz="1200" dirty="0">
                <a:solidFill>
                  <a:schemeClr val="tx1">
                    <a:lumMod val="65000"/>
                    <a:lumOff val="35000"/>
                  </a:schemeClr>
                </a:solidFill>
              </a:rPr>
              <a:t>, V. (2017). NMC Horizon Report: 2017 Higher Education Edition. Austin, </a:t>
            </a:r>
            <a:r>
              <a:rPr lang="en-US" sz="1200" dirty="0" smtClean="0">
                <a:solidFill>
                  <a:schemeClr val="tx1">
                    <a:lumMod val="65000"/>
                    <a:lumOff val="35000"/>
                  </a:schemeClr>
                </a:solidFill>
              </a:rPr>
              <a:t>Texas at Austin: </a:t>
            </a:r>
            <a:r>
              <a:rPr lang="en-US" sz="1200" dirty="0">
                <a:solidFill>
                  <a:schemeClr val="tx1">
                    <a:lumMod val="65000"/>
                    <a:lumOff val="35000"/>
                  </a:schemeClr>
                </a:solidFill>
              </a:rPr>
              <a:t>The New Media Consortium. Retrieved from </a:t>
            </a:r>
            <a:r>
              <a:rPr lang="en-US" sz="1200" u="sng" dirty="0">
                <a:solidFill>
                  <a:schemeClr val="tx1">
                    <a:lumMod val="65000"/>
                    <a:lumOff val="35000"/>
                  </a:schemeClr>
                </a:solidFill>
                <a:hlinkClick r:id="rId4"/>
              </a:rPr>
              <a:t>https://www.nmc.org/publication/nmc-horizon-report-2017-higher-education-edition</a:t>
            </a:r>
            <a:r>
              <a:rPr lang="en-US" sz="1200" u="sng" dirty="0" smtClean="0">
                <a:solidFill>
                  <a:schemeClr val="tx1">
                    <a:lumMod val="65000"/>
                    <a:lumOff val="35000"/>
                  </a:schemeClr>
                </a:solidFill>
                <a:hlinkClick r:id="rId4"/>
              </a:rPr>
              <a:t>/</a:t>
            </a:r>
            <a:endParaRPr lang="en-US" sz="1200" u="sng" dirty="0" smtClean="0">
              <a:solidFill>
                <a:schemeClr val="tx1">
                  <a:lumMod val="65000"/>
                  <a:lumOff val="35000"/>
                </a:schemeClr>
              </a:solidFill>
            </a:endParaRPr>
          </a:p>
          <a:p>
            <a:pPr marL="515938" indent="-515938">
              <a:lnSpc>
                <a:spcPct val="120000"/>
              </a:lnSpc>
              <a:spcBef>
                <a:spcPts val="0"/>
              </a:spcBef>
              <a:spcAft>
                <a:spcPts val="600"/>
              </a:spcAft>
              <a:buNone/>
            </a:pPr>
            <a:r>
              <a:rPr lang="en-US" sz="1200" dirty="0">
                <a:solidFill>
                  <a:schemeClr val="tx1">
                    <a:lumMod val="65000"/>
                    <a:lumOff val="35000"/>
                  </a:schemeClr>
                </a:solidFill>
              </a:rPr>
              <a:t>Adelman, C.   (2006). </a:t>
            </a:r>
            <a:r>
              <a:rPr lang="en-US" sz="1200" i="1" dirty="0">
                <a:solidFill>
                  <a:schemeClr val="tx1">
                    <a:lumMod val="65000"/>
                    <a:lumOff val="35000"/>
                  </a:schemeClr>
                </a:solidFill>
              </a:rPr>
              <a:t>The Toolbox Revisited: Paths to Degree Completion form High School through College. </a:t>
            </a:r>
            <a:r>
              <a:rPr lang="en-US" sz="1200" dirty="0">
                <a:solidFill>
                  <a:schemeClr val="tx1">
                    <a:lumMod val="65000"/>
                    <a:lumOff val="35000"/>
                  </a:schemeClr>
                </a:solidFill>
              </a:rPr>
              <a:t>Washington. D. C.: U.S. Department of Education.   Retrieved from </a:t>
            </a:r>
            <a:r>
              <a:rPr lang="en-US" sz="1200" u="sng" dirty="0">
                <a:hlinkClick r:id="rId5"/>
              </a:rPr>
              <a:t>www.ed.gov/rschstat/research/pubs/toolboxrevisit/index.html</a:t>
            </a:r>
            <a:r>
              <a:rPr lang="en-US" sz="1200" dirty="0"/>
              <a:t> </a:t>
            </a:r>
            <a:endParaRPr lang="en-US" sz="1200" u="sng" dirty="0" smtClean="0">
              <a:solidFill>
                <a:schemeClr val="tx1">
                  <a:lumMod val="65000"/>
                  <a:lumOff val="35000"/>
                </a:schemeClr>
              </a:solidFill>
            </a:endParaRPr>
          </a:p>
          <a:p>
            <a:pPr marL="515938" indent="-515938">
              <a:lnSpc>
                <a:spcPct val="120000"/>
              </a:lnSpc>
              <a:spcBef>
                <a:spcPts val="0"/>
              </a:spcBef>
              <a:spcAft>
                <a:spcPts val="600"/>
              </a:spcAft>
              <a:buNone/>
            </a:pPr>
            <a:r>
              <a:rPr lang="en-US" sz="1200" dirty="0">
                <a:solidFill>
                  <a:schemeClr val="tx1">
                    <a:lumMod val="65000"/>
                    <a:lumOff val="35000"/>
                  </a:schemeClr>
                </a:solidFill>
              </a:rPr>
              <a:t> Arizona Western College (AWC). (2017, September 15).  2016-2017 Fact Book. Institutional Effectiveness, Research, and Grants.  Retrieved from </a:t>
            </a:r>
            <a:r>
              <a:rPr lang="en-US" sz="1200" dirty="0">
                <a:solidFill>
                  <a:schemeClr val="tx1">
                    <a:lumMod val="65000"/>
                    <a:lumOff val="35000"/>
                  </a:schemeClr>
                </a:solidFill>
                <a:hlinkClick r:id="rId6"/>
              </a:rPr>
              <a:t>https://www.azwestern.edu/institutional-research/reports</a:t>
            </a:r>
            <a:r>
              <a:rPr lang="en-US" sz="1200" dirty="0">
                <a:solidFill>
                  <a:schemeClr val="tx1">
                    <a:lumMod val="65000"/>
                    <a:lumOff val="35000"/>
                  </a:schemeClr>
                </a:solidFill>
              </a:rPr>
              <a:t> </a:t>
            </a:r>
          </a:p>
          <a:p>
            <a:pPr marL="515938" indent="-515938">
              <a:lnSpc>
                <a:spcPct val="120000"/>
              </a:lnSpc>
              <a:spcBef>
                <a:spcPts val="0"/>
              </a:spcBef>
              <a:spcAft>
                <a:spcPts val="600"/>
              </a:spcAft>
              <a:buNone/>
            </a:pPr>
            <a:r>
              <a:rPr lang="en-US" sz="1200" dirty="0">
                <a:solidFill>
                  <a:schemeClr val="tx1">
                    <a:lumMod val="65000"/>
                    <a:lumOff val="35000"/>
                  </a:schemeClr>
                </a:solidFill>
              </a:rPr>
              <a:t>Arizona Western College (AWC). (2012, December 3).  2011-2012 Fact Book. Institutional Effectiveness, Research, and Grants.  </a:t>
            </a:r>
            <a:r>
              <a:rPr lang="en-US" sz="1200" dirty="0" err="1">
                <a:solidFill>
                  <a:schemeClr val="tx1">
                    <a:lumMod val="65000"/>
                    <a:lumOff val="35000"/>
                  </a:schemeClr>
                </a:solidFill>
              </a:rPr>
              <a:t>Retrieed</a:t>
            </a:r>
            <a:r>
              <a:rPr lang="en-US" sz="1200" dirty="0">
                <a:solidFill>
                  <a:schemeClr val="tx1">
                    <a:lumMod val="65000"/>
                    <a:lumOff val="35000"/>
                  </a:schemeClr>
                </a:solidFill>
              </a:rPr>
              <a:t> from </a:t>
            </a:r>
            <a:r>
              <a:rPr lang="en-US" sz="1200" dirty="0">
                <a:solidFill>
                  <a:schemeClr val="tx1">
                    <a:lumMod val="65000"/>
                    <a:lumOff val="35000"/>
                  </a:schemeClr>
                </a:solidFill>
                <a:hlinkClick r:id="rId6"/>
              </a:rPr>
              <a:t>https://www.azwestern.edu/institutional-research/reports</a:t>
            </a:r>
            <a:r>
              <a:rPr lang="en-US" sz="1200" dirty="0">
                <a:solidFill>
                  <a:schemeClr val="tx1">
                    <a:lumMod val="65000"/>
                    <a:lumOff val="35000"/>
                  </a:schemeClr>
                </a:solidFill>
              </a:rPr>
              <a:t> </a:t>
            </a:r>
            <a:r>
              <a:rPr lang="en-US" sz="1200" dirty="0" smtClean="0">
                <a:solidFill>
                  <a:schemeClr val="tx1">
                    <a:lumMod val="65000"/>
                    <a:lumOff val="35000"/>
                  </a:schemeClr>
                </a:solidFill>
              </a:rPr>
              <a:t>.</a:t>
            </a:r>
          </a:p>
          <a:p>
            <a:pPr marL="515938" indent="-515938">
              <a:lnSpc>
                <a:spcPct val="120000"/>
              </a:lnSpc>
              <a:spcBef>
                <a:spcPts val="0"/>
              </a:spcBef>
              <a:spcAft>
                <a:spcPts val="600"/>
              </a:spcAft>
              <a:buNone/>
            </a:pPr>
            <a:r>
              <a:rPr lang="en-US" sz="1200" dirty="0" smtClean="0">
                <a:solidFill>
                  <a:schemeClr val="tx1">
                    <a:lumMod val="65000"/>
                    <a:lumOff val="35000"/>
                  </a:schemeClr>
                </a:solidFill>
              </a:rPr>
              <a:t>Bailey</a:t>
            </a:r>
            <a:r>
              <a:rPr lang="en-US" sz="1200" dirty="0">
                <a:solidFill>
                  <a:schemeClr val="tx1">
                    <a:lumMod val="65000"/>
                    <a:lumOff val="35000"/>
                  </a:schemeClr>
                </a:solidFill>
              </a:rPr>
              <a:t>, T., </a:t>
            </a:r>
            <a:r>
              <a:rPr lang="en-US" sz="1200" dirty="0" err="1">
                <a:solidFill>
                  <a:schemeClr val="tx1">
                    <a:lumMod val="65000"/>
                    <a:lumOff val="35000"/>
                  </a:schemeClr>
                </a:solidFill>
              </a:rPr>
              <a:t>Jaggars</a:t>
            </a:r>
            <a:r>
              <a:rPr lang="en-US" sz="1200" dirty="0">
                <a:solidFill>
                  <a:schemeClr val="tx1">
                    <a:lumMod val="65000"/>
                    <a:lumOff val="35000"/>
                  </a:schemeClr>
                </a:solidFill>
              </a:rPr>
              <a:t>, S. S., &amp; Jenkins, D. (2015). </a:t>
            </a:r>
            <a:r>
              <a:rPr lang="en-US" sz="1200" i="1" dirty="0">
                <a:solidFill>
                  <a:schemeClr val="tx1">
                    <a:lumMod val="65000"/>
                    <a:lumOff val="35000"/>
                  </a:schemeClr>
                </a:solidFill>
              </a:rPr>
              <a:t>What we know about guided pathways. </a:t>
            </a:r>
            <a:r>
              <a:rPr lang="en-US" sz="1200" dirty="0">
                <a:solidFill>
                  <a:schemeClr val="tx1">
                    <a:lumMod val="65000"/>
                    <a:lumOff val="35000"/>
                  </a:schemeClr>
                </a:solidFill>
              </a:rPr>
              <a:t>New York, NY: Columbia University, </a:t>
            </a:r>
            <a:r>
              <a:rPr lang="en-US" sz="1200" dirty="0" smtClean="0">
                <a:solidFill>
                  <a:schemeClr val="tx1">
                    <a:lumMod val="65000"/>
                    <a:lumOff val="35000"/>
                  </a:schemeClr>
                </a:solidFill>
              </a:rPr>
              <a:t>Teacher College</a:t>
            </a:r>
            <a:r>
              <a:rPr lang="en-US" sz="1200" dirty="0">
                <a:solidFill>
                  <a:schemeClr val="tx1">
                    <a:lumMod val="65000"/>
                    <a:lumOff val="35000"/>
                  </a:schemeClr>
                </a:solidFill>
              </a:rPr>
              <a:t>, Community College Research Center</a:t>
            </a:r>
            <a:r>
              <a:rPr lang="en-US" sz="1200" dirty="0" smtClean="0">
                <a:solidFill>
                  <a:schemeClr val="tx1">
                    <a:lumMod val="65000"/>
                    <a:lumOff val="35000"/>
                  </a:schemeClr>
                </a:solidFill>
              </a:rPr>
              <a:t>.  Retrieved from </a:t>
            </a:r>
            <a:r>
              <a:rPr lang="en-US" sz="1200" u="sng" dirty="0">
                <a:hlinkClick r:id="rId7"/>
              </a:rPr>
              <a:t>https://</a:t>
            </a:r>
            <a:r>
              <a:rPr lang="en-US" sz="1200" u="sng" dirty="0" smtClean="0">
                <a:hlinkClick r:id="rId7"/>
              </a:rPr>
              <a:t>ccrc.tc.columbia.edu/media/k2/attachments/What-We-Know-Guided-Pathways.pdf</a:t>
            </a:r>
            <a:endParaRPr lang="en-US" sz="1200" u="sng" dirty="0" smtClean="0"/>
          </a:p>
          <a:p>
            <a:pPr marL="515938" indent="-515938">
              <a:lnSpc>
                <a:spcPct val="120000"/>
              </a:lnSpc>
              <a:spcBef>
                <a:spcPts val="0"/>
              </a:spcBef>
              <a:spcAft>
                <a:spcPts val="600"/>
              </a:spcAft>
              <a:buNone/>
            </a:pPr>
            <a:r>
              <a:rPr lang="en-US" sz="1200" dirty="0">
                <a:solidFill>
                  <a:schemeClr val="tx1">
                    <a:lumMod val="65000"/>
                    <a:lumOff val="35000"/>
                  </a:schemeClr>
                </a:solidFill>
              </a:rPr>
              <a:t>Casap, J. (2016, September 30).</a:t>
            </a:r>
            <a:r>
              <a:rPr lang="en-US" sz="1200" i="1" dirty="0">
                <a:solidFill>
                  <a:schemeClr val="tx1">
                    <a:lumMod val="65000"/>
                    <a:lumOff val="35000"/>
                  </a:schemeClr>
                </a:solidFill>
              </a:rPr>
              <a:t> </a:t>
            </a:r>
            <a:r>
              <a:rPr lang="en-US" sz="1200" dirty="0">
                <a:solidFill>
                  <a:schemeClr val="tx1">
                    <a:lumMod val="65000"/>
                    <a:lumOff val="35000"/>
                  </a:schemeClr>
                </a:solidFill>
              </a:rPr>
              <a:t>Shaping a New Generation: The advantage technology brings to education and how to stay ahead of the curve.  AVID educational summit.  Retrieved from </a:t>
            </a:r>
            <a:r>
              <a:rPr lang="en-US" sz="1200" u="sng" dirty="0">
                <a:hlinkClick r:id="rId8"/>
              </a:rPr>
              <a:t>www.avid.org/_documents/PaloAlto_Whittaker.pdf</a:t>
            </a:r>
            <a:r>
              <a:rPr lang="en-US" sz="1200" dirty="0"/>
              <a:t> </a:t>
            </a:r>
            <a:endParaRPr lang="en-US" sz="1200" dirty="0">
              <a:solidFill>
                <a:schemeClr val="tx1">
                  <a:lumMod val="65000"/>
                  <a:lumOff val="35000"/>
                </a:schemeClr>
              </a:solidFill>
            </a:endParaRPr>
          </a:p>
          <a:p>
            <a:pPr marL="515938" indent="-515938">
              <a:lnSpc>
                <a:spcPct val="120000"/>
              </a:lnSpc>
              <a:spcBef>
                <a:spcPts val="0"/>
              </a:spcBef>
              <a:spcAft>
                <a:spcPts val="600"/>
              </a:spcAft>
              <a:buNone/>
            </a:pPr>
            <a:endParaRPr lang="en-US" sz="1200" dirty="0" smtClean="0"/>
          </a:p>
          <a:p>
            <a:pPr marL="515938" indent="-515938">
              <a:lnSpc>
                <a:spcPct val="120000"/>
              </a:lnSpc>
              <a:spcBef>
                <a:spcPts val="0"/>
              </a:spcBef>
              <a:spcAft>
                <a:spcPts val="600"/>
              </a:spcAft>
              <a:buNone/>
            </a:pPr>
            <a:endParaRPr lang="en-US" sz="1200" dirty="0"/>
          </a:p>
          <a:p>
            <a:pPr marL="515938" indent="-515938">
              <a:lnSpc>
                <a:spcPct val="120000"/>
              </a:lnSpc>
              <a:spcBef>
                <a:spcPts val="0"/>
              </a:spcBef>
              <a:spcAft>
                <a:spcPts val="600"/>
              </a:spcAft>
              <a:buNone/>
            </a:pPr>
            <a:endParaRPr lang="en-US" sz="1100" dirty="0">
              <a:solidFill>
                <a:schemeClr val="tx1">
                  <a:lumMod val="65000"/>
                  <a:lumOff val="35000"/>
                </a:schemeClr>
              </a:solidFill>
            </a:endParaRPr>
          </a:p>
          <a:p>
            <a:pPr marL="515938" indent="-515938">
              <a:lnSpc>
                <a:spcPct val="120000"/>
              </a:lnSpc>
              <a:spcBef>
                <a:spcPts val="0"/>
              </a:spcBef>
              <a:spcAft>
                <a:spcPts val="600"/>
              </a:spcAft>
              <a:buNone/>
            </a:pPr>
            <a:endParaRPr lang="en-US" sz="1100" dirty="0" smtClean="0">
              <a:solidFill>
                <a:schemeClr val="tx1">
                  <a:lumMod val="65000"/>
                  <a:lumOff val="35000"/>
                </a:schemeClr>
              </a:solidFill>
            </a:endParaRPr>
          </a:p>
          <a:p>
            <a:pPr marL="515938" indent="-515938">
              <a:buNone/>
            </a:pPr>
            <a:endParaRPr lang="en-US" sz="1200" dirty="0"/>
          </a:p>
          <a:p>
            <a:pPr marL="515938" indent="-515938">
              <a:buNone/>
            </a:pPr>
            <a:endParaRPr lang="en-US" sz="1200" dirty="0" smtClean="0"/>
          </a:p>
          <a:p>
            <a:pPr marL="515938" indent="-515938">
              <a:buNone/>
            </a:pPr>
            <a:endParaRPr lang="en-US" sz="1200" dirty="0"/>
          </a:p>
          <a:p>
            <a:endParaRPr lang="en-US" dirty="0" smtClean="0"/>
          </a:p>
          <a:p>
            <a:pPr marL="0" indent="0">
              <a:buNone/>
            </a:pPr>
            <a:endParaRPr lang="en-US" dirty="0"/>
          </a:p>
        </p:txBody>
      </p:sp>
    </p:spTree>
    <p:extLst>
      <p:ext uri="{BB962C8B-B14F-4D97-AF65-F5344CB8AC3E}">
        <p14:creationId xmlns:p14="http://schemas.microsoft.com/office/powerpoint/2010/main" val="3629558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5" name="Content Placeholder 2"/>
          <p:cNvSpPr txBox="1">
            <a:spLocks/>
          </p:cNvSpPr>
          <p:nvPr/>
        </p:nvSpPr>
        <p:spPr>
          <a:xfrm>
            <a:off x="457200" y="1159256"/>
            <a:ext cx="8229600" cy="554346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Center for Community College Student Engagement (CCCSE). (2012).  </a:t>
            </a:r>
            <a:r>
              <a:rPr lang="en-US" sz="1200" i="1" dirty="0" smtClean="0">
                <a:solidFill>
                  <a:schemeClr val="tx1">
                    <a:lumMod val="65000"/>
                    <a:lumOff val="35000"/>
                  </a:schemeClr>
                </a:solidFill>
              </a:rPr>
              <a:t>A matter of degrees: Promising practices for community college student success</a:t>
            </a:r>
            <a:r>
              <a:rPr lang="en-US" sz="1200" dirty="0" smtClean="0">
                <a:solidFill>
                  <a:schemeClr val="tx1">
                    <a:lumMod val="65000"/>
                    <a:lumOff val="35000"/>
                  </a:schemeClr>
                </a:solidFill>
              </a:rPr>
              <a:t> (A first look).  Austin: TX: The University of Texas . Retrieved from </a:t>
            </a:r>
            <a:r>
              <a:rPr lang="en-US" sz="1200" dirty="0" smtClean="0">
                <a:solidFill>
                  <a:schemeClr val="tx1">
                    <a:lumMod val="65000"/>
                    <a:lumOff val="35000"/>
                  </a:schemeClr>
                </a:solidFill>
                <a:hlinkClick r:id="rId3"/>
              </a:rPr>
              <a:t>http://www.ccsse.org/center/publications/index.cfm</a:t>
            </a:r>
            <a:endParaRPr lang="en-US" sz="1200" dirty="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Center for Community College Student Engagement (CCSE). (2013). </a:t>
            </a:r>
            <a:r>
              <a:rPr lang="en-US" sz="1200" i="1" dirty="0" smtClean="0">
                <a:solidFill>
                  <a:schemeClr val="tx1">
                    <a:lumMod val="65000"/>
                    <a:lumOff val="35000"/>
                  </a:schemeClr>
                </a:solidFill>
              </a:rPr>
              <a:t>A matter of degrees: Engaging practices, engaging students (high-impact practices for community college student engagement)</a:t>
            </a:r>
            <a:r>
              <a:rPr lang="en-US" sz="1200" dirty="0" smtClean="0">
                <a:solidFill>
                  <a:schemeClr val="tx1">
                    <a:lumMod val="65000"/>
                    <a:lumOff val="35000"/>
                  </a:schemeClr>
                </a:solidFill>
              </a:rPr>
              <a:t>. Austin, TX: The University of Texas at Austin, Community College Leadership Program. </a:t>
            </a:r>
          </a:p>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Center for Community College Student Engagement (CCSE). (2016). </a:t>
            </a:r>
            <a:r>
              <a:rPr lang="en-US" sz="1200" i="1" dirty="0" smtClean="0">
                <a:solidFill>
                  <a:schemeClr val="tx1">
                    <a:lumMod val="65000"/>
                    <a:lumOff val="35000"/>
                  </a:schemeClr>
                </a:solidFill>
              </a:rPr>
              <a:t>Expectations meet reality: The underprepared student and community colleges</a:t>
            </a:r>
            <a:r>
              <a:rPr lang="en-US" sz="1200" dirty="0" smtClean="0">
                <a:solidFill>
                  <a:schemeClr val="tx1">
                    <a:lumMod val="65000"/>
                    <a:lumOff val="35000"/>
                  </a:schemeClr>
                </a:solidFill>
              </a:rPr>
              <a:t>. Austin, TX: The University of Texas at Austin, College of Education, Department of Educational Administration, Program in higher Education Leadership. </a:t>
            </a:r>
          </a:p>
          <a:p>
            <a:pPr marL="515938" indent="-515938">
              <a:lnSpc>
                <a:spcPct val="120000"/>
              </a:lnSpc>
              <a:spcBef>
                <a:spcPts val="0"/>
              </a:spcBef>
              <a:spcAft>
                <a:spcPts val="600"/>
              </a:spcAft>
              <a:buFont typeface="Arial"/>
              <a:buNone/>
            </a:pPr>
            <a:r>
              <a:rPr lang="en-US" sz="1200" dirty="0" err="1" smtClean="0">
                <a:solidFill>
                  <a:schemeClr val="tx1">
                    <a:lumMod val="65000"/>
                    <a:lumOff val="35000"/>
                  </a:schemeClr>
                </a:solidFill>
              </a:rPr>
              <a:t>Cuseo</a:t>
            </a:r>
            <a:r>
              <a:rPr lang="en-US" sz="1200" dirty="0" smtClean="0">
                <a:solidFill>
                  <a:schemeClr val="tx1">
                    <a:lumMod val="65000"/>
                    <a:lumOff val="35000"/>
                  </a:schemeClr>
                </a:solidFill>
              </a:rPr>
              <a:t>, J. (</a:t>
            </a:r>
            <a:r>
              <a:rPr lang="en-US" sz="1200" dirty="0" err="1" smtClean="0">
                <a:solidFill>
                  <a:schemeClr val="tx1">
                    <a:lumMod val="65000"/>
                    <a:lumOff val="35000"/>
                  </a:schemeClr>
                </a:solidFill>
              </a:rPr>
              <a:t>n.d.</a:t>
            </a:r>
            <a:r>
              <a:rPr lang="en-US" sz="1200" dirty="0" smtClean="0">
                <a:solidFill>
                  <a:schemeClr val="tx1">
                    <a:lumMod val="65000"/>
                    <a:lumOff val="35000"/>
                  </a:schemeClr>
                </a:solidFill>
              </a:rPr>
              <a:t>). </a:t>
            </a:r>
            <a:r>
              <a:rPr lang="en-US" sz="1200" i="1" dirty="0" smtClean="0">
                <a:solidFill>
                  <a:schemeClr val="tx1">
                    <a:lumMod val="65000"/>
                    <a:lumOff val="35000"/>
                  </a:schemeClr>
                </a:solidFill>
              </a:rPr>
              <a:t>Seven student-centered principles of success: Key theoretical principles underlying the AVID for Higher Education system</a:t>
            </a:r>
            <a:r>
              <a:rPr lang="en-US" sz="1200" dirty="0" smtClean="0">
                <a:solidFill>
                  <a:schemeClr val="tx1">
                    <a:lumMod val="65000"/>
                    <a:lumOff val="35000"/>
                  </a:schemeClr>
                </a:solidFill>
              </a:rPr>
              <a:t>. AVID for Higher Education. Dallas, TX.  </a:t>
            </a:r>
          </a:p>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Darling-Hammond, L., Wei, R. C., Andree, A., Richardson, N., &amp; </a:t>
            </a:r>
            <a:r>
              <a:rPr lang="en-US" sz="1200" dirty="0" err="1" smtClean="0">
                <a:solidFill>
                  <a:schemeClr val="tx1">
                    <a:lumMod val="65000"/>
                    <a:lumOff val="35000"/>
                  </a:schemeClr>
                </a:solidFill>
              </a:rPr>
              <a:t>Orphanos</a:t>
            </a:r>
            <a:r>
              <a:rPr lang="en-US" sz="1200" dirty="0" smtClean="0">
                <a:solidFill>
                  <a:schemeClr val="tx1">
                    <a:lumMod val="65000"/>
                    <a:lumOff val="35000"/>
                  </a:schemeClr>
                </a:solidFill>
              </a:rPr>
              <a:t>, S. (2009). </a:t>
            </a:r>
            <a:r>
              <a:rPr lang="en-US" sz="1200" i="1" dirty="0" smtClean="0">
                <a:solidFill>
                  <a:schemeClr val="tx1">
                    <a:lumMod val="65000"/>
                    <a:lumOff val="35000"/>
                  </a:schemeClr>
                </a:solidFill>
              </a:rPr>
              <a:t>Professional learning in the learning profession</a:t>
            </a:r>
            <a:r>
              <a:rPr lang="en-US" sz="1200" dirty="0" smtClean="0">
                <a:solidFill>
                  <a:schemeClr val="tx1">
                    <a:lumMod val="65000"/>
                    <a:lumOff val="35000"/>
                  </a:schemeClr>
                </a:solidFill>
              </a:rPr>
              <a:t>. Washington, DC: National Staff Development Council. Retrieved from </a:t>
            </a:r>
            <a:r>
              <a:rPr lang="en-US" sz="1200" u="sng" dirty="0" smtClean="0">
                <a:solidFill>
                  <a:schemeClr val="tx1">
                    <a:lumMod val="65000"/>
                    <a:lumOff val="35000"/>
                  </a:schemeClr>
                </a:solidFill>
                <a:hlinkClick r:id="rId4"/>
              </a:rPr>
              <a:t>http://www.ostrc.org/docs/document_library/ppd/Professionalism/Professional%20Learning%20in%20the%20Learning%20Profession.pdf</a:t>
            </a:r>
            <a:endParaRPr lang="en-US" sz="1200" u="sng" dirty="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Education Advisory Board (EAB).  (2012).  </a:t>
            </a:r>
            <a:r>
              <a:rPr lang="en-US" sz="1200" i="1" dirty="0" smtClean="0">
                <a:solidFill>
                  <a:schemeClr val="tx1">
                    <a:lumMod val="65000"/>
                    <a:lumOff val="35000"/>
                  </a:schemeClr>
                </a:solidFill>
              </a:rPr>
              <a:t>Building Guided Pathways to Success</a:t>
            </a:r>
            <a:r>
              <a:rPr lang="en-US" sz="1200" dirty="0" smtClean="0">
                <a:solidFill>
                  <a:schemeClr val="tx1">
                    <a:lumMod val="65000"/>
                    <a:lumOff val="35000"/>
                  </a:schemeClr>
                </a:solidFill>
              </a:rPr>
              <a:t>.  Retrieved from </a:t>
            </a:r>
            <a:r>
              <a:rPr lang="en-US" sz="1200" u="sng" dirty="0" smtClean="0">
                <a:hlinkClick r:id="rId5"/>
              </a:rPr>
              <a:t>http://doingwhatmatters.cccco.edu/Portals/6/docs/Building%20Guided%20Pathways%20to%20Success%20-%20EAB%20Report%20FINAL.pdf</a:t>
            </a:r>
            <a:endParaRPr lang="en-US" sz="1200" dirty="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Ferguson, R. (2016, September 30). Shaping a New Generation: The advantage technology brings to education and how to stay ahead of the curve AVID educational summit.  Retrieved from </a:t>
            </a:r>
            <a:r>
              <a:rPr lang="en-US" sz="1200" dirty="0" smtClean="0">
                <a:hlinkClick r:id="rId6"/>
              </a:rPr>
              <a:t>www.avid.org/_documents/PaloAlto_Ferguson.pdf</a:t>
            </a:r>
            <a:r>
              <a:rPr lang="en-US" sz="1200" dirty="0" smtClean="0"/>
              <a:t> </a:t>
            </a:r>
          </a:p>
          <a:p>
            <a:pPr marL="515938" indent="-515938">
              <a:lnSpc>
                <a:spcPct val="120000"/>
              </a:lnSpc>
              <a:spcBef>
                <a:spcPts val="0"/>
              </a:spcBef>
              <a:spcAft>
                <a:spcPts val="600"/>
              </a:spcAft>
              <a:buFont typeface="Arial"/>
              <a:buNone/>
            </a:pPr>
            <a:r>
              <a:rPr lang="en-US" sz="1200" dirty="0" smtClean="0">
                <a:solidFill>
                  <a:schemeClr val="tx1">
                    <a:lumMod val="65000"/>
                    <a:lumOff val="35000"/>
                  </a:schemeClr>
                </a:solidFill>
              </a:rPr>
              <a:t>Howell Custer, H. (</a:t>
            </a:r>
            <a:r>
              <a:rPr lang="en-US" sz="1200" dirty="0" err="1" smtClean="0">
                <a:solidFill>
                  <a:schemeClr val="tx1">
                    <a:lumMod val="65000"/>
                    <a:lumOff val="35000"/>
                  </a:schemeClr>
                </a:solidFill>
              </a:rPr>
              <a:t>n.d.</a:t>
            </a:r>
            <a:r>
              <a:rPr lang="en-US" sz="1200" dirty="0" smtClean="0">
                <a:solidFill>
                  <a:schemeClr val="tx1">
                    <a:lumMod val="65000"/>
                    <a:lumOff val="35000"/>
                  </a:schemeClr>
                </a:solidFill>
              </a:rPr>
              <a:t>). Inquiry-based instruction (research brief). AVID for Higher Education. Dallas, TX.</a:t>
            </a:r>
          </a:p>
          <a:p>
            <a:pPr marL="0" indent="0">
              <a:buFont typeface="Arial"/>
              <a:buNone/>
            </a:pPr>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76861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5" name="Content Placeholder 2"/>
          <p:cNvSpPr txBox="1">
            <a:spLocks/>
          </p:cNvSpPr>
          <p:nvPr/>
        </p:nvSpPr>
        <p:spPr>
          <a:xfrm>
            <a:off x="457200" y="1192171"/>
            <a:ext cx="8229600" cy="520862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Jenkins, D., &amp; Cho, S. W. (2013). Get with the program… and finish it: Building guided pathways to accelerate student completion. New Directions for Community Colleges, 2013(164), 27-35.  Retrieved from </a:t>
            </a:r>
            <a:r>
              <a:rPr lang="en-US" sz="1200" u="sng" smtClean="0">
                <a:hlinkClick r:id="rId3"/>
              </a:rPr>
              <a:t>https://ccrc.tc.columbia.edu/publications/get-with-the-program-finish-it.html</a:t>
            </a:r>
            <a:endParaRPr lang="en-US" sz="1200" u="sng"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Jenkins, D., Lahr, H., &amp; Fink, J. (2017). </a:t>
            </a:r>
            <a:r>
              <a:rPr lang="en-US" sz="1200" i="1" smtClean="0">
                <a:solidFill>
                  <a:schemeClr val="tx1">
                    <a:lumMod val="65000"/>
                    <a:lumOff val="35000"/>
                  </a:schemeClr>
                </a:solidFill>
              </a:rPr>
              <a:t>Building Blocks: Laying the Groundwork for Guided Pathways Report in Ohio</a:t>
            </a:r>
            <a:r>
              <a:rPr lang="en-US" sz="1200" smtClean="0">
                <a:solidFill>
                  <a:schemeClr val="tx1">
                    <a:lumMod val="65000"/>
                    <a:lumOff val="35000"/>
                  </a:schemeClr>
                </a:solidFill>
              </a:rPr>
              <a:t>.  Community college Research Center. Teachers college Columbia University.</a:t>
            </a:r>
            <a:r>
              <a:rPr lang="en-US" sz="1200" smtClean="0"/>
              <a:t> </a:t>
            </a:r>
            <a:r>
              <a:rPr lang="en-US" sz="1200" u="sng" smtClean="0">
                <a:hlinkClick r:id="rId4"/>
              </a:rPr>
              <a:t>https://ccrc.tc.columbia.edu/publications/building-blocks-laying-groundwork-guided-pathways-reform-ohio.html?utm_source=September+2017+e-alert+-+upcoming+report%2C+new+pubs%2C+news&amp;utm_campaign=UA-2832117-7&amp;utm_medium=email</a:t>
            </a:r>
            <a:endParaRPr lang="en-US" sz="120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Johnson, L., Adams Becker, S., Cummins, M., Estrada, V., Freeman, A., and Hall, C. (2016). </a:t>
            </a:r>
            <a:r>
              <a:rPr lang="en-US" sz="1200" i="1" smtClean="0">
                <a:solidFill>
                  <a:schemeClr val="tx1">
                    <a:lumMod val="65000"/>
                    <a:lumOff val="35000"/>
                  </a:schemeClr>
                </a:solidFill>
              </a:rPr>
              <a:t>NMC Horizon Report: 2016 Higher Education Edition</a:t>
            </a:r>
            <a:r>
              <a:rPr lang="en-US" sz="1200" smtClean="0">
                <a:solidFill>
                  <a:schemeClr val="tx1">
                    <a:lumMod val="65000"/>
                    <a:lumOff val="35000"/>
                  </a:schemeClr>
                </a:solidFill>
              </a:rPr>
              <a:t>. Austin, Texas: The New Media Consortium.  Retrieved from </a:t>
            </a:r>
            <a:r>
              <a:rPr lang="en-US" sz="1200" u="sng" smtClean="0">
                <a:solidFill>
                  <a:schemeClr val="tx1">
                    <a:lumMod val="65000"/>
                    <a:lumOff val="35000"/>
                  </a:schemeClr>
                </a:solidFill>
                <a:hlinkClick r:id="rId5"/>
              </a:rPr>
              <a:t>http://academedia.org/2017_NMC_horizon.pdf</a:t>
            </a:r>
            <a:endParaRPr lang="en-US" sz="1200" u="sng"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smtClean="0"/>
              <a:t>Kao, J. (2017). Community colleges in the age of innovation. </a:t>
            </a:r>
            <a:r>
              <a:rPr lang="en-US" sz="1200" i="1" smtClean="0"/>
              <a:t>Leadership Abstracts</a:t>
            </a:r>
            <a:r>
              <a:rPr lang="en-US" sz="1200" smtClean="0"/>
              <a:t>, 30 (2), 1-6.</a:t>
            </a:r>
          </a:p>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Logan, R. &amp; Garrett, R. (2017).  The Changing Landscape of Online Education (CHLOE).  Eduventures. Retrieved from </a:t>
            </a:r>
            <a:r>
              <a:rPr lang="en-US" sz="1200" u="sng" smtClean="0">
                <a:hlinkClick r:id="rId6"/>
              </a:rPr>
              <a:t>https://www.eduventures.com/chloe-2017/</a:t>
            </a:r>
            <a:endParaRPr lang="en-US" sz="1200" u="sng" smtClean="0"/>
          </a:p>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Mella, P., &amp; Colombo, C. M. (2012). The Wheels of Change in Organizations</a:t>
            </a:r>
            <a:r>
              <a:rPr lang="en-US" sz="1200" i="1" smtClean="0">
                <a:solidFill>
                  <a:schemeClr val="tx1">
                    <a:lumMod val="65000"/>
                    <a:lumOff val="35000"/>
                  </a:schemeClr>
                </a:solidFill>
              </a:rPr>
              <a:t>. International Journal Of Knowledge, Culture &amp; Change Management</a:t>
            </a:r>
            <a:r>
              <a:rPr lang="en-US" sz="1200" smtClean="0">
                <a:solidFill>
                  <a:schemeClr val="tx1">
                    <a:lumMod val="65000"/>
                    <a:lumOff val="35000"/>
                  </a:schemeClr>
                </a:solidFill>
              </a:rPr>
              <a:t>, 11(6), 247-265.</a:t>
            </a:r>
          </a:p>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National Academies of Sciences, Engineering, and Medicine (NASEM). 2011. </a:t>
            </a:r>
            <a:r>
              <a:rPr lang="en-US" sz="1200" i="1" smtClean="0">
                <a:solidFill>
                  <a:schemeClr val="tx1">
                    <a:lumMod val="65000"/>
                    <a:lumOff val="35000"/>
                  </a:schemeClr>
                </a:solidFill>
              </a:rPr>
              <a:t>Expanding Underrepresented Minority Participation: America's Science and Technology Talent at the Crossroads.</a:t>
            </a:r>
            <a:r>
              <a:rPr lang="en-US" sz="1200" smtClean="0">
                <a:solidFill>
                  <a:schemeClr val="tx1">
                    <a:lumMod val="65000"/>
                    <a:lumOff val="35000"/>
                  </a:schemeClr>
                </a:solidFill>
              </a:rPr>
              <a:t> Washington, DC: The National Academies Press. </a:t>
            </a:r>
            <a:r>
              <a:rPr lang="en-US" sz="1200" u="sng" smtClean="0">
                <a:solidFill>
                  <a:schemeClr val="tx1">
                    <a:lumMod val="65000"/>
                    <a:lumOff val="35000"/>
                  </a:schemeClr>
                </a:solidFill>
                <a:hlinkClick r:id="rId7"/>
              </a:rPr>
              <a:t>https://doi.org/10.17226/12984</a:t>
            </a:r>
            <a:endParaRPr lang="en-US" sz="120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200" smtClean="0">
                <a:solidFill>
                  <a:schemeClr val="tx1">
                    <a:lumMod val="65000"/>
                    <a:lumOff val="35000"/>
                  </a:schemeClr>
                </a:solidFill>
              </a:rPr>
              <a:t>National Academies of Sciences, Engineering, and Medicine (NASEM). (2017). </a:t>
            </a:r>
            <a:r>
              <a:rPr lang="en-US" sz="1200" i="1" smtClean="0">
                <a:solidFill>
                  <a:schemeClr val="tx1">
                    <a:lumMod val="65000"/>
                    <a:lumOff val="35000"/>
                  </a:schemeClr>
                </a:solidFill>
              </a:rPr>
              <a:t>Undergraduate Research Experiences for STEM Students: Successes, Challenges, and Opportunities</a:t>
            </a:r>
            <a:r>
              <a:rPr lang="en-US" sz="1200" smtClean="0">
                <a:solidFill>
                  <a:schemeClr val="tx1">
                    <a:lumMod val="65000"/>
                    <a:lumOff val="35000"/>
                  </a:schemeClr>
                </a:solidFill>
              </a:rPr>
              <a:t>. Washington, DC: The National Academies Press.  </a:t>
            </a:r>
            <a:r>
              <a:rPr lang="en-US" sz="1200" u="sng" smtClean="0">
                <a:solidFill>
                  <a:schemeClr val="tx1">
                    <a:lumMod val="65000"/>
                    <a:lumOff val="35000"/>
                  </a:schemeClr>
                </a:solidFill>
                <a:hlinkClick r:id="rId8"/>
              </a:rPr>
              <a:t>https://doi:10.17226/24622</a:t>
            </a:r>
            <a:endParaRPr lang="en-US" sz="1200" smtClean="0">
              <a:solidFill>
                <a:schemeClr val="tx1">
                  <a:lumMod val="65000"/>
                  <a:lumOff val="35000"/>
                </a:schemeClr>
              </a:solidFill>
            </a:endParaRPr>
          </a:p>
          <a:p>
            <a:pPr marL="0" indent="0">
              <a:buFont typeface="Arial"/>
              <a:buNone/>
            </a:pPr>
            <a:endParaRPr lang="en-US" sz="1200" dirty="0"/>
          </a:p>
        </p:txBody>
      </p:sp>
    </p:spTree>
    <p:extLst>
      <p:ext uri="{BB962C8B-B14F-4D97-AF65-F5344CB8AC3E}">
        <p14:creationId xmlns:p14="http://schemas.microsoft.com/office/powerpoint/2010/main" val="4028575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5" name="Content Placeholder 2"/>
          <p:cNvSpPr txBox="1">
            <a:spLocks/>
          </p:cNvSpPr>
          <p:nvPr/>
        </p:nvSpPr>
        <p:spPr>
          <a:xfrm>
            <a:off x="457200" y="1283711"/>
            <a:ext cx="8229600" cy="5174124"/>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7525" indent="-517525">
              <a:spcAft>
                <a:spcPts val="600"/>
              </a:spcAft>
              <a:buFont typeface="Arial"/>
              <a:buNone/>
            </a:pPr>
            <a:r>
              <a:rPr lang="en-US" sz="1700" dirty="0" smtClean="0">
                <a:solidFill>
                  <a:schemeClr val="tx1">
                    <a:lumMod val="65000"/>
                    <a:lumOff val="35000"/>
                  </a:schemeClr>
                </a:solidFill>
              </a:rPr>
              <a:t>National Research Council (NRC). (2012). </a:t>
            </a:r>
            <a:r>
              <a:rPr lang="en-US" sz="1700" i="1" dirty="0" smtClean="0">
                <a:solidFill>
                  <a:schemeClr val="tx1">
                    <a:lumMod val="65000"/>
                    <a:lumOff val="35000"/>
                  </a:schemeClr>
                </a:solidFill>
              </a:rPr>
              <a:t>Discipline-Based Education Research: Understanding and Improving Learning in Undergraduate Science and Engineering</a:t>
            </a:r>
            <a:r>
              <a:rPr lang="en-US" sz="1700" dirty="0" smtClean="0">
                <a:solidFill>
                  <a:schemeClr val="tx1">
                    <a:lumMod val="65000"/>
                    <a:lumOff val="35000"/>
                  </a:schemeClr>
                </a:solidFill>
              </a:rPr>
              <a:t>. S.R. Singer, N.R. Nielsen, and H.A. </a:t>
            </a:r>
            <a:r>
              <a:rPr lang="en-US" sz="1700" dirty="0" err="1" smtClean="0">
                <a:solidFill>
                  <a:schemeClr val="tx1">
                    <a:lumMod val="65000"/>
                    <a:lumOff val="35000"/>
                  </a:schemeClr>
                </a:solidFill>
              </a:rPr>
              <a:t>Schweingruber</a:t>
            </a:r>
            <a:r>
              <a:rPr lang="en-US" sz="1700" dirty="0" smtClean="0">
                <a:solidFill>
                  <a:schemeClr val="tx1">
                    <a:lumMod val="65000"/>
                    <a:lumOff val="35000"/>
                  </a:schemeClr>
                </a:solidFill>
              </a:rPr>
              <a:t>, Editors. Committee on the Status, Contributions, and Future Directions of Discipline-Based Education Research. Board on Science Education, Division of Behavioral and Social Sciences and Education. Washington, DC: The National Academies Press. </a:t>
            </a:r>
            <a:r>
              <a:rPr lang="en-US" sz="1700" u="sng" dirty="0" smtClean="0">
                <a:solidFill>
                  <a:schemeClr val="tx1">
                    <a:lumMod val="65000"/>
                    <a:lumOff val="35000"/>
                  </a:schemeClr>
                </a:solidFill>
                <a:hlinkClick r:id="rId3"/>
              </a:rPr>
              <a:t>https://doi.org/10.17226/13362</a:t>
            </a:r>
            <a:r>
              <a:rPr lang="en-US" sz="1700" dirty="0" smtClean="0">
                <a:solidFill>
                  <a:schemeClr val="tx1">
                    <a:lumMod val="65000"/>
                    <a:lumOff val="35000"/>
                  </a:schemeClr>
                </a:solidFill>
              </a:rPr>
              <a:t>.</a:t>
            </a:r>
          </a:p>
          <a:p>
            <a:pPr marL="515938" indent="-515938">
              <a:lnSpc>
                <a:spcPct val="120000"/>
              </a:lnSpc>
              <a:spcBef>
                <a:spcPts val="0"/>
              </a:spcBef>
              <a:spcAft>
                <a:spcPts val="600"/>
              </a:spcAft>
              <a:buFont typeface="Arial"/>
              <a:buNone/>
            </a:pPr>
            <a:r>
              <a:rPr lang="en-US" sz="1700" dirty="0" smtClean="0">
                <a:solidFill>
                  <a:schemeClr val="tx1">
                    <a:lumMod val="65000"/>
                    <a:lumOff val="35000"/>
                  </a:schemeClr>
                </a:solidFill>
              </a:rPr>
              <a:t>National Research Council (NRC). 2015. </a:t>
            </a:r>
            <a:r>
              <a:rPr lang="en-US" sz="1700" i="1" dirty="0" smtClean="0">
                <a:solidFill>
                  <a:schemeClr val="tx1">
                    <a:lumMod val="65000"/>
                    <a:lumOff val="35000"/>
                  </a:schemeClr>
                </a:solidFill>
              </a:rPr>
              <a:t>Reaching Students: What Research Says About Effective Instruction in Undergraduate Science and Engineering</a:t>
            </a:r>
            <a:r>
              <a:rPr lang="en-US" sz="1700" dirty="0" smtClean="0">
                <a:solidFill>
                  <a:schemeClr val="tx1">
                    <a:lumMod val="65000"/>
                    <a:lumOff val="35000"/>
                  </a:schemeClr>
                </a:solidFill>
              </a:rPr>
              <a:t>. Washington, DC: The National Academies Press.  </a:t>
            </a:r>
            <a:r>
              <a:rPr lang="en-US" sz="1700" u="sng" dirty="0" smtClean="0">
                <a:solidFill>
                  <a:schemeClr val="tx1">
                    <a:lumMod val="65000"/>
                    <a:lumOff val="35000"/>
                  </a:schemeClr>
                </a:solidFill>
                <a:hlinkClick r:id="rId4"/>
              </a:rPr>
              <a:t>https://doi.org/10.17226/18687</a:t>
            </a:r>
            <a:r>
              <a:rPr lang="en-US" sz="1700" dirty="0" smtClean="0">
                <a:solidFill>
                  <a:schemeClr val="tx1">
                    <a:lumMod val="65000"/>
                    <a:lumOff val="35000"/>
                  </a:schemeClr>
                </a:solidFill>
              </a:rPr>
              <a:t>.</a:t>
            </a:r>
          </a:p>
          <a:p>
            <a:pPr marL="515938" indent="-515938">
              <a:lnSpc>
                <a:spcPct val="120000"/>
              </a:lnSpc>
              <a:spcBef>
                <a:spcPts val="0"/>
              </a:spcBef>
              <a:spcAft>
                <a:spcPts val="600"/>
              </a:spcAft>
              <a:buFont typeface="Arial"/>
              <a:buNone/>
            </a:pPr>
            <a:r>
              <a:rPr lang="en-US" sz="1700" dirty="0" smtClean="0">
                <a:solidFill>
                  <a:schemeClr val="tx1">
                    <a:lumMod val="65000"/>
                    <a:lumOff val="35000"/>
                  </a:schemeClr>
                </a:solidFill>
                <a:ea typeface="Times New Roman" charset="0"/>
                <a:cs typeface="Times New Roman" charset="0"/>
              </a:rPr>
              <a:t>Nging, T. K. and Yazdanifard, R. (2015). The general review of how different leadership styles cause the transformational change efforts to be successful.  </a:t>
            </a:r>
            <a:r>
              <a:rPr lang="en-US" sz="1700" i="1" dirty="0" smtClean="0">
                <a:solidFill>
                  <a:schemeClr val="tx1">
                    <a:lumMod val="65000"/>
                    <a:lumOff val="35000"/>
                  </a:schemeClr>
                </a:solidFill>
                <a:ea typeface="Times New Roman" charset="0"/>
                <a:cs typeface="Times New Roman" charset="0"/>
              </a:rPr>
              <a:t>International Journal Of Management, Accounting &amp; Economics</a:t>
            </a:r>
            <a:r>
              <a:rPr lang="en-US" sz="1700" dirty="0" smtClean="0">
                <a:solidFill>
                  <a:schemeClr val="tx1">
                    <a:lumMod val="65000"/>
                    <a:lumOff val="35000"/>
                  </a:schemeClr>
                </a:solidFill>
                <a:ea typeface="Times New Roman" charset="0"/>
                <a:cs typeface="Times New Roman" charset="0"/>
              </a:rPr>
              <a:t>, 2(9), 1130-1140.</a:t>
            </a:r>
          </a:p>
          <a:p>
            <a:pPr marL="515938" indent="-515938">
              <a:lnSpc>
                <a:spcPct val="120000"/>
              </a:lnSpc>
              <a:spcBef>
                <a:spcPts val="0"/>
              </a:spcBef>
              <a:spcAft>
                <a:spcPts val="600"/>
              </a:spcAft>
              <a:buFont typeface="Arial"/>
              <a:buNone/>
            </a:pPr>
            <a:r>
              <a:rPr lang="en-US" sz="1700" dirty="0" smtClean="0"/>
              <a:t>Parra, M.E.  (</a:t>
            </a:r>
            <a:r>
              <a:rPr lang="en-US" sz="1700" dirty="0" err="1" smtClean="0"/>
              <a:t>n.d.</a:t>
            </a:r>
            <a:r>
              <a:rPr lang="en-US" sz="1700" dirty="0" smtClean="0"/>
              <a:t>).  </a:t>
            </a:r>
            <a:r>
              <a:rPr lang="en-US" sz="1700" i="1" dirty="0" smtClean="0"/>
              <a:t>AVID &amp; on-line learning: A review of literature support of WICOR-based strategies </a:t>
            </a:r>
            <a:r>
              <a:rPr lang="en-US" sz="1700" dirty="0" smtClean="0"/>
              <a:t>(research brief). AVID for Higher Education. Dallas, TX.</a:t>
            </a:r>
          </a:p>
          <a:p>
            <a:pPr marL="515938" indent="-515938">
              <a:lnSpc>
                <a:spcPct val="120000"/>
              </a:lnSpc>
              <a:spcBef>
                <a:spcPts val="0"/>
              </a:spcBef>
              <a:spcAft>
                <a:spcPts val="600"/>
              </a:spcAft>
              <a:buFont typeface="Arial"/>
              <a:buNone/>
            </a:pPr>
            <a:r>
              <a:rPr lang="en-US" sz="1700" dirty="0" smtClean="0">
                <a:solidFill>
                  <a:schemeClr val="tx1">
                    <a:lumMod val="65000"/>
                    <a:lumOff val="35000"/>
                  </a:schemeClr>
                </a:solidFill>
              </a:rPr>
              <a:t>Kurzweil, R. (2001, March 7). </a:t>
            </a:r>
            <a:r>
              <a:rPr lang="en-US" sz="1700" i="1" dirty="0" smtClean="0">
                <a:solidFill>
                  <a:schemeClr val="tx1">
                    <a:lumMod val="65000"/>
                    <a:lumOff val="35000"/>
                  </a:schemeClr>
                </a:solidFill>
              </a:rPr>
              <a:t>The Law of Accelerating Returns</a:t>
            </a:r>
            <a:r>
              <a:rPr lang="en-US" sz="1700" dirty="0" smtClean="0">
                <a:solidFill>
                  <a:schemeClr val="tx1">
                    <a:lumMod val="65000"/>
                    <a:lumOff val="35000"/>
                  </a:schemeClr>
                </a:solidFill>
              </a:rPr>
              <a:t>. Retrieved from: </a:t>
            </a:r>
            <a:r>
              <a:rPr lang="en-US" sz="1700" dirty="0" smtClean="0">
                <a:solidFill>
                  <a:schemeClr val="tx1">
                    <a:lumMod val="65000"/>
                    <a:lumOff val="35000"/>
                  </a:schemeClr>
                </a:solidFill>
                <a:hlinkClick r:id="rId5"/>
              </a:rPr>
              <a:t>http://www.kurzweilai.net/the-law-of-accelerating-returns</a:t>
            </a:r>
            <a:endParaRPr lang="en-US" sz="1700" dirty="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700" dirty="0" smtClean="0">
                <a:solidFill>
                  <a:schemeClr val="tx1">
                    <a:lumMod val="65000"/>
                    <a:lumOff val="35000"/>
                  </a:schemeClr>
                </a:solidFill>
              </a:rPr>
              <a:t>Regional Educational Laboratory (REL) Program Northeast and islands. (2017, September 20). </a:t>
            </a:r>
            <a:r>
              <a:rPr lang="en-US" sz="1700" i="1" dirty="0" smtClean="0">
                <a:solidFill>
                  <a:schemeClr val="tx1">
                    <a:lumMod val="65000"/>
                    <a:lumOff val="35000"/>
                  </a:schemeClr>
                </a:solidFill>
              </a:rPr>
              <a:t>Leveraging Postsecondary Data to Increase College Access</a:t>
            </a:r>
            <a:r>
              <a:rPr lang="en-US" sz="1700" dirty="0" smtClean="0">
                <a:solidFill>
                  <a:schemeClr val="tx1">
                    <a:lumMod val="65000"/>
                    <a:lumOff val="35000"/>
                  </a:schemeClr>
                </a:solidFill>
              </a:rPr>
              <a:t> [webinar presentation].   U.S. Department of Education, Institute of Education Sciences. </a:t>
            </a:r>
          </a:p>
          <a:p>
            <a:pPr marL="515938" indent="-515938">
              <a:lnSpc>
                <a:spcPct val="120000"/>
              </a:lnSpc>
              <a:spcBef>
                <a:spcPts val="0"/>
              </a:spcBef>
              <a:spcAft>
                <a:spcPts val="600"/>
              </a:spcAft>
              <a:buFont typeface="Arial"/>
              <a:buNone/>
            </a:pPr>
            <a:r>
              <a:rPr lang="en-US" sz="1700" dirty="0" smtClean="0">
                <a:solidFill>
                  <a:schemeClr val="tx1">
                    <a:lumMod val="65000"/>
                    <a:lumOff val="35000"/>
                  </a:schemeClr>
                </a:solidFill>
              </a:rPr>
              <a:t>Ryland, J. (2017). Technology and the Future of the Community College. American Association of Community Colleges. Retrieved from   http://www.aacc.nche.edu/Resources/aaccprograms/pastprojects/Pages/technologyfuture.aspx</a:t>
            </a:r>
            <a:endParaRPr lang="en-US" sz="1700" dirty="0" smtClean="0"/>
          </a:p>
          <a:p>
            <a:pPr marL="515938" indent="-515938">
              <a:lnSpc>
                <a:spcPct val="120000"/>
              </a:lnSpc>
              <a:spcBef>
                <a:spcPts val="0"/>
              </a:spcBef>
              <a:spcAft>
                <a:spcPts val="600"/>
              </a:spcAft>
              <a:buFont typeface="Arial"/>
              <a:buNone/>
            </a:pPr>
            <a:r>
              <a:rPr lang="en-US" sz="1700" dirty="0" smtClean="0">
                <a:solidFill>
                  <a:schemeClr val="tx1">
                    <a:lumMod val="65000"/>
                    <a:lumOff val="35000"/>
                  </a:schemeClr>
                </a:solidFill>
              </a:rPr>
              <a:t>Soria, K. M., </a:t>
            </a:r>
            <a:r>
              <a:rPr lang="en-US" sz="1700" dirty="0" err="1" smtClean="0">
                <a:solidFill>
                  <a:schemeClr val="tx1">
                    <a:lumMod val="65000"/>
                    <a:lumOff val="35000"/>
                  </a:schemeClr>
                </a:solidFill>
              </a:rPr>
              <a:t>Fransen</a:t>
            </a:r>
            <a:r>
              <a:rPr lang="en-US" sz="1700" dirty="0" smtClean="0">
                <a:solidFill>
                  <a:schemeClr val="tx1">
                    <a:lumMod val="65000"/>
                    <a:lumOff val="35000"/>
                  </a:schemeClr>
                </a:solidFill>
              </a:rPr>
              <a:t>, J., &amp; </a:t>
            </a:r>
            <a:r>
              <a:rPr lang="en-US" sz="1700" dirty="0" err="1" smtClean="0">
                <a:solidFill>
                  <a:schemeClr val="tx1">
                    <a:lumMod val="65000"/>
                    <a:lumOff val="35000"/>
                  </a:schemeClr>
                </a:solidFill>
              </a:rPr>
              <a:t>Nackerud</a:t>
            </a:r>
            <a:r>
              <a:rPr lang="en-US" sz="1700" dirty="0" smtClean="0">
                <a:solidFill>
                  <a:schemeClr val="tx1">
                    <a:lumMod val="65000"/>
                    <a:lumOff val="35000"/>
                  </a:schemeClr>
                </a:solidFill>
              </a:rPr>
              <a:t>, S. (2013). Library use and undergraduate student outcomes: New evidence for students' retention and academic success. </a:t>
            </a:r>
            <a:r>
              <a:rPr lang="en-US" sz="1700" i="1" dirty="0" smtClean="0">
                <a:solidFill>
                  <a:schemeClr val="tx1">
                    <a:lumMod val="65000"/>
                    <a:lumOff val="35000"/>
                  </a:schemeClr>
                </a:solidFill>
              </a:rPr>
              <a:t>portal: Libraries and the Academy</a:t>
            </a:r>
            <a:r>
              <a:rPr lang="en-US" sz="1700" dirty="0" smtClean="0">
                <a:solidFill>
                  <a:schemeClr val="tx1">
                    <a:lumMod val="65000"/>
                    <a:lumOff val="35000"/>
                  </a:schemeClr>
                </a:solidFill>
              </a:rPr>
              <a:t>, </a:t>
            </a:r>
            <a:r>
              <a:rPr lang="en-US" sz="1700" i="1" dirty="0" smtClean="0">
                <a:solidFill>
                  <a:schemeClr val="tx1">
                    <a:lumMod val="65000"/>
                    <a:lumOff val="35000"/>
                  </a:schemeClr>
                </a:solidFill>
              </a:rPr>
              <a:t>13</a:t>
            </a:r>
            <a:r>
              <a:rPr lang="en-US" sz="1700" dirty="0" smtClean="0">
                <a:solidFill>
                  <a:schemeClr val="tx1">
                    <a:lumMod val="65000"/>
                    <a:lumOff val="35000"/>
                  </a:schemeClr>
                </a:solidFill>
              </a:rPr>
              <a:t>(2), 147-164. Retrieved from </a:t>
            </a:r>
            <a:r>
              <a:rPr lang="en-US" sz="1700" dirty="0" smtClean="0">
                <a:solidFill>
                  <a:schemeClr val="tx1">
                    <a:lumMod val="65000"/>
                    <a:lumOff val="35000"/>
                  </a:schemeClr>
                </a:solidFill>
                <a:hlinkClick r:id="rId6"/>
              </a:rPr>
              <a:t>http://conservancy.umn.edu/bitstream/handle/11299/143312/Library%20Use%20and%20Undergradu?sequence=1</a:t>
            </a:r>
            <a:endParaRPr lang="en-US" sz="1700" dirty="0" smtClean="0">
              <a:solidFill>
                <a:schemeClr val="tx1">
                  <a:lumMod val="65000"/>
                  <a:lumOff val="35000"/>
                </a:schemeClr>
              </a:solidFill>
            </a:endParaRPr>
          </a:p>
          <a:p>
            <a:pPr marL="515938" indent="-515938">
              <a:lnSpc>
                <a:spcPct val="120000"/>
              </a:lnSpc>
              <a:spcBef>
                <a:spcPts val="0"/>
              </a:spcBef>
              <a:spcAft>
                <a:spcPts val="600"/>
              </a:spcAft>
              <a:buFont typeface="Arial"/>
              <a:buNone/>
            </a:pPr>
            <a:r>
              <a:rPr lang="en-US" sz="1700" dirty="0" err="1" smtClean="0">
                <a:solidFill>
                  <a:schemeClr val="tx1">
                    <a:lumMod val="65000"/>
                    <a:lumOff val="35000"/>
                  </a:schemeClr>
                </a:solidFill>
              </a:rPr>
              <a:t>Stosich</a:t>
            </a:r>
            <a:r>
              <a:rPr lang="en-US" sz="1700" dirty="0" smtClean="0">
                <a:solidFill>
                  <a:schemeClr val="tx1">
                    <a:lumMod val="65000"/>
                    <a:lumOff val="35000"/>
                  </a:schemeClr>
                </a:solidFill>
              </a:rPr>
              <a:t>, E. L. (2016). </a:t>
            </a:r>
            <a:r>
              <a:rPr lang="en-US" sz="1700" i="1" dirty="0" smtClean="0">
                <a:solidFill>
                  <a:schemeClr val="tx1">
                    <a:lumMod val="65000"/>
                    <a:lumOff val="35000"/>
                  </a:schemeClr>
                </a:solidFill>
              </a:rPr>
              <a:t>Building teacher and school capacity to teach to ambitious standards in high-poverty schools</a:t>
            </a:r>
            <a:r>
              <a:rPr lang="en-US" sz="1700" dirty="0" smtClean="0">
                <a:solidFill>
                  <a:schemeClr val="tx1">
                    <a:lumMod val="65000"/>
                    <a:lumOff val="35000"/>
                  </a:schemeClr>
                </a:solidFill>
              </a:rPr>
              <a:t>. Teaching and Teacher Education, 58, 43-53. Retrieved from </a:t>
            </a:r>
            <a:r>
              <a:rPr lang="en-US" sz="1700" u="sng" dirty="0" smtClean="0">
                <a:solidFill>
                  <a:schemeClr val="tx1">
                    <a:lumMod val="65000"/>
                    <a:lumOff val="35000"/>
                  </a:schemeClr>
                </a:solidFill>
                <a:hlinkClick r:id="rId7"/>
              </a:rPr>
              <a:t>https://edpolicy.stanford.edu/sites/default/files/publications/stosich-aug2016-journal-article.pdf</a:t>
            </a:r>
            <a:endParaRPr lang="en-US" sz="1700" u="sng" dirty="0" smtClean="0">
              <a:solidFill>
                <a:schemeClr val="tx1">
                  <a:lumMod val="65000"/>
                  <a:lumOff val="35000"/>
                </a:schemeClr>
              </a:solidFill>
            </a:endParaRPr>
          </a:p>
          <a:p>
            <a:pPr marL="515938" indent="-515938">
              <a:lnSpc>
                <a:spcPct val="120000"/>
              </a:lnSpc>
              <a:spcBef>
                <a:spcPts val="0"/>
              </a:spcBef>
              <a:spcAft>
                <a:spcPts val="600"/>
              </a:spcAft>
              <a:buFont typeface="Arial"/>
              <a:buNone/>
            </a:pPr>
            <a:endParaRPr lang="en-US" sz="1200" dirty="0" smtClean="0">
              <a:solidFill>
                <a:schemeClr val="tx1">
                  <a:lumMod val="65000"/>
                  <a:lumOff val="35000"/>
                </a:schemeClr>
              </a:solidFill>
            </a:endParaRPr>
          </a:p>
          <a:p>
            <a:pPr marL="515938" indent="-515938">
              <a:buFont typeface="Arial"/>
              <a:buNone/>
            </a:pPr>
            <a:endParaRPr lang="en-US" sz="1200" dirty="0" smtClean="0"/>
          </a:p>
          <a:p>
            <a:pPr marL="515938" indent="-515938">
              <a:buFont typeface="Arial"/>
              <a:buNone/>
            </a:pPr>
            <a:endParaRPr lang="en-US" sz="1200" dirty="0" smtClean="0"/>
          </a:p>
          <a:p>
            <a:pPr marL="515938" indent="-515938">
              <a:buFont typeface="Arial"/>
              <a:buNone/>
            </a:pPr>
            <a:endParaRPr lang="en-US" sz="1200" dirty="0" smtClean="0"/>
          </a:p>
          <a:p>
            <a:endParaRPr lang="en-US" dirty="0" smtClean="0"/>
          </a:p>
          <a:p>
            <a:pPr marL="0" indent="0">
              <a:buFont typeface="Arial"/>
              <a:buNone/>
            </a:pPr>
            <a:endParaRPr lang="en-US" dirty="0"/>
          </a:p>
        </p:txBody>
      </p:sp>
    </p:spTree>
    <p:extLst>
      <p:ext uri="{BB962C8B-B14F-4D97-AF65-F5344CB8AC3E}">
        <p14:creationId xmlns:p14="http://schemas.microsoft.com/office/powerpoint/2010/main" val="1134155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4" name="Content Placeholder 2"/>
          <p:cNvSpPr>
            <a:spLocks noGrp="1"/>
          </p:cNvSpPr>
          <p:nvPr>
            <p:ph idx="1"/>
          </p:nvPr>
        </p:nvSpPr>
        <p:spPr>
          <a:xfrm>
            <a:off x="457200" y="1121150"/>
            <a:ext cx="8229600" cy="5008212"/>
          </a:xfrm>
        </p:spPr>
        <p:txBody>
          <a:bodyPr>
            <a:normAutofit/>
          </a:bodyPr>
          <a:lstStyle/>
          <a:p>
            <a:pPr marL="515938" indent="-515938">
              <a:lnSpc>
                <a:spcPct val="120000"/>
              </a:lnSpc>
              <a:spcBef>
                <a:spcPts val="0"/>
              </a:spcBef>
              <a:spcAft>
                <a:spcPts val="600"/>
              </a:spcAft>
              <a:buNone/>
            </a:pPr>
            <a:r>
              <a:rPr lang="en-US" sz="1200" dirty="0" smtClean="0">
                <a:solidFill>
                  <a:schemeClr val="tx1">
                    <a:lumMod val="65000"/>
                    <a:lumOff val="35000"/>
                  </a:schemeClr>
                </a:solidFill>
              </a:rPr>
              <a:t>Thorpe, A., </a:t>
            </a:r>
            <a:r>
              <a:rPr lang="en-US" sz="1200" dirty="0" err="1" smtClean="0">
                <a:solidFill>
                  <a:schemeClr val="tx1">
                    <a:lumMod val="65000"/>
                    <a:lumOff val="35000"/>
                  </a:schemeClr>
                </a:solidFill>
              </a:rPr>
              <a:t>Lukes</a:t>
            </a:r>
            <a:r>
              <a:rPr lang="en-US" sz="1200" dirty="0" smtClean="0">
                <a:solidFill>
                  <a:schemeClr val="tx1">
                    <a:lumMod val="65000"/>
                    <a:lumOff val="35000"/>
                  </a:schemeClr>
                </a:solidFill>
              </a:rPr>
              <a:t>, R., </a:t>
            </a:r>
            <a:r>
              <a:rPr lang="en-US" sz="1200" dirty="0" err="1" smtClean="0">
                <a:solidFill>
                  <a:schemeClr val="tx1">
                    <a:lumMod val="65000"/>
                    <a:lumOff val="35000"/>
                  </a:schemeClr>
                </a:solidFill>
              </a:rPr>
              <a:t>Bever</a:t>
            </a:r>
            <a:r>
              <a:rPr lang="en-US" sz="1200" dirty="0" smtClean="0">
                <a:solidFill>
                  <a:schemeClr val="tx1">
                    <a:lumMod val="65000"/>
                    <a:lumOff val="35000"/>
                  </a:schemeClr>
                </a:solidFill>
              </a:rPr>
              <a:t>, D. J., &amp; He, Y. (2016). The impact of the academic library on student success: Connecting the dots. Portal: Libraries and The Academy, 16(2), 373-392. Retrieved from </a:t>
            </a:r>
            <a:r>
              <a:rPr lang="en-US" sz="1200" u="sng" dirty="0" smtClean="0">
                <a:solidFill>
                  <a:schemeClr val="tx1">
                    <a:lumMod val="65000"/>
                    <a:lumOff val="35000"/>
                  </a:schemeClr>
                </a:solidFill>
                <a:hlinkClick r:id="rId3"/>
              </a:rPr>
              <a:t>https://scholarworks.iu.edu/dspace/bitstream/handle/2022/21100/The%20Impact%20of%20the%20Academic%20Library%20on%20Student%20Success%20--%20Text.pdf?sequence=1</a:t>
            </a:r>
            <a:endParaRPr lang="en-US" sz="1200" dirty="0" smtClean="0">
              <a:solidFill>
                <a:schemeClr val="tx1">
                  <a:lumMod val="65000"/>
                  <a:lumOff val="35000"/>
                </a:schemeClr>
              </a:solidFill>
            </a:endParaRPr>
          </a:p>
          <a:p>
            <a:pPr marL="515938" indent="-515938">
              <a:lnSpc>
                <a:spcPct val="120000"/>
              </a:lnSpc>
              <a:spcBef>
                <a:spcPts val="0"/>
              </a:spcBef>
              <a:spcAft>
                <a:spcPts val="600"/>
              </a:spcAft>
              <a:buNone/>
            </a:pPr>
            <a:r>
              <a:rPr lang="en-US" sz="1200" dirty="0" smtClean="0">
                <a:solidFill>
                  <a:schemeClr val="tx1">
                    <a:lumMod val="65000"/>
                    <a:lumOff val="35000"/>
                  </a:schemeClr>
                </a:solidFill>
              </a:rPr>
              <a:t>Wei, R. C., Darling-Hammond, L., &amp; Adamson, F. (2010). </a:t>
            </a:r>
            <a:r>
              <a:rPr lang="en-US" sz="1200" i="1" dirty="0" smtClean="0">
                <a:solidFill>
                  <a:schemeClr val="tx1">
                    <a:lumMod val="65000"/>
                    <a:lumOff val="35000"/>
                  </a:schemeClr>
                </a:solidFill>
              </a:rPr>
              <a:t>Professional development in the United States: Trends and challenge</a:t>
            </a:r>
            <a:r>
              <a:rPr lang="en-US" sz="1200" dirty="0" smtClean="0">
                <a:solidFill>
                  <a:schemeClr val="tx1">
                    <a:lumMod val="65000"/>
                    <a:lumOff val="35000"/>
                  </a:schemeClr>
                </a:solidFill>
              </a:rPr>
              <a:t>s (Vol. 28). Dallas, TX: National Staff Development Council. Retrieved from </a:t>
            </a:r>
            <a:r>
              <a:rPr lang="en-US" sz="1200" u="sng" dirty="0" smtClean="0">
                <a:solidFill>
                  <a:schemeClr val="tx1">
                    <a:lumMod val="65000"/>
                    <a:lumOff val="35000"/>
                  </a:schemeClr>
                </a:solidFill>
                <a:hlinkClick r:id="rId4"/>
              </a:rPr>
              <a:t>https://edpolicy.stanford.edu/sites/default/files/publications/professional-development-united-states-trends-and-challenges.pdf</a:t>
            </a:r>
            <a:endParaRPr lang="en-US" sz="1200" u="sng" dirty="0" smtClean="0">
              <a:solidFill>
                <a:schemeClr val="tx1">
                  <a:lumMod val="65000"/>
                  <a:lumOff val="35000"/>
                </a:schemeClr>
              </a:solidFill>
            </a:endParaRPr>
          </a:p>
          <a:p>
            <a:pPr marL="515938" indent="-515938">
              <a:lnSpc>
                <a:spcPct val="120000"/>
              </a:lnSpc>
              <a:spcBef>
                <a:spcPts val="0"/>
              </a:spcBef>
              <a:spcAft>
                <a:spcPts val="600"/>
              </a:spcAft>
              <a:buNone/>
            </a:pPr>
            <a:r>
              <a:rPr lang="en-US" sz="1200" dirty="0">
                <a:solidFill>
                  <a:schemeClr val="tx1">
                    <a:lumMod val="65000"/>
                    <a:lumOff val="35000"/>
                  </a:schemeClr>
                </a:solidFill>
              </a:rPr>
              <a:t>Whelan-Berry, K. S., &amp; Somerville, K. A. (2010). Linking change drivers and the organizational change process: a review and synthesis. </a:t>
            </a:r>
            <a:r>
              <a:rPr lang="en-US" sz="1200" i="1" dirty="0">
                <a:solidFill>
                  <a:schemeClr val="tx1">
                    <a:lumMod val="65000"/>
                    <a:lumOff val="35000"/>
                  </a:schemeClr>
                </a:solidFill>
              </a:rPr>
              <a:t>Journal Of Change Management</a:t>
            </a:r>
            <a:r>
              <a:rPr lang="en-US" sz="1200" dirty="0">
                <a:solidFill>
                  <a:schemeClr val="tx1">
                    <a:lumMod val="65000"/>
                    <a:lumOff val="35000"/>
                  </a:schemeClr>
                </a:solidFill>
              </a:rPr>
              <a:t>, 10(2), 175-193. doi:10.1080/14697011003795651</a:t>
            </a:r>
          </a:p>
          <a:p>
            <a:pPr marL="515938" indent="-515938">
              <a:lnSpc>
                <a:spcPct val="120000"/>
              </a:lnSpc>
              <a:spcBef>
                <a:spcPts val="0"/>
              </a:spcBef>
              <a:spcAft>
                <a:spcPts val="600"/>
              </a:spcAft>
              <a:buNone/>
            </a:pPr>
            <a:endParaRPr lang="en-US" sz="1200" dirty="0" smtClean="0">
              <a:solidFill>
                <a:schemeClr val="tx1">
                  <a:lumMod val="65000"/>
                  <a:lumOff val="35000"/>
                </a:schemeClr>
              </a:solidFill>
            </a:endParaRPr>
          </a:p>
          <a:p>
            <a:pPr marL="515938" indent="-515938">
              <a:buNone/>
            </a:pPr>
            <a:endParaRPr lang="en-US" sz="1200" dirty="0"/>
          </a:p>
          <a:p>
            <a:pPr marL="515938" indent="-515938">
              <a:buNone/>
            </a:pPr>
            <a:endParaRPr lang="en-US" sz="1200" dirty="0" smtClean="0"/>
          </a:p>
          <a:p>
            <a:pPr marL="515938" indent="-515938">
              <a:buNone/>
            </a:pPr>
            <a:endParaRPr lang="en-US" sz="1200" dirty="0"/>
          </a:p>
          <a:p>
            <a:endParaRPr lang="en-US" dirty="0" smtClean="0"/>
          </a:p>
          <a:p>
            <a:pPr marL="0" indent="0">
              <a:buNone/>
            </a:pPr>
            <a:endParaRPr lang="en-US" dirty="0"/>
          </a:p>
        </p:txBody>
      </p:sp>
    </p:spTree>
    <p:extLst>
      <p:ext uri="{BB962C8B-B14F-4D97-AF65-F5344CB8AC3E}">
        <p14:creationId xmlns:p14="http://schemas.microsoft.com/office/powerpoint/2010/main" val="685660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0785" y="792414"/>
            <a:ext cx="5516391" cy="1658706"/>
          </a:xfrm>
        </p:spPr>
        <p:txBody>
          <a:bodyPr>
            <a:normAutofit fontScale="90000"/>
          </a:bodyPr>
          <a:lstStyle/>
          <a:p>
            <a:r>
              <a:rPr lang="en-US" sz="1800" b="1" dirty="0">
                <a:latin typeface="Arial Narrow" panose="020B0606020202030204" pitchFamily="34" charset="0"/>
              </a:rPr>
              <a:t>Today’s </a:t>
            </a:r>
            <a:r>
              <a:rPr lang="en-US" sz="1800" b="1" dirty="0" smtClean="0">
                <a:latin typeface="Arial Narrow" panose="020B0606020202030204" pitchFamily="34" charset="0"/>
              </a:rPr>
              <a:t>fast-paced, rapidly changing global economy mandates </a:t>
            </a:r>
            <a:r>
              <a:rPr lang="en-US" sz="1800" b="1" dirty="0">
                <a:latin typeface="Arial Narrow" panose="020B0606020202030204" pitchFamily="34" charset="0"/>
              </a:rPr>
              <a:t>AWC foster an adaptive </a:t>
            </a:r>
            <a:r>
              <a:rPr lang="en-US" sz="1800" b="1" dirty="0" smtClean="0">
                <a:latin typeface="Arial Narrow" panose="020B0606020202030204" pitchFamily="34" charset="0"/>
              </a:rPr>
              <a:t>culture that supports an innovative </a:t>
            </a:r>
            <a:r>
              <a:rPr lang="en-US" sz="1800" b="1" dirty="0">
                <a:latin typeface="Arial Narrow" panose="020B0606020202030204" pitchFamily="34" charset="0"/>
              </a:rPr>
              <a:t>school environment </a:t>
            </a:r>
            <a:r>
              <a:rPr lang="en-US" sz="1800" b="1" dirty="0" smtClean="0">
                <a:latin typeface="Arial Narrow" panose="020B0606020202030204" pitchFamily="34" charset="0"/>
              </a:rPr>
              <a:t>employing evidence-based instructional delivery practices that support student learning and allow students to thrive educationally and professionally.</a:t>
            </a:r>
            <a:endParaRPr lang="en-US" sz="3600" i="1" dirty="0">
              <a:solidFill>
                <a:srgbClr val="800000"/>
              </a:solidFill>
              <a:latin typeface="Arial Narrow" panose="020B0606020202030204" pitchFamily="34" charset="0"/>
            </a:endParaRPr>
          </a:p>
        </p:txBody>
      </p:sp>
      <p:sp>
        <p:nvSpPr>
          <p:cNvPr id="3" name="Content Placeholder 2"/>
          <p:cNvSpPr>
            <a:spLocks noGrp="1"/>
          </p:cNvSpPr>
          <p:nvPr>
            <p:ph idx="1"/>
          </p:nvPr>
        </p:nvSpPr>
        <p:spPr>
          <a:xfrm>
            <a:off x="366823" y="2785730"/>
            <a:ext cx="8410353" cy="3737900"/>
          </a:xfrm>
        </p:spPr>
        <p:txBody>
          <a:bodyPr>
            <a:noAutofit/>
          </a:bodyPr>
          <a:lstStyle/>
          <a:p>
            <a:pPr marL="169863" indent="-169863">
              <a:tabLst>
                <a:tab pos="169863" algn="l"/>
              </a:tabLst>
            </a:pPr>
            <a:r>
              <a:rPr lang="en-US" sz="1200" b="1" dirty="0"/>
              <a:t>Intentional data collection and analysis that drives </a:t>
            </a:r>
            <a:r>
              <a:rPr lang="en-US" sz="1200" b="1" dirty="0" smtClean="0"/>
              <a:t>program, design, and costs </a:t>
            </a:r>
            <a:r>
              <a:rPr lang="en-US" sz="1200" dirty="0" smtClean="0">
                <a:solidFill>
                  <a:schemeClr val="bg1">
                    <a:lumMod val="65000"/>
                  </a:schemeClr>
                </a:solidFill>
              </a:rPr>
              <a:t>(CCCSE</a:t>
            </a:r>
            <a:r>
              <a:rPr lang="en-US" sz="1200" dirty="0">
                <a:solidFill>
                  <a:schemeClr val="bg1">
                    <a:lumMod val="65000"/>
                  </a:schemeClr>
                </a:solidFill>
              </a:rPr>
              <a:t>, 2012</a:t>
            </a:r>
            <a:r>
              <a:rPr lang="en-US" sz="1200" b="1" dirty="0">
                <a:solidFill>
                  <a:schemeClr val="bg1">
                    <a:lumMod val="65000"/>
                  </a:schemeClr>
                </a:solidFill>
              </a:rPr>
              <a:t>; </a:t>
            </a:r>
            <a:r>
              <a:rPr lang="en-US" sz="1200" dirty="0" smtClean="0">
                <a:solidFill>
                  <a:schemeClr val="bg1">
                    <a:lumMod val="65000"/>
                  </a:schemeClr>
                </a:solidFill>
              </a:rPr>
              <a:t>Logan &amp; Garrett, 2017; Hooker &amp; Brand, 2009; Adelman, 2006; Altman, 2017; )</a:t>
            </a:r>
            <a:endParaRPr lang="en-US" sz="1200" dirty="0">
              <a:solidFill>
                <a:schemeClr val="bg1">
                  <a:lumMod val="65000"/>
                </a:schemeClr>
              </a:solidFill>
            </a:endParaRPr>
          </a:p>
          <a:p>
            <a:pPr marL="169863" lvl="0" indent="-169863"/>
            <a:r>
              <a:rPr lang="en-US" sz="1200" b="1" dirty="0"/>
              <a:t>Use of effective instructional techniques</a:t>
            </a:r>
            <a:r>
              <a:rPr lang="en-US" sz="1200" b="1" dirty="0">
                <a:solidFill>
                  <a:srgbClr val="800000"/>
                </a:solidFill>
              </a:rPr>
              <a:t> </a:t>
            </a:r>
            <a:r>
              <a:rPr lang="en-US" sz="1200" dirty="0">
                <a:solidFill>
                  <a:schemeClr val="bg1">
                    <a:lumMod val="65000"/>
                  </a:schemeClr>
                </a:solidFill>
              </a:rPr>
              <a:t>(NRC, 2015; CCCSE, 2012; ACT &amp; COE, 2015; NASEM, 2017; NRC, 2012; NASEM, 2011).</a:t>
            </a:r>
          </a:p>
          <a:p>
            <a:pPr marL="169863" indent="-169863"/>
            <a:r>
              <a:rPr lang="en-US" sz="1200" b="1" dirty="0"/>
              <a:t>Embed metaliteracy/digital literacy skills development into core curriculum </a:t>
            </a:r>
            <a:r>
              <a:rPr lang="en-US" sz="1200" dirty="0">
                <a:solidFill>
                  <a:schemeClr val="bg1">
                    <a:lumMod val="65000"/>
                  </a:schemeClr>
                </a:solidFill>
              </a:rPr>
              <a:t>(Bradford, 2016; </a:t>
            </a:r>
            <a:r>
              <a:rPr lang="en-US" sz="1200" dirty="0" err="1">
                <a:solidFill>
                  <a:schemeClr val="bg1">
                    <a:lumMod val="65000"/>
                  </a:schemeClr>
                </a:solidFill>
              </a:rPr>
              <a:t>Dabbour</a:t>
            </a:r>
            <a:r>
              <a:rPr lang="en-US" sz="1200" dirty="0">
                <a:solidFill>
                  <a:schemeClr val="bg1">
                    <a:lumMod val="65000"/>
                  </a:schemeClr>
                </a:solidFill>
              </a:rPr>
              <a:t> &amp; Ballard, 2011; Becker, et al., 2017; Mackey &amp; Jacobson, 2010; Donald, 2016; O’Malley &amp; Leven, 2017; Johnson, et al., 2016).</a:t>
            </a:r>
          </a:p>
          <a:p>
            <a:pPr marL="169863" indent="-169863"/>
            <a:r>
              <a:rPr lang="en-US" sz="1200" b="1" dirty="0"/>
              <a:t>Collaborative learning as a social construct </a:t>
            </a:r>
            <a:r>
              <a:rPr lang="en-US" sz="1200" dirty="0">
                <a:solidFill>
                  <a:schemeClr val="bg1">
                    <a:lumMod val="65000"/>
                  </a:schemeClr>
                </a:solidFill>
              </a:rPr>
              <a:t>(CCCSE, 2012, NRC, 2012; Adams, et al., 2017</a:t>
            </a:r>
            <a:r>
              <a:rPr lang="en-US" sz="1200" dirty="0" smtClean="0">
                <a:solidFill>
                  <a:schemeClr val="bg1">
                    <a:lumMod val="65000"/>
                  </a:schemeClr>
                </a:solidFill>
              </a:rPr>
              <a:t>).</a:t>
            </a:r>
            <a:endParaRPr lang="en-US" sz="1200" dirty="0">
              <a:solidFill>
                <a:schemeClr val="bg1">
                  <a:lumMod val="65000"/>
                </a:schemeClr>
              </a:solidFill>
            </a:endParaRPr>
          </a:p>
          <a:p>
            <a:pPr marL="169863" indent="-169863">
              <a:tabLst>
                <a:tab pos="169863" algn="l"/>
              </a:tabLst>
            </a:pPr>
            <a:r>
              <a:rPr lang="en-US" sz="1200" b="1" dirty="0" smtClean="0"/>
              <a:t>Faculty/staff </a:t>
            </a:r>
            <a:r>
              <a:rPr lang="en-US" sz="1200" b="1" dirty="0"/>
              <a:t>professional development that encourages student retention and graduation </a:t>
            </a:r>
            <a:r>
              <a:rPr lang="en-US" sz="1200" dirty="0">
                <a:solidFill>
                  <a:schemeClr val="bg1">
                    <a:lumMod val="65000"/>
                  </a:schemeClr>
                </a:solidFill>
              </a:rPr>
              <a:t>(</a:t>
            </a:r>
            <a:r>
              <a:rPr lang="en-US" sz="1200" dirty="0" err="1">
                <a:solidFill>
                  <a:schemeClr val="bg1">
                    <a:lumMod val="65000"/>
                  </a:schemeClr>
                </a:solidFill>
              </a:rPr>
              <a:t>Stoich</a:t>
            </a:r>
            <a:r>
              <a:rPr lang="en-US" sz="1200" dirty="0">
                <a:solidFill>
                  <a:schemeClr val="bg1">
                    <a:lumMod val="65000"/>
                  </a:schemeClr>
                </a:solidFill>
              </a:rPr>
              <a:t>, 20016; Wei, et al., 2010; NRC, 2015; Darling-Hammond, et al., 2009; CCCSE, 2012).</a:t>
            </a:r>
          </a:p>
          <a:p>
            <a:pPr marL="169863" indent="-169863">
              <a:tabLst>
                <a:tab pos="169863" algn="l"/>
              </a:tabLst>
            </a:pPr>
            <a:r>
              <a:rPr lang="en-US" sz="1200" b="1" dirty="0" smtClean="0"/>
              <a:t>Facilities/instrumentation </a:t>
            </a:r>
            <a:r>
              <a:rPr lang="en-US" sz="1200" b="1" dirty="0"/>
              <a:t>that allow students to attain skills needed to be successful academically and professionally</a:t>
            </a:r>
            <a:r>
              <a:rPr lang="en-US" sz="1200" b="1" dirty="0">
                <a:solidFill>
                  <a:schemeClr val="bg1">
                    <a:lumMod val="85000"/>
                  </a:schemeClr>
                </a:solidFill>
              </a:rPr>
              <a:t> </a:t>
            </a:r>
            <a:r>
              <a:rPr lang="en-US" sz="1200" dirty="0">
                <a:solidFill>
                  <a:schemeClr val="bg1">
                    <a:lumMod val="65000"/>
                  </a:schemeClr>
                </a:solidFill>
              </a:rPr>
              <a:t>(ACT &amp; COE, 2015; NASEM, 2011; Soria, et al., 2013; Thorpe, et al., 2016; Johnson, et al., 2016).</a:t>
            </a:r>
          </a:p>
          <a:p>
            <a:pPr marL="169863" indent="-169863">
              <a:tabLst>
                <a:tab pos="169863" algn="l"/>
              </a:tabLst>
            </a:pPr>
            <a:r>
              <a:rPr lang="en-US" sz="1200" b="1" dirty="0" smtClean="0"/>
              <a:t>Formal </a:t>
            </a:r>
            <a:r>
              <a:rPr lang="en-US" sz="1200" b="1" dirty="0"/>
              <a:t>and informal learning environments </a:t>
            </a:r>
            <a:r>
              <a:rPr lang="en-US" sz="1200" b="1" dirty="0" smtClean="0"/>
              <a:t>that support student </a:t>
            </a:r>
            <a:r>
              <a:rPr lang="en-US" sz="1200" b="1" dirty="0"/>
              <a:t>success </a:t>
            </a:r>
            <a:r>
              <a:rPr lang="en-US" sz="1200" dirty="0">
                <a:solidFill>
                  <a:schemeClr val="bg1">
                    <a:lumMod val="65000"/>
                  </a:schemeClr>
                </a:solidFill>
              </a:rPr>
              <a:t>(Soria, et al., 2013; Becker, et al., 2017; Stemmer &amp; Mahan, 2015; Thorpe, et al., 2016; NRC, 2010; CCCSE, 2012</a:t>
            </a:r>
            <a:r>
              <a:rPr lang="en-US" sz="1200" dirty="0" smtClean="0">
                <a:solidFill>
                  <a:schemeClr val="bg1">
                    <a:lumMod val="65000"/>
                  </a:schemeClr>
                </a:solidFill>
              </a:rPr>
              <a:t>).</a:t>
            </a:r>
            <a:endParaRPr lang="en-US" sz="1200" dirty="0">
              <a:solidFill>
                <a:schemeClr val="bg1">
                  <a:lumMod val="65000"/>
                </a:schemeClr>
              </a:solidFill>
            </a:endParaRPr>
          </a:p>
          <a:p>
            <a:pPr marL="169863" lvl="0" indent="-169863"/>
            <a:r>
              <a:rPr lang="en-US" sz="1200" b="1" dirty="0" smtClean="0"/>
              <a:t>Ensure key </a:t>
            </a:r>
            <a:r>
              <a:rPr lang="en-US" sz="1200" b="1" dirty="0"/>
              <a:t>transition points critical to student </a:t>
            </a:r>
            <a:r>
              <a:rPr lang="en-US" sz="1200" b="1" dirty="0" smtClean="0"/>
              <a:t>retention are addressed adequately </a:t>
            </a:r>
            <a:r>
              <a:rPr lang="en-US" sz="1200" dirty="0">
                <a:solidFill>
                  <a:schemeClr val="bg1">
                    <a:lumMod val="65000"/>
                  </a:schemeClr>
                </a:solidFill>
              </a:rPr>
              <a:t>(NASEM, 2011).</a:t>
            </a:r>
          </a:p>
          <a:p>
            <a:pPr marL="169863" lvl="0" indent="-169863"/>
            <a:r>
              <a:rPr lang="en-US" sz="1200" b="1" dirty="0" smtClean="0"/>
              <a:t>Strategically address social </a:t>
            </a:r>
            <a:r>
              <a:rPr lang="en-US" sz="1200" b="1" dirty="0"/>
              <a:t>&amp; emotional factors </a:t>
            </a:r>
            <a:r>
              <a:rPr lang="en-US" sz="1200" b="1" dirty="0" smtClean="0"/>
              <a:t>that influence </a:t>
            </a:r>
            <a:r>
              <a:rPr lang="en-US" sz="1200" b="1" dirty="0"/>
              <a:t>student success </a:t>
            </a:r>
            <a:r>
              <a:rPr lang="en-US" sz="1200" dirty="0">
                <a:solidFill>
                  <a:schemeClr val="bg1">
                    <a:lumMod val="65000"/>
                  </a:schemeClr>
                </a:solidFill>
              </a:rPr>
              <a:t>(NASEM, 2011; Farrington, et al., 2012; Walton &amp; Cohen, 2011; </a:t>
            </a:r>
            <a:r>
              <a:rPr lang="en-US" sz="1200" dirty="0" smtClean="0">
                <a:solidFill>
                  <a:schemeClr val="bg1">
                    <a:lumMod val="65000"/>
                  </a:schemeClr>
                </a:solidFill>
              </a:rPr>
              <a:t>Farrington</a:t>
            </a:r>
            <a:r>
              <a:rPr lang="en-US" sz="1200" dirty="0">
                <a:solidFill>
                  <a:schemeClr val="bg1">
                    <a:lumMod val="65000"/>
                  </a:schemeClr>
                </a:solidFill>
              </a:rPr>
              <a:t>, 2013; CCCST, 2012; ACT &amp; COE, 2015).</a:t>
            </a:r>
          </a:p>
          <a:p>
            <a:pPr marL="169863" lvl="0" indent="-169863"/>
            <a:r>
              <a:rPr lang="en-US" sz="1200" b="1" dirty="0" smtClean="0"/>
              <a:t>Take advantage of technological opportunities to better serve students: </a:t>
            </a:r>
            <a:r>
              <a:rPr lang="en-US" sz="1200" b="1" dirty="0"/>
              <a:t>Predictive analytics, open source textbooks, maker spaces, augmented &amp; virtual reality </a:t>
            </a:r>
            <a:r>
              <a:rPr lang="en-US" sz="1200" dirty="0">
                <a:solidFill>
                  <a:schemeClr val="bg1">
                    <a:lumMod val="65000"/>
                  </a:schemeClr>
                </a:solidFill>
              </a:rPr>
              <a:t>(Johnson, et a., 2016; Ryland, 2017; Lambert, et al., 2014; </a:t>
            </a:r>
            <a:r>
              <a:rPr lang="en-US" sz="1200" dirty="0" err="1">
                <a:solidFill>
                  <a:schemeClr val="bg1">
                    <a:lumMod val="65000"/>
                  </a:schemeClr>
                </a:solidFill>
              </a:rPr>
              <a:t>Carrns</a:t>
            </a:r>
            <a:r>
              <a:rPr lang="en-US" sz="1200" dirty="0">
                <a:solidFill>
                  <a:schemeClr val="bg1">
                    <a:lumMod val="65000"/>
                  </a:schemeClr>
                </a:solidFill>
              </a:rPr>
              <a:t>, 2015; </a:t>
            </a:r>
            <a:r>
              <a:rPr lang="en-US" sz="1200" dirty="0" err="1">
                <a:solidFill>
                  <a:schemeClr val="bg1">
                    <a:lumMod val="65000"/>
                  </a:schemeClr>
                </a:solidFill>
              </a:rPr>
              <a:t>Spadavecchia</a:t>
            </a:r>
            <a:r>
              <a:rPr lang="en-US" sz="1200" dirty="0">
                <a:solidFill>
                  <a:schemeClr val="bg1">
                    <a:lumMod val="65000"/>
                  </a:schemeClr>
                </a:solidFill>
              </a:rPr>
              <a:t>, </a:t>
            </a:r>
            <a:r>
              <a:rPr lang="en-US" sz="1200" dirty="0" err="1">
                <a:solidFill>
                  <a:schemeClr val="bg1">
                    <a:lumMod val="65000"/>
                  </a:schemeClr>
                </a:solidFill>
              </a:rPr>
              <a:t>n.d.</a:t>
            </a:r>
            <a:r>
              <a:rPr lang="en-US" sz="1200" dirty="0">
                <a:solidFill>
                  <a:schemeClr val="bg1">
                    <a:lumMod val="65000"/>
                  </a:schemeClr>
                </a:solidFill>
              </a:rPr>
              <a:t>; Adams Becker, et al., 2017; Daniel, 2014; Wagner &amp; Hartman, 2013</a:t>
            </a:r>
            <a:r>
              <a:rPr lang="en-US" sz="1200" dirty="0" smtClean="0">
                <a:solidFill>
                  <a:schemeClr val="bg1">
                    <a:lumMod val="65000"/>
                  </a:schemeClr>
                </a:solidFill>
              </a:rPr>
              <a:t>).</a:t>
            </a:r>
            <a:endParaRPr lang="en-US" sz="1200" dirty="0">
              <a:solidFill>
                <a:schemeClr val="bg1">
                  <a:lumMod val="65000"/>
                </a:schemeClr>
              </a:solidFill>
            </a:endParaRPr>
          </a:p>
        </p:txBody>
      </p:sp>
      <p:pic>
        <p:nvPicPr>
          <p:cNvPr id="4" name="Picture 3"/>
          <p:cNvPicPr>
            <a:picLocks noChangeAspect="1"/>
          </p:cNvPicPr>
          <p:nvPr/>
        </p:nvPicPr>
        <p:blipFill>
          <a:blip r:embed="rId3"/>
          <a:stretch>
            <a:fillRect/>
          </a:stretch>
        </p:blipFill>
        <p:spPr>
          <a:xfrm>
            <a:off x="571263" y="597670"/>
            <a:ext cx="2788625" cy="1853449"/>
          </a:xfrm>
          <a:prstGeom prst="rect">
            <a:avLst/>
          </a:prstGeom>
        </p:spPr>
      </p:pic>
      <p:sp>
        <p:nvSpPr>
          <p:cNvPr id="5" name="TextBox 4"/>
          <p:cNvSpPr txBox="1"/>
          <p:nvPr/>
        </p:nvSpPr>
        <p:spPr>
          <a:xfrm>
            <a:off x="3179135" y="580731"/>
            <a:ext cx="5598041" cy="369332"/>
          </a:xfrm>
          <a:prstGeom prst="rect">
            <a:avLst/>
          </a:prstGeom>
          <a:noFill/>
        </p:spPr>
        <p:txBody>
          <a:bodyPr wrap="square" rtlCol="0">
            <a:spAutoFit/>
          </a:bodyPr>
          <a:lstStyle/>
          <a:p>
            <a:r>
              <a:rPr lang="en-US" dirty="0">
                <a:solidFill>
                  <a:srgbClr val="800000"/>
                </a:solidFill>
                <a:latin typeface="Calibri Light" panose="020F0302020204030204" pitchFamily="34" charset="0"/>
              </a:rPr>
              <a:t>Adaptive Organizational Culture</a:t>
            </a:r>
          </a:p>
        </p:txBody>
      </p:sp>
      <p:cxnSp>
        <p:nvCxnSpPr>
          <p:cNvPr id="7" name="Straight Connector 6"/>
          <p:cNvCxnSpPr/>
          <p:nvPr/>
        </p:nvCxnSpPr>
        <p:spPr>
          <a:xfrm flipV="1">
            <a:off x="366823" y="2563415"/>
            <a:ext cx="8410353" cy="1063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154753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67075" y="576810"/>
            <a:ext cx="2792812" cy="1856232"/>
          </a:xfrm>
          <a:prstGeom prst="rect">
            <a:avLst/>
          </a:prstGeom>
        </p:spPr>
      </p:pic>
      <p:sp>
        <p:nvSpPr>
          <p:cNvPr id="2" name="Title 1"/>
          <p:cNvSpPr>
            <a:spLocks noGrp="1"/>
          </p:cNvSpPr>
          <p:nvPr>
            <p:ph type="title"/>
          </p:nvPr>
        </p:nvSpPr>
        <p:spPr>
          <a:xfrm>
            <a:off x="3243532" y="751741"/>
            <a:ext cx="5658929" cy="1888341"/>
          </a:xfrm>
        </p:spPr>
        <p:txBody>
          <a:bodyPr>
            <a:noAutofit/>
          </a:bodyPr>
          <a:lstStyle/>
          <a:p>
            <a:r>
              <a:rPr lang="en-US" sz="1800" b="1" dirty="0" smtClean="0">
                <a:latin typeface="Arial Narrow" panose="020B0606020202030204" pitchFamily="34" charset="0"/>
              </a:rPr>
              <a:t>The speed of technological change offers unprecedented opportunities for AWC to offer flexible and expanded </a:t>
            </a:r>
            <a:r>
              <a:rPr lang="en-US" sz="1800" b="1" dirty="0">
                <a:latin typeface="Arial Narrow" panose="020B0606020202030204" pitchFamily="34" charset="0"/>
              </a:rPr>
              <a:t>learning </a:t>
            </a:r>
            <a:r>
              <a:rPr lang="en-US" sz="1800" b="1" dirty="0" smtClean="0">
                <a:latin typeface="Arial Narrow" panose="020B0606020202030204" pitchFamily="34" charset="0"/>
              </a:rPr>
              <a:t>opportunities that address students needs, enhance student services and supports, and provide enhanced and innovative personalized learning experiences in a cost-effective, flexible, timely, and informed manner.</a:t>
            </a:r>
            <a:endParaRPr lang="en-US" sz="1800" i="1" dirty="0">
              <a:solidFill>
                <a:srgbClr val="800000"/>
              </a:solidFill>
              <a:latin typeface="Arial Narrow" panose="020B0606020202030204" pitchFamily="34" charset="0"/>
            </a:endParaRPr>
          </a:p>
        </p:txBody>
      </p:sp>
      <p:sp>
        <p:nvSpPr>
          <p:cNvPr id="3" name="Content Placeholder 2"/>
          <p:cNvSpPr>
            <a:spLocks noGrp="1"/>
          </p:cNvSpPr>
          <p:nvPr>
            <p:ph idx="1"/>
          </p:nvPr>
        </p:nvSpPr>
        <p:spPr>
          <a:xfrm>
            <a:off x="276447" y="2799548"/>
            <a:ext cx="8500729" cy="3577639"/>
          </a:xfrm>
        </p:spPr>
        <p:txBody>
          <a:bodyPr>
            <a:noAutofit/>
          </a:bodyPr>
          <a:lstStyle/>
          <a:p>
            <a:pPr marL="169863" indent="-169863">
              <a:tabLst>
                <a:tab pos="169863" algn="l"/>
              </a:tabLst>
            </a:pPr>
            <a:r>
              <a:rPr lang="en-US" sz="1100" b="1" dirty="0"/>
              <a:t>Intentional data collection and analysis that drives program, design, and costs </a:t>
            </a:r>
            <a:r>
              <a:rPr lang="en-US" sz="1100" dirty="0">
                <a:solidFill>
                  <a:schemeClr val="bg1">
                    <a:lumMod val="65000"/>
                  </a:schemeClr>
                </a:solidFill>
              </a:rPr>
              <a:t>(CCCSE, 2012</a:t>
            </a:r>
            <a:r>
              <a:rPr lang="en-US" sz="1100" b="1" dirty="0">
                <a:solidFill>
                  <a:schemeClr val="bg1">
                    <a:lumMod val="65000"/>
                  </a:schemeClr>
                </a:solidFill>
              </a:rPr>
              <a:t>; </a:t>
            </a:r>
            <a:r>
              <a:rPr lang="en-US" sz="1100" dirty="0">
                <a:solidFill>
                  <a:schemeClr val="bg1">
                    <a:lumMod val="65000"/>
                  </a:schemeClr>
                </a:solidFill>
              </a:rPr>
              <a:t>Logan &amp; Garrett, 2017; Hooker &amp; Brand, 2009; Adelman, </a:t>
            </a:r>
            <a:r>
              <a:rPr lang="en-US" sz="1100" dirty="0" smtClean="0">
                <a:solidFill>
                  <a:schemeClr val="bg1">
                    <a:lumMod val="65000"/>
                  </a:schemeClr>
                </a:solidFill>
              </a:rPr>
              <a:t>2006; Altman, 2017; ).</a:t>
            </a:r>
            <a:endParaRPr lang="en-US" sz="1100" dirty="0">
              <a:solidFill>
                <a:schemeClr val="bg1">
                  <a:lumMod val="65000"/>
                </a:schemeClr>
              </a:solidFill>
            </a:endParaRPr>
          </a:p>
          <a:p>
            <a:pPr marL="169863" lvl="0" indent="-169863"/>
            <a:r>
              <a:rPr lang="en-US" sz="1100" b="1" dirty="0"/>
              <a:t>Use of effective instructional techniques</a:t>
            </a:r>
            <a:r>
              <a:rPr lang="en-US" sz="1100" b="1" dirty="0">
                <a:solidFill>
                  <a:srgbClr val="800000"/>
                </a:solidFill>
              </a:rPr>
              <a:t> </a:t>
            </a:r>
            <a:r>
              <a:rPr lang="en-US" sz="1100" dirty="0">
                <a:solidFill>
                  <a:schemeClr val="bg1">
                    <a:lumMod val="65000"/>
                  </a:schemeClr>
                </a:solidFill>
              </a:rPr>
              <a:t>(NRC, 2015; CCCSE, 2012; ACT &amp; COE, 2015; NASEM, 2017; NRC, 2012; NASEM, </a:t>
            </a:r>
            <a:r>
              <a:rPr lang="en-US" sz="1100" dirty="0" smtClean="0">
                <a:solidFill>
                  <a:schemeClr val="bg1">
                    <a:lumMod val="65000"/>
                  </a:schemeClr>
                </a:solidFill>
              </a:rPr>
              <a:t>2011; CASAP, 2016; Ferguson, 2016).</a:t>
            </a:r>
          </a:p>
          <a:p>
            <a:pPr marL="169863" lvl="0" indent="-169863"/>
            <a:r>
              <a:rPr lang="en-US" sz="1100" b="1" dirty="0" smtClean="0">
                <a:solidFill>
                  <a:schemeClr val="tx1">
                    <a:lumMod val="95000"/>
                    <a:lumOff val="5000"/>
                  </a:schemeClr>
                </a:solidFill>
              </a:rPr>
              <a:t>Skills needed to be successful in the workplace </a:t>
            </a:r>
            <a:r>
              <a:rPr lang="en-US" sz="1100" dirty="0" smtClean="0">
                <a:solidFill>
                  <a:schemeClr val="bg1">
                    <a:lumMod val="65000"/>
                  </a:schemeClr>
                </a:solidFill>
              </a:rPr>
              <a:t>(Farrington, et al., 2012; Johnson, et al., 2016; Casap, 2016; NRC, 2015; NASEM, 2017).</a:t>
            </a:r>
            <a:endParaRPr lang="en-US" sz="1100" dirty="0">
              <a:solidFill>
                <a:schemeClr val="bg1">
                  <a:lumMod val="65000"/>
                </a:schemeClr>
              </a:solidFill>
            </a:endParaRPr>
          </a:p>
          <a:p>
            <a:pPr marL="169863" indent="-169863"/>
            <a:r>
              <a:rPr lang="en-US" sz="1100" b="1" dirty="0"/>
              <a:t>Embed metaliteracy/digital literacy skills development into core curriculum </a:t>
            </a:r>
            <a:r>
              <a:rPr lang="en-US" sz="1100" dirty="0">
                <a:solidFill>
                  <a:schemeClr val="bg1">
                    <a:lumMod val="65000"/>
                  </a:schemeClr>
                </a:solidFill>
              </a:rPr>
              <a:t>(Bradford, 2016; </a:t>
            </a:r>
            <a:r>
              <a:rPr lang="en-US" sz="1100" dirty="0" err="1">
                <a:solidFill>
                  <a:schemeClr val="bg1">
                    <a:lumMod val="65000"/>
                  </a:schemeClr>
                </a:solidFill>
              </a:rPr>
              <a:t>Dabbour</a:t>
            </a:r>
            <a:r>
              <a:rPr lang="en-US" sz="1100" dirty="0">
                <a:solidFill>
                  <a:schemeClr val="bg1">
                    <a:lumMod val="65000"/>
                  </a:schemeClr>
                </a:solidFill>
              </a:rPr>
              <a:t> &amp; Ballard, 2011; Becker, et al., 2017; Mackey &amp; Jacobson, 2010; Donald, 2016; O’Malley &amp; Leven, 2017; Johnson, et al., 2016).</a:t>
            </a:r>
          </a:p>
          <a:p>
            <a:pPr marL="169863" indent="-169863"/>
            <a:r>
              <a:rPr lang="en-US" sz="1100" b="1" dirty="0"/>
              <a:t>Collaborative learning as a social construct </a:t>
            </a:r>
            <a:r>
              <a:rPr lang="en-US" sz="1100" dirty="0">
                <a:solidFill>
                  <a:schemeClr val="bg1">
                    <a:lumMod val="65000"/>
                  </a:schemeClr>
                </a:solidFill>
              </a:rPr>
              <a:t>(CCCSE, 2012, NRC, 2012; Adams, et al., 2017</a:t>
            </a:r>
            <a:r>
              <a:rPr lang="en-US" sz="1100" dirty="0" smtClean="0">
                <a:solidFill>
                  <a:schemeClr val="bg1">
                    <a:lumMod val="65000"/>
                  </a:schemeClr>
                </a:solidFill>
              </a:rPr>
              <a:t>).</a:t>
            </a:r>
            <a:endParaRPr lang="en-US" sz="1100" dirty="0">
              <a:solidFill>
                <a:schemeClr val="bg1">
                  <a:lumMod val="65000"/>
                </a:schemeClr>
              </a:solidFill>
            </a:endParaRPr>
          </a:p>
          <a:p>
            <a:pPr marL="169863" indent="-169863">
              <a:tabLst>
                <a:tab pos="169863" algn="l"/>
              </a:tabLst>
            </a:pPr>
            <a:r>
              <a:rPr lang="en-US" sz="1100" b="1" dirty="0"/>
              <a:t>Faculty/staff professional development that encourages student retention and graduation </a:t>
            </a:r>
            <a:r>
              <a:rPr lang="en-US" sz="1100" dirty="0">
                <a:solidFill>
                  <a:schemeClr val="bg1">
                    <a:lumMod val="65000"/>
                  </a:schemeClr>
                </a:solidFill>
              </a:rPr>
              <a:t>(</a:t>
            </a:r>
            <a:r>
              <a:rPr lang="en-US" sz="1100" dirty="0" err="1">
                <a:solidFill>
                  <a:schemeClr val="bg1">
                    <a:lumMod val="65000"/>
                  </a:schemeClr>
                </a:solidFill>
              </a:rPr>
              <a:t>Stoich</a:t>
            </a:r>
            <a:r>
              <a:rPr lang="en-US" sz="1100" dirty="0">
                <a:solidFill>
                  <a:schemeClr val="bg1">
                    <a:lumMod val="65000"/>
                  </a:schemeClr>
                </a:solidFill>
              </a:rPr>
              <a:t>, 20016; Wei, et al., 2010; NRC, 2015; Darling-Hammond, et al., 2009; CCCSE, 2012</a:t>
            </a:r>
            <a:r>
              <a:rPr lang="en-US" sz="1100" dirty="0" smtClean="0">
                <a:solidFill>
                  <a:schemeClr val="bg1">
                    <a:lumMod val="65000"/>
                  </a:schemeClr>
                </a:solidFill>
              </a:rPr>
              <a:t>).</a:t>
            </a:r>
          </a:p>
          <a:p>
            <a:pPr marL="169863" indent="-169863">
              <a:tabLst>
                <a:tab pos="169863" algn="l"/>
              </a:tabLst>
            </a:pPr>
            <a:r>
              <a:rPr lang="en-US" sz="1100" b="1" dirty="0" smtClean="0">
                <a:solidFill>
                  <a:schemeClr val="tx1">
                    <a:lumMod val="95000"/>
                    <a:lumOff val="5000"/>
                  </a:schemeClr>
                </a:solidFill>
              </a:rPr>
              <a:t>Student supports that address non-traditional and underrepresented student needs </a:t>
            </a:r>
            <a:r>
              <a:rPr lang="en-US" sz="1100" dirty="0" smtClean="0">
                <a:solidFill>
                  <a:schemeClr val="bg1">
                    <a:lumMod val="65000"/>
                  </a:schemeClr>
                </a:solidFill>
              </a:rPr>
              <a:t>(NASEM, 2011; Farrington et al., 2012; CCCSE, 2012)</a:t>
            </a:r>
          </a:p>
          <a:p>
            <a:pPr marL="169863" lvl="0" indent="-169863"/>
            <a:r>
              <a:rPr lang="en-US" sz="1100" b="1" dirty="0"/>
              <a:t>Ensure key transition points critical to student retention are addressed adequately </a:t>
            </a:r>
            <a:r>
              <a:rPr lang="en-US" sz="1100" dirty="0">
                <a:solidFill>
                  <a:schemeClr val="bg1">
                    <a:lumMod val="65000"/>
                  </a:schemeClr>
                </a:solidFill>
              </a:rPr>
              <a:t>(NASEM, 2011).</a:t>
            </a:r>
          </a:p>
          <a:p>
            <a:pPr marL="169863" indent="-169863">
              <a:tabLst>
                <a:tab pos="169863" algn="l"/>
              </a:tabLst>
            </a:pPr>
            <a:r>
              <a:rPr lang="en-US" sz="1100" b="1" dirty="0" smtClean="0"/>
              <a:t>Facilities/instrumentation </a:t>
            </a:r>
            <a:r>
              <a:rPr lang="en-US" sz="1100" b="1" dirty="0"/>
              <a:t>that allow students to attain skills needed to be successful academically and professionally </a:t>
            </a:r>
            <a:r>
              <a:rPr lang="en-US" sz="1100" dirty="0">
                <a:solidFill>
                  <a:schemeClr val="bg1">
                    <a:lumMod val="75000"/>
                  </a:schemeClr>
                </a:solidFill>
              </a:rPr>
              <a:t>(ACT &amp; COE, 2015; NASEM, 2011; Soria, et al., 2013; Thorpe, et al., 2016; Johnson, et al., 2016).</a:t>
            </a:r>
          </a:p>
          <a:p>
            <a:pPr marL="169863" indent="-169863">
              <a:tabLst>
                <a:tab pos="169863" algn="l"/>
              </a:tabLst>
            </a:pPr>
            <a:r>
              <a:rPr lang="en-US" sz="1100" b="1" dirty="0"/>
              <a:t>Formal and informal learning environments that support student success </a:t>
            </a:r>
            <a:r>
              <a:rPr lang="en-US" sz="1100" dirty="0">
                <a:solidFill>
                  <a:schemeClr val="bg1">
                    <a:lumMod val="65000"/>
                  </a:schemeClr>
                </a:solidFill>
              </a:rPr>
              <a:t>(Soria, et al., 2013; Becker, et al., 2017; Stemmer &amp; Mahan, 2015; Thorpe, et al., 2016; NRC, 2010; CCCSE, 2012</a:t>
            </a:r>
            <a:r>
              <a:rPr lang="en-US" sz="1100" dirty="0" smtClean="0">
                <a:solidFill>
                  <a:schemeClr val="bg1">
                    <a:lumMod val="65000"/>
                  </a:schemeClr>
                </a:solidFill>
              </a:rPr>
              <a:t>).</a:t>
            </a:r>
          </a:p>
          <a:p>
            <a:pPr marL="169863" indent="-169863">
              <a:tabLst>
                <a:tab pos="169863" algn="l"/>
              </a:tabLst>
            </a:pPr>
            <a:r>
              <a:rPr lang="en-US" sz="1100" b="1" dirty="0"/>
              <a:t>Take advantage of technological opportunities to better serve students: Predictive analytics, open source textbooks, maker spaces, augmented &amp; virtual reality </a:t>
            </a:r>
            <a:r>
              <a:rPr lang="en-US" sz="1100" dirty="0">
                <a:solidFill>
                  <a:schemeClr val="bg1">
                    <a:lumMod val="65000"/>
                  </a:schemeClr>
                </a:solidFill>
              </a:rPr>
              <a:t>(Johnson, et a., 2016; Ryland, 2017; Lambert, et al., 2014; </a:t>
            </a:r>
            <a:r>
              <a:rPr lang="en-US" sz="1100" dirty="0" err="1">
                <a:solidFill>
                  <a:schemeClr val="bg1">
                    <a:lumMod val="65000"/>
                  </a:schemeClr>
                </a:solidFill>
              </a:rPr>
              <a:t>Carrns</a:t>
            </a:r>
            <a:r>
              <a:rPr lang="en-US" sz="1100" dirty="0">
                <a:solidFill>
                  <a:schemeClr val="bg1">
                    <a:lumMod val="65000"/>
                  </a:schemeClr>
                </a:solidFill>
              </a:rPr>
              <a:t>, 2015; </a:t>
            </a:r>
            <a:r>
              <a:rPr lang="en-US" sz="1100" dirty="0" err="1">
                <a:solidFill>
                  <a:schemeClr val="bg1">
                    <a:lumMod val="65000"/>
                  </a:schemeClr>
                </a:solidFill>
              </a:rPr>
              <a:t>Spadavecchia</a:t>
            </a:r>
            <a:r>
              <a:rPr lang="en-US" sz="1100" dirty="0">
                <a:solidFill>
                  <a:schemeClr val="bg1">
                    <a:lumMod val="65000"/>
                  </a:schemeClr>
                </a:solidFill>
              </a:rPr>
              <a:t>, </a:t>
            </a:r>
            <a:r>
              <a:rPr lang="en-US" sz="1100" dirty="0" err="1">
                <a:solidFill>
                  <a:schemeClr val="bg1">
                    <a:lumMod val="65000"/>
                  </a:schemeClr>
                </a:solidFill>
              </a:rPr>
              <a:t>n.d.</a:t>
            </a:r>
            <a:r>
              <a:rPr lang="en-US" sz="1100" dirty="0">
                <a:solidFill>
                  <a:schemeClr val="bg1">
                    <a:lumMod val="65000"/>
                  </a:schemeClr>
                </a:solidFill>
              </a:rPr>
              <a:t>; Adams Becker, et al., 2017; Daniel, 2014; Wagner &amp; Hartman, 2013</a:t>
            </a:r>
            <a:r>
              <a:rPr lang="en-US" sz="1100" dirty="0" smtClean="0">
                <a:solidFill>
                  <a:schemeClr val="bg1">
                    <a:lumMod val="65000"/>
                  </a:schemeClr>
                </a:solidFill>
              </a:rPr>
              <a:t>).</a:t>
            </a:r>
            <a:endParaRPr lang="en-US" sz="1100" dirty="0">
              <a:solidFill>
                <a:schemeClr val="bg1">
                  <a:lumMod val="65000"/>
                </a:schemeClr>
              </a:solidFill>
            </a:endParaRPr>
          </a:p>
          <a:p>
            <a:pPr marL="169863" indent="-169863">
              <a:tabLst>
                <a:tab pos="169863" algn="l"/>
              </a:tabLst>
            </a:pPr>
            <a:endParaRPr lang="en-US" sz="1100" dirty="0">
              <a:solidFill>
                <a:schemeClr val="bg1">
                  <a:lumMod val="65000"/>
                </a:schemeClr>
              </a:solidFill>
            </a:endParaRPr>
          </a:p>
          <a:p>
            <a:pPr marL="169863" indent="-169863">
              <a:tabLst>
                <a:tab pos="169863" algn="l"/>
              </a:tabLst>
            </a:pPr>
            <a:endParaRPr lang="en-US" sz="1100" dirty="0">
              <a:solidFill>
                <a:schemeClr val="bg1">
                  <a:lumMod val="65000"/>
                </a:schemeClr>
              </a:solidFill>
            </a:endParaRPr>
          </a:p>
        </p:txBody>
      </p:sp>
      <p:sp>
        <p:nvSpPr>
          <p:cNvPr id="5" name="TextBox 4"/>
          <p:cNvSpPr txBox="1"/>
          <p:nvPr/>
        </p:nvSpPr>
        <p:spPr>
          <a:xfrm>
            <a:off x="3140015" y="435139"/>
            <a:ext cx="5326913" cy="369332"/>
          </a:xfrm>
          <a:prstGeom prst="rect">
            <a:avLst/>
          </a:prstGeom>
          <a:noFill/>
        </p:spPr>
        <p:txBody>
          <a:bodyPr wrap="square" rtlCol="0">
            <a:spAutoFit/>
          </a:bodyPr>
          <a:lstStyle/>
          <a:p>
            <a:r>
              <a:rPr lang="en-US" dirty="0" smtClean="0">
                <a:solidFill>
                  <a:srgbClr val="800000"/>
                </a:solidFill>
                <a:latin typeface="Calibri Light" panose="020F0302020204030204" pitchFamily="34" charset="0"/>
              </a:rPr>
              <a:t>Technological Opportunities</a:t>
            </a:r>
            <a:endParaRPr lang="en-US" dirty="0">
              <a:solidFill>
                <a:srgbClr val="800000"/>
              </a:solidFill>
              <a:latin typeface="Calibri Light" panose="020F0302020204030204" pitchFamily="34" charset="0"/>
            </a:endParaRPr>
          </a:p>
        </p:txBody>
      </p:sp>
      <p:cxnSp>
        <p:nvCxnSpPr>
          <p:cNvPr id="7" name="Straight Connector 6"/>
          <p:cNvCxnSpPr/>
          <p:nvPr/>
        </p:nvCxnSpPr>
        <p:spPr>
          <a:xfrm flipV="1">
            <a:off x="366823" y="2656979"/>
            <a:ext cx="8410353" cy="1063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097359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4622</Words>
  <Application>Microsoft Office PowerPoint</Application>
  <PresentationFormat>On-screen Show (4:3)</PresentationFormat>
  <Paragraphs>214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Scan Team Report</vt:lpstr>
      <vt:lpstr>Scope of Scan</vt:lpstr>
      <vt:lpstr>Resources</vt:lpstr>
      <vt:lpstr>Resources</vt:lpstr>
      <vt:lpstr>Resources</vt:lpstr>
      <vt:lpstr>Resources</vt:lpstr>
      <vt:lpstr>Resources</vt:lpstr>
      <vt:lpstr>Today’s fast-paced, rapidly changing global economy mandates AWC foster an adaptive culture that supports an innovative school environment employing evidence-based instructional delivery practices that support student learning and allow students to thrive educationally and professionally.</vt:lpstr>
      <vt:lpstr>The speed of technological change offers unprecedented opportunities for AWC to offer flexible and expanded learning opportunities that address students needs, enhance student services and supports, and provide enhanced and innovative personalized learning experiences in a cost-effective, flexible, timely, and informed manner.</vt:lpstr>
      <vt:lpstr>In order for the region to thrive economically, adult education attainment levels must rise,  thus AWC must offer coordinated, collaborative and cohesive programs that align with K-12 education as well as local industry needs while engaging students at an early age and fostering educational and professional success for a diverse student population.</vt:lpstr>
      <vt:lpstr>With greater emphasis being placed on college completion tied to employment, an ever-increasing diverse student population, and rapidly evolving industries, instructional delivery strategies and modes must be highly engaging, relevant and effective.  </vt:lpstr>
      <vt:lpstr>In the last 10 years, AWC enrollment has decreased -3% while at-risk student enrollment has increased up to +36%.  By providing additional supports for at-risk students AWC will be significantly increase retention, graduation rates, and transfer rates.</vt:lpstr>
      <vt:lpstr>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Scan Team Report</dc:title>
  <dc:creator>Elizabeth Murphy</dc:creator>
  <cp:lastModifiedBy>Lorraine C Stofft</cp:lastModifiedBy>
  <cp:revision>112</cp:revision>
  <cp:lastPrinted>2017-10-09T15:49:48Z</cp:lastPrinted>
  <dcterms:created xsi:type="dcterms:W3CDTF">2013-09-10T18:20:56Z</dcterms:created>
  <dcterms:modified xsi:type="dcterms:W3CDTF">2017-10-24T21:39:50Z</dcterms:modified>
</cp:coreProperties>
</file>