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90"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extLst>
      <p:ext uri="{BB962C8B-B14F-4D97-AF65-F5344CB8AC3E}">
        <p14:creationId xmlns:p14="http://schemas.microsoft.com/office/powerpoint/2010/main" val="92640485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lvl="0">
              <a:spcBef>
                <a:spcPts val="0"/>
              </a:spcBef>
              <a:buNone/>
            </a:pPr>
            <a:endParaRPr/>
          </a:p>
        </p:txBody>
      </p:sp>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7196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0168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33586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4640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077987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074220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107216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371870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5570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25568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49680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069008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8" name="Shape 19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308702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lvl="0">
              <a:spcBef>
                <a:spcPts val="0"/>
              </a:spcBef>
              <a:buNone/>
            </a:pPr>
            <a:endParaRPr/>
          </a:p>
        </p:txBody>
      </p:sp>
      <p:sp>
        <p:nvSpPr>
          <p:cNvPr id="204" name="Shape 2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7889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680047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42871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272273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99840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216229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700528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lvl="0">
              <a:spcBef>
                <a:spcPts val="0"/>
              </a:spcBef>
              <a:buNone/>
            </a:pPr>
            <a:endParaRPr/>
          </a:p>
        </p:txBody>
      </p:sp>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9753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685800" y="2130425"/>
            <a:ext cx="7772400" cy="1470025"/>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3" name="Shape 13"/>
          <p:cNvSpPr txBox="1">
            <a:spLocks noGrp="1"/>
          </p:cNvSpPr>
          <p:nvPr>
            <p:ph type="subTitle" idx="1"/>
          </p:nvPr>
        </p:nvSpPr>
        <p:spPr>
          <a:xfrm>
            <a:off x="1371600" y="3886200"/>
            <a:ext cx="6400800" cy="1752600"/>
          </a:xfrm>
          <a:prstGeom prst="rect">
            <a:avLst/>
          </a:prstGeom>
          <a:noFill/>
          <a:ln>
            <a:noFill/>
          </a:ln>
        </p:spPr>
        <p:txBody>
          <a:bodyPr wrap="square"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8"/>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0" name="Shape 70"/>
          <p:cNvSpPr txBox="1">
            <a:spLocks noGrp="1"/>
          </p:cNvSpPr>
          <p:nvPr>
            <p:ph type="body" idx="1"/>
          </p:nvPr>
        </p:nvSpPr>
        <p:spPr>
          <a:xfrm rot="5400000">
            <a:off x="2309018" y="-251619"/>
            <a:ext cx="4525963" cy="8229600"/>
          </a:xfrm>
          <a:prstGeom prst="rect">
            <a:avLst/>
          </a:prstGeom>
          <a:noFill/>
          <a:ln>
            <a:noFill/>
          </a:ln>
        </p:spPr>
        <p:txBody>
          <a:bodyPr wrap="square"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4732337" y="2171700"/>
            <a:ext cx="5851525" cy="20574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6" name="Shape 76"/>
          <p:cNvSpPr txBox="1">
            <a:spLocks noGrp="1"/>
          </p:cNvSpPr>
          <p:nvPr>
            <p:ph type="body" idx="1"/>
          </p:nvPr>
        </p:nvSpPr>
        <p:spPr>
          <a:xfrm rot="5400000">
            <a:off x="541338" y="190501"/>
            <a:ext cx="5851525" cy="6019800"/>
          </a:xfrm>
          <a:prstGeom prst="rect">
            <a:avLst/>
          </a:prstGeom>
          <a:noFill/>
          <a:ln>
            <a:noFill/>
          </a:ln>
        </p:spPr>
        <p:txBody>
          <a:bodyPr wrap="square"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8"/>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9" name="Shape 19"/>
          <p:cNvSpPr txBox="1">
            <a:spLocks noGrp="1"/>
          </p:cNvSpPr>
          <p:nvPr>
            <p:ph type="body" idx="1"/>
          </p:nvPr>
        </p:nvSpPr>
        <p:spPr>
          <a:xfrm>
            <a:off x="457200" y="1600200"/>
            <a:ext cx="8229600" cy="4525963"/>
          </a:xfrm>
          <a:prstGeom prst="rect">
            <a:avLst/>
          </a:prstGeom>
          <a:noFill/>
          <a:ln>
            <a:noFill/>
          </a:ln>
        </p:spPr>
        <p:txBody>
          <a:bodyPr wrap="square"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457200" y="274638"/>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5" name="Shape 25"/>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722313" y="4406900"/>
            <a:ext cx="7772400" cy="1362075"/>
          </a:xfrm>
          <a:prstGeom prst="rect">
            <a:avLst/>
          </a:prstGeom>
          <a:noFill/>
          <a:ln>
            <a:noFill/>
          </a:ln>
        </p:spPr>
        <p:txBody>
          <a:bodyPr wrap="square" lIns="91425" tIns="91425" rIns="91425" bIns="91425" anchor="t" anchorCtr="0"/>
          <a:lstStyle>
            <a:lvl1pPr marL="0" marR="0" lvl="0" indent="0" algn="l" rtl="0">
              <a:spcBef>
                <a:spcPts val="0"/>
              </a:spcBef>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0" name="Shape 30"/>
          <p:cNvSpPr txBox="1">
            <a:spLocks noGrp="1"/>
          </p:cNvSpPr>
          <p:nvPr>
            <p:ph type="body" idx="1"/>
          </p:nvPr>
        </p:nvSpPr>
        <p:spPr>
          <a:xfrm>
            <a:off x="722313" y="2906713"/>
            <a:ext cx="7772400" cy="1500187"/>
          </a:xfrm>
          <a:prstGeom prst="rect">
            <a:avLst/>
          </a:prstGeom>
          <a:noFill/>
          <a:ln>
            <a:noFill/>
          </a:ln>
        </p:spPr>
        <p:txBody>
          <a:bodyPr wrap="square"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8"/>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6" name="Shape 36"/>
          <p:cNvSpPr txBox="1">
            <a:spLocks noGrp="1"/>
          </p:cNvSpPr>
          <p:nvPr>
            <p:ph type="body" idx="1"/>
          </p:nvPr>
        </p:nvSpPr>
        <p:spPr>
          <a:xfrm>
            <a:off x="457200" y="1600200"/>
            <a:ext cx="4038600" cy="4525963"/>
          </a:xfrm>
          <a:prstGeom prst="rect">
            <a:avLst/>
          </a:prstGeom>
          <a:noFill/>
          <a:ln>
            <a:noFill/>
          </a:ln>
        </p:spPr>
        <p:txBody>
          <a:bodyPr wrap="square"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body" idx="2"/>
          </p:nvPr>
        </p:nvSpPr>
        <p:spPr>
          <a:xfrm>
            <a:off x="4648200" y="1600200"/>
            <a:ext cx="4038600" cy="4525963"/>
          </a:xfrm>
          <a:prstGeom prst="rect">
            <a:avLst/>
          </a:prstGeom>
          <a:noFill/>
          <a:ln>
            <a:noFill/>
          </a:ln>
        </p:spPr>
        <p:txBody>
          <a:bodyPr wrap="square"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457200" y="274638"/>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3" name="Shape 43"/>
          <p:cNvSpPr txBox="1">
            <a:spLocks noGrp="1"/>
          </p:cNvSpPr>
          <p:nvPr>
            <p:ph type="body" idx="1"/>
          </p:nvPr>
        </p:nvSpPr>
        <p:spPr>
          <a:xfrm>
            <a:off x="457200" y="1535113"/>
            <a:ext cx="4040188" cy="639762"/>
          </a:xfrm>
          <a:prstGeom prst="rect">
            <a:avLst/>
          </a:prstGeom>
          <a:noFill/>
          <a:ln>
            <a:noFill/>
          </a:ln>
        </p:spPr>
        <p:txBody>
          <a:bodyPr wrap="square"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2"/>
          </p:nvPr>
        </p:nvSpPr>
        <p:spPr>
          <a:xfrm>
            <a:off x="457200" y="2174875"/>
            <a:ext cx="4040188" cy="3951288"/>
          </a:xfrm>
          <a:prstGeom prst="rect">
            <a:avLst/>
          </a:prstGeom>
          <a:noFill/>
          <a:ln>
            <a:noFill/>
          </a:ln>
        </p:spPr>
        <p:txBody>
          <a:bodyPr wrap="square"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3"/>
          </p:nvPr>
        </p:nvSpPr>
        <p:spPr>
          <a:xfrm>
            <a:off x="4645025" y="1535113"/>
            <a:ext cx="4041775" cy="639762"/>
          </a:xfrm>
          <a:prstGeom prst="rect">
            <a:avLst/>
          </a:prstGeom>
          <a:noFill/>
          <a:ln>
            <a:noFill/>
          </a:ln>
        </p:spPr>
        <p:txBody>
          <a:bodyPr wrap="square"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body" idx="4"/>
          </p:nvPr>
        </p:nvSpPr>
        <p:spPr>
          <a:xfrm>
            <a:off x="4645025" y="2174875"/>
            <a:ext cx="4041775" cy="3951288"/>
          </a:xfrm>
          <a:prstGeom prst="rect">
            <a:avLst/>
          </a:prstGeom>
          <a:noFill/>
          <a:ln>
            <a:noFill/>
          </a:ln>
        </p:spPr>
        <p:txBody>
          <a:bodyPr wrap="square"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3050"/>
            <a:ext cx="3008313" cy="1162050"/>
          </a:xfrm>
          <a:prstGeom prst="rect">
            <a:avLst/>
          </a:prstGeom>
          <a:noFill/>
          <a:ln>
            <a:noFill/>
          </a:ln>
        </p:spPr>
        <p:txBody>
          <a:bodyPr wrap="square"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6" name="Shape 56"/>
          <p:cNvSpPr txBox="1">
            <a:spLocks noGrp="1"/>
          </p:cNvSpPr>
          <p:nvPr>
            <p:ph type="body" idx="1"/>
          </p:nvPr>
        </p:nvSpPr>
        <p:spPr>
          <a:xfrm>
            <a:off x="3575050" y="273050"/>
            <a:ext cx="5111750" cy="5853113"/>
          </a:xfrm>
          <a:prstGeom prst="rect">
            <a:avLst/>
          </a:prstGeom>
          <a:noFill/>
          <a:ln>
            <a:noFill/>
          </a:ln>
        </p:spPr>
        <p:txBody>
          <a:bodyPr wrap="square"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457200" y="1435100"/>
            <a:ext cx="3008313" cy="4691063"/>
          </a:xfrm>
          <a:prstGeom prst="rect">
            <a:avLst/>
          </a:prstGeom>
          <a:noFill/>
          <a:ln>
            <a:noFill/>
          </a:ln>
        </p:spPr>
        <p:txBody>
          <a:bodyPr wrap="square"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792288" y="4800600"/>
            <a:ext cx="5486400" cy="566738"/>
          </a:xfrm>
          <a:prstGeom prst="rect">
            <a:avLst/>
          </a:prstGeom>
          <a:noFill/>
          <a:ln>
            <a:noFill/>
          </a:ln>
        </p:spPr>
        <p:txBody>
          <a:bodyPr wrap="square"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3" name="Shape 63"/>
          <p:cNvSpPr>
            <a:spLocks noGrp="1"/>
          </p:cNvSpPr>
          <p:nvPr>
            <p:ph type="pic" idx="2"/>
          </p:nvPr>
        </p:nvSpPr>
        <p:spPr>
          <a:xfrm>
            <a:off x="1792288" y="612775"/>
            <a:ext cx="5486400" cy="4114800"/>
          </a:xfrm>
          <a:prstGeom prst="rect">
            <a:avLst/>
          </a:prstGeom>
          <a:noFill/>
          <a:ln>
            <a:noFill/>
          </a:ln>
        </p:spPr>
        <p:txBody>
          <a:bodyPr wrap="square" lIns="91425" tIns="91425" rIns="91425" bIns="91425" anchor="t" anchorCtr="0"/>
          <a:lstStyle>
            <a:lvl1pPr marL="0" marR="0" lvl="0" indent="0" algn="l" rtl="0">
              <a:spcBef>
                <a:spcPts val="64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1792288" y="5367338"/>
            <a:ext cx="5486400" cy="804862"/>
          </a:xfrm>
          <a:prstGeom prst="rect">
            <a:avLst/>
          </a:prstGeom>
          <a:noFill/>
          <a:ln>
            <a:noFill/>
          </a:ln>
        </p:spPr>
        <p:txBody>
          <a:bodyPr wrap="square"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8"/>
            <a:ext cx="8229600" cy="1143000"/>
          </a:xfrm>
          <a:prstGeom prst="rect">
            <a:avLst/>
          </a:prstGeom>
          <a:noFill/>
          <a:ln>
            <a:noFill/>
          </a:ln>
        </p:spPr>
        <p:txBody>
          <a:bodyPr wrap="square"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8229600" cy="4525963"/>
          </a:xfrm>
          <a:prstGeom prst="rect">
            <a:avLst/>
          </a:prstGeom>
          <a:noFill/>
          <a:ln>
            <a:noFill/>
          </a:ln>
        </p:spPr>
        <p:txBody>
          <a:bodyPr wrap="square"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457200" y="6356350"/>
            <a:ext cx="2133600" cy="365125"/>
          </a:xfrm>
          <a:prstGeom prst="rect">
            <a:avLst/>
          </a:prstGeom>
          <a:noFill/>
          <a:ln>
            <a:noFill/>
          </a:ln>
        </p:spPr>
        <p:txBody>
          <a:bodyPr wrap="square"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3124200" y="6356350"/>
            <a:ext cx="2895600" cy="365125"/>
          </a:xfrm>
          <a:prstGeom prst="rect">
            <a:avLst/>
          </a:prstGeom>
          <a:noFill/>
          <a:ln>
            <a:noFill/>
          </a:ln>
        </p:spPr>
        <p:txBody>
          <a:bodyPr wrap="square"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6553200" y="6356350"/>
            <a:ext cx="2133600"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xpectmorearizona.org/progress/?region=Arizon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earch.ebscohost.com/login.aspx?direct=true&amp;db=tfh&amp;AN=109329121&amp;site=eds-liv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cityo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citypopulation.de/php/mexico-bajacalifornia.php?cityid=0200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clasp.org/resources-and-publications/files/2014-03-21-Stackable-Credentials-Paper-FINA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greateryuma.org/our-region/sonora-mexico/"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orrisoninstitute.asu.edu/products/finding-keeping-educators-arizonas-classroom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laborstats.az.gov/employment-forecas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ensus.gov/quickfacts/fact/table/lapazcountyarizona/PST045216"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ensus.gov/quickfacts/fact/table/sanluiscityarizona/PST045216"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laborstats.az.gov/employment-forecasts" TargetMode="External"/><Relationship Id="rId4" Type="http://schemas.openxmlformats.org/officeDocument/2006/relationships/hyperlink" Target="http://www.census.gov/quickfacts/fact/table/somertoncityarizona/PST045216"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ddesignlab.org/2016/12/3-graphs-that-explain-how-higher-ed-needs-to-design-for-the-future-of-work/?gclid=CjwKCAjw0qLOBRBUEiwAMG5xMHMtpK9bmKdI4iPGWa7FtLYzAdaaMn8i5QoJQP2p8uAR-CHjjL1o-hoCQ7gQAvD_Bw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learningpolicyinstitute.org/product/coming-crisis-teach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685800" y="2130425"/>
            <a:ext cx="7772400" cy="1470025"/>
          </a:xfrm>
          <a:prstGeom prst="rect">
            <a:avLst/>
          </a:prstGeom>
          <a:noFill/>
          <a:ln>
            <a:noFill/>
          </a:ln>
        </p:spPr>
        <p:txBody>
          <a:bodyPr wrap="square"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a:solidFill>
                  <a:schemeClr val="dk1"/>
                </a:solidFill>
                <a:latin typeface="Calibri"/>
                <a:ea typeface="Calibri"/>
                <a:cs typeface="Calibri"/>
                <a:sym typeface="Calibri"/>
              </a:rPr>
              <a:t>Scan Team Report</a:t>
            </a:r>
          </a:p>
        </p:txBody>
      </p:sp>
      <p:sp>
        <p:nvSpPr>
          <p:cNvPr id="85" name="Shape 85"/>
          <p:cNvSpPr txBox="1">
            <a:spLocks noGrp="1"/>
          </p:cNvSpPr>
          <p:nvPr>
            <p:ph type="subTitle" idx="1"/>
          </p:nvPr>
        </p:nvSpPr>
        <p:spPr>
          <a:xfrm>
            <a:off x="1371600" y="3886200"/>
            <a:ext cx="6400800" cy="1752600"/>
          </a:xfrm>
          <a:prstGeom prst="rect">
            <a:avLst/>
          </a:prstGeom>
          <a:noFill/>
          <a:ln>
            <a:noFill/>
          </a:ln>
        </p:spPr>
        <p:txBody>
          <a:bodyPr wrap="square" lIns="91425" tIns="45700" rIns="91425" bIns="45700" anchor="t" anchorCtr="0">
            <a:noAutofit/>
          </a:bodyPr>
          <a:lstStyle/>
          <a:p>
            <a:pPr marL="0" marR="0" lvl="0" indent="0" algn="ctr" rtl="0">
              <a:spcBef>
                <a:spcPts val="0"/>
              </a:spcBef>
              <a:buClr>
                <a:srgbClr val="888888"/>
              </a:buClr>
              <a:buSzPct val="25000"/>
              <a:buFont typeface="Arial"/>
              <a:buNone/>
            </a:pPr>
            <a:r>
              <a:rPr lang="en-US"/>
              <a:t>Growth and Development in Yuma and La Paz Counties </a:t>
            </a:r>
          </a:p>
        </p:txBody>
      </p:sp>
      <p:pic>
        <p:nvPicPr>
          <p:cNvPr id="86" name="Shape 86"/>
          <p:cNvPicPr preferRelativeResize="0"/>
          <p:nvPr/>
        </p:nvPicPr>
        <p:blipFill rotWithShape="1">
          <a:blip r:embed="rId3">
            <a:alphaModFix/>
          </a:blip>
          <a:srcRect/>
          <a:stretch/>
        </p:blipFill>
        <p:spPr>
          <a:xfrm>
            <a:off x="480210" y="414598"/>
            <a:ext cx="3019113" cy="200267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Resources</a:t>
            </a:r>
          </a:p>
        </p:txBody>
      </p:sp>
      <p:sp>
        <p:nvSpPr>
          <p:cNvPr id="141" name="Shape 141"/>
          <p:cNvSpPr txBox="1">
            <a:spLocks noGrp="1"/>
          </p:cNvSpPr>
          <p:nvPr>
            <p:ph type="body" idx="1"/>
          </p:nvPr>
        </p:nvSpPr>
        <p:spPr>
          <a:xfrm>
            <a:off x="457200" y="1600200"/>
            <a:ext cx="8229600" cy="4526100"/>
          </a:xfrm>
          <a:prstGeom prst="rect">
            <a:avLst/>
          </a:prstGeom>
        </p:spPr>
        <p:txBody>
          <a:bodyPr wrap="square" lIns="91425" tIns="91425" rIns="91425" bIns="91425" anchor="t" anchorCtr="0">
            <a:noAutofit/>
          </a:bodyPr>
          <a:lstStyle/>
          <a:p>
            <a:pPr marL="0" lvl="0" indent="0" rtl="0">
              <a:lnSpc>
                <a:spcPct val="150000"/>
              </a:lnSpc>
              <a:spcBef>
                <a:spcPts val="0"/>
              </a:spcBef>
              <a:buNone/>
            </a:pPr>
            <a:r>
              <a:rPr lang="en-US" sz="1800"/>
              <a:t>Arizona Education Progress Meter. </a:t>
            </a:r>
            <a:r>
              <a:rPr lang="en-US" sz="1800" i="1"/>
              <a:t>Expect More Arizona.</a:t>
            </a:r>
            <a:r>
              <a:rPr lang="en-US" sz="1800"/>
              <a:t> 2017. </a:t>
            </a:r>
            <a:r>
              <a:rPr lang="en-US" sz="1800" u="sng">
                <a:solidFill>
                  <a:schemeClr val="hlink"/>
                </a:solidFill>
                <a:hlinkClick r:id="rId3"/>
              </a:rPr>
              <a:t>https://www.expectmorearizona.org/progress/?region=Arizona</a:t>
            </a:r>
          </a:p>
          <a:p>
            <a:pPr marL="0" lvl="0" indent="0" rtl="0">
              <a:lnSpc>
                <a:spcPct val="150000"/>
              </a:lnSpc>
              <a:spcBef>
                <a:spcPts val="0"/>
              </a:spcBef>
              <a:buNone/>
            </a:pPr>
            <a:endParaRPr sz="1800"/>
          </a:p>
          <a:p>
            <a:pPr marL="0" lvl="0" indent="0" rtl="0">
              <a:lnSpc>
                <a:spcPct val="150000"/>
              </a:lnSpc>
              <a:spcBef>
                <a:spcPts val="0"/>
              </a:spcBef>
              <a:buNone/>
            </a:pPr>
            <a:r>
              <a:rPr lang="en-US" sz="1800"/>
              <a:t>Bouillon, Rick. "STACKABLE CREDENTIALS: Pathways to Prosperity." </a:t>
            </a:r>
            <a:r>
              <a:rPr lang="en-US" sz="1800" i="1"/>
              <a:t>Techniques: Connecting Education &amp; Careers</a:t>
            </a:r>
            <a:r>
              <a:rPr lang="en-US" sz="1800"/>
              <a:t>, vol. 90, no. 6, Sept. 2015, pp. 38-41. EBSCO</a:t>
            </a:r>
            <a:r>
              <a:rPr lang="en-US" sz="1800" i="1"/>
              <a:t>host</a:t>
            </a:r>
            <a:r>
              <a:rPr lang="en-US" sz="1800"/>
              <a:t>, libproxy.azwestern.edu:8080/login?url=</a:t>
            </a:r>
            <a:r>
              <a:rPr lang="en-US" sz="1800" u="sng">
                <a:solidFill>
                  <a:schemeClr val="hlink"/>
                </a:solidFill>
                <a:hlinkClick r:id="rId4"/>
              </a:rPr>
              <a:t>http://search.ebscohost.com/login.aspx?direct=true&amp;db=tfh&amp;AN=109329121&amp;site=eds-live</a:t>
            </a:r>
            <a:r>
              <a:rPr lang="en-US" sz="1800"/>
              <a:t>.</a:t>
            </a:r>
          </a:p>
          <a:p>
            <a:pPr marL="0" lvl="0" indent="0" rtl="0">
              <a:lnSpc>
                <a:spcPct val="150000"/>
              </a:lnSpc>
              <a:spcBef>
                <a:spcPts val="0"/>
              </a:spcBef>
              <a:buNone/>
            </a:pPr>
            <a:endParaRPr sz="1800"/>
          </a:p>
          <a:p>
            <a:pPr marL="0" lvl="0" indent="0" rtl="0">
              <a:lnSpc>
                <a:spcPct val="150000"/>
              </a:lnSpc>
              <a:spcBef>
                <a:spcPts val="0"/>
              </a:spcBef>
              <a:buNone/>
            </a:pPr>
            <a:r>
              <a:rPr lang="en-US" sz="1800"/>
              <a:t>Brown, Kevin. Personal Interview. 14 September 2017.</a:t>
            </a:r>
          </a:p>
          <a:p>
            <a:pPr marL="0" lvl="0" indent="-69850" rtl="0">
              <a:lnSpc>
                <a:spcPct val="150000"/>
              </a:lnSpc>
              <a:spcBef>
                <a:spcPts val="0"/>
              </a:spcBef>
              <a:buClr>
                <a:schemeClr val="dk1"/>
              </a:buClr>
              <a:buSzPct val="61111"/>
              <a:buFont typeface="Arial"/>
              <a:buNone/>
            </a:pPr>
            <a:endParaRPr sz="18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Resources Used</a:t>
            </a:r>
          </a:p>
        </p:txBody>
      </p:sp>
      <p:sp>
        <p:nvSpPr>
          <p:cNvPr id="147" name="Shape 147"/>
          <p:cNvSpPr txBox="1">
            <a:spLocks noGrp="1"/>
          </p:cNvSpPr>
          <p:nvPr>
            <p:ph type="body" idx="1"/>
          </p:nvPr>
        </p:nvSpPr>
        <p:spPr>
          <a:xfrm>
            <a:off x="457200" y="1264925"/>
            <a:ext cx="8229600" cy="5516700"/>
          </a:xfrm>
          <a:prstGeom prst="rect">
            <a:avLst/>
          </a:prstGeom>
        </p:spPr>
        <p:txBody>
          <a:bodyPr wrap="square" lIns="91425" tIns="91425" rIns="91425" bIns="91425" anchor="t" anchorCtr="0">
            <a:noAutofit/>
          </a:bodyPr>
          <a:lstStyle/>
          <a:p>
            <a:pPr marL="0" lvl="0" indent="0" rtl="0">
              <a:lnSpc>
                <a:spcPct val="150000"/>
              </a:lnSpc>
              <a:spcBef>
                <a:spcPts val="0"/>
              </a:spcBef>
              <a:buNone/>
            </a:pPr>
            <a:r>
              <a:rPr lang="en-US" sz="1800"/>
              <a:t>Burton, Raquel. “Re: Teacher Shortage Numbers.” Received by Kathy Ocampo, 7 June 2017.</a:t>
            </a:r>
          </a:p>
          <a:p>
            <a:pPr marL="0" lvl="0" indent="0" rtl="0">
              <a:lnSpc>
                <a:spcPct val="150000"/>
              </a:lnSpc>
              <a:spcBef>
                <a:spcPts val="0"/>
              </a:spcBef>
              <a:buNone/>
            </a:pPr>
            <a:endParaRPr sz="1800"/>
          </a:p>
          <a:p>
            <a:pPr marL="0" lvl="0" indent="0" rtl="0">
              <a:lnSpc>
                <a:spcPct val="150000"/>
              </a:lnSpc>
              <a:spcBef>
                <a:spcPts val="0"/>
              </a:spcBef>
              <a:buNone/>
            </a:pPr>
            <a:r>
              <a:rPr lang="en-US" sz="1800"/>
              <a:t>City of San Luis: Gateway to the Sea of Cortez. “Demographics” Retrieved 20 September 2017. </a:t>
            </a:r>
            <a:r>
              <a:rPr lang="en-US" sz="1800" u="sng">
                <a:solidFill>
                  <a:schemeClr val="hlink"/>
                </a:solidFill>
                <a:hlinkClick r:id="rId3"/>
              </a:rPr>
              <a:t>http://cityof</a:t>
            </a:r>
            <a:r>
              <a:rPr lang="en-US" sz="1800"/>
              <a:t>sanluis.org/340/Data-Demographics </a:t>
            </a:r>
          </a:p>
          <a:p>
            <a:pPr marL="0" lvl="0" indent="0" rtl="0">
              <a:lnSpc>
                <a:spcPct val="150000"/>
              </a:lnSpc>
              <a:spcBef>
                <a:spcPts val="0"/>
              </a:spcBef>
              <a:buNone/>
            </a:pPr>
            <a:endParaRPr sz="1800"/>
          </a:p>
          <a:p>
            <a:pPr marL="0" lvl="0" indent="0" rtl="0">
              <a:lnSpc>
                <a:spcPct val="150000"/>
              </a:lnSpc>
              <a:spcBef>
                <a:spcPts val="0"/>
              </a:spcBef>
              <a:buNone/>
            </a:pPr>
            <a:r>
              <a:rPr lang="en-US" sz="1800"/>
              <a:t>City Population. “Mexicali”. Retrieved 3 October 2017, </a:t>
            </a:r>
            <a:r>
              <a:rPr lang="en-US" sz="1800" u="sng">
                <a:solidFill>
                  <a:schemeClr val="hlink"/>
                </a:solidFill>
                <a:hlinkClick r:id="rId4"/>
              </a:rPr>
              <a:t>http://www.citypopulation.de/php/mexico-bajacalifornia.php?cityid=02002</a:t>
            </a:r>
          </a:p>
          <a:p>
            <a:pPr marL="0" lvl="0" indent="0" rtl="0">
              <a:lnSpc>
                <a:spcPct val="150000"/>
              </a:lnSpc>
              <a:spcBef>
                <a:spcPts val="0"/>
              </a:spcBef>
              <a:buNone/>
            </a:pPr>
            <a:endParaRPr sz="1800"/>
          </a:p>
          <a:p>
            <a:pPr marL="0" lvl="0" indent="-69850" rtl="0">
              <a:lnSpc>
                <a:spcPct val="150000"/>
              </a:lnSpc>
              <a:spcBef>
                <a:spcPts val="0"/>
              </a:spcBef>
              <a:buClr>
                <a:schemeClr val="dk1"/>
              </a:buClr>
              <a:buSzPct val="61111"/>
              <a:buFont typeface="Arial"/>
              <a:buNone/>
            </a:pPr>
            <a:r>
              <a:rPr lang="en-US" sz="1800"/>
              <a:t>College Success Arizona. </a:t>
            </a:r>
            <a:r>
              <a:rPr lang="en-US" sz="1800" i="1"/>
              <a:t>Doubling Arizona's Economic Growth</a:t>
            </a:r>
            <a:r>
              <a:rPr lang="en-US" sz="1800"/>
              <a:t>. 2016, </a:t>
            </a:r>
            <a:r>
              <a:rPr lang="en-US" sz="1800" i="1"/>
              <a:t>Doubling Arizona's Economic Growth</a:t>
            </a:r>
            <a:r>
              <a:rPr lang="en-US" sz="1800"/>
              <a:t>.</a:t>
            </a:r>
          </a:p>
          <a:p>
            <a:pPr marL="0" lvl="0" indent="0" rtl="0">
              <a:lnSpc>
                <a:spcPct val="150000"/>
              </a:lnSpc>
              <a:spcBef>
                <a:spcPts val="0"/>
              </a:spcBef>
              <a:buNone/>
            </a:pPr>
            <a:endParaRPr sz="1800"/>
          </a:p>
          <a:p>
            <a:pPr marL="0" lvl="0" indent="0" rtl="0">
              <a:lnSpc>
                <a:spcPct val="150000"/>
              </a:lnSpc>
              <a:spcBef>
                <a:spcPts val="0"/>
              </a:spcBef>
              <a:buNone/>
            </a:pPr>
            <a:r>
              <a:rPr lang="en-US" sz="1800"/>
              <a:t>Elliott-Nelson, Linda. Personal Interview. 19 September 2017. </a:t>
            </a:r>
          </a:p>
          <a:p>
            <a:pPr marL="0" lvl="0" indent="0" rtl="0">
              <a:lnSpc>
                <a:spcPct val="150000"/>
              </a:lnSpc>
              <a:spcBef>
                <a:spcPts val="0"/>
              </a:spcBef>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r>
              <a:rPr lang="en-US" sz="1800">
                <a:latin typeface="Times New Roman"/>
                <a:ea typeface="Times New Roman"/>
                <a:cs typeface="Times New Roman"/>
                <a:sym typeface="Times New Roman"/>
              </a:rPr>
              <a:t>Engel, J. (2017, September 21). Email correspondence.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Resources Used</a:t>
            </a:r>
          </a:p>
        </p:txBody>
      </p:sp>
      <p:sp>
        <p:nvSpPr>
          <p:cNvPr id="153" name="Shape 153"/>
          <p:cNvSpPr txBox="1">
            <a:spLocks noGrp="1"/>
          </p:cNvSpPr>
          <p:nvPr>
            <p:ph type="body" idx="1"/>
          </p:nvPr>
        </p:nvSpPr>
        <p:spPr>
          <a:xfrm>
            <a:off x="457200" y="1175650"/>
            <a:ext cx="8229600" cy="5560800"/>
          </a:xfrm>
          <a:prstGeom prst="rect">
            <a:avLst/>
          </a:prstGeom>
        </p:spPr>
        <p:txBody>
          <a:bodyPr wrap="square" lIns="91425" tIns="91425" rIns="91425" bIns="91425" anchor="t" anchorCtr="0">
            <a:noAutofit/>
          </a:bodyPr>
          <a:lstStyle/>
          <a:p>
            <a:pPr marL="0" lvl="0" indent="0" rtl="0">
              <a:lnSpc>
                <a:spcPct val="150000"/>
              </a:lnSpc>
              <a:spcBef>
                <a:spcPts val="0"/>
              </a:spcBef>
              <a:buNone/>
            </a:pPr>
            <a:r>
              <a:rPr lang="en-US" sz="1800"/>
              <a:t>Ganzglass, Evelyn. “Scaling “Stackable Credentials” Implications for Implementation and Policy.” </a:t>
            </a:r>
            <a:r>
              <a:rPr lang="en-US" sz="1800" i="1"/>
              <a:t>Center for Postsecondary and Economic Success at CLASP, </a:t>
            </a:r>
            <a:r>
              <a:rPr lang="en-US" sz="1800"/>
              <a:t>March 2014, </a:t>
            </a:r>
            <a:r>
              <a:rPr lang="en-US" sz="1800" u="sng">
                <a:solidFill>
                  <a:schemeClr val="hlink"/>
                </a:solidFill>
                <a:hlinkClick r:id="rId3"/>
              </a:rPr>
              <a:t>http://www.clasp.org/resources-and-publications/files/2014-03-21-Stackable-Credentials-Paper-FINAL.pdf</a:t>
            </a:r>
            <a:r>
              <a:rPr lang="en-US" sz="1800"/>
              <a:t>.</a:t>
            </a:r>
          </a:p>
          <a:p>
            <a:pPr marL="0" lvl="0" indent="0" rtl="0">
              <a:lnSpc>
                <a:spcPct val="150000"/>
              </a:lnSpc>
              <a:spcBef>
                <a:spcPts val="0"/>
              </a:spcBef>
              <a:buNone/>
            </a:pPr>
            <a:endParaRPr sz="1800"/>
          </a:p>
          <a:p>
            <a:pPr marL="0" lvl="0" indent="0" rtl="0">
              <a:lnSpc>
                <a:spcPct val="150000"/>
              </a:lnSpc>
              <a:spcBef>
                <a:spcPts val="0"/>
              </a:spcBef>
              <a:buNone/>
            </a:pPr>
            <a:r>
              <a:rPr lang="en-US" sz="1800"/>
              <a:t>Greater Yuma Economic Development Corp. “Sonora, Mexico.” Web. Retrieved 22 September 2017. </a:t>
            </a:r>
            <a:r>
              <a:rPr lang="en-US" sz="1800" u="sng">
                <a:solidFill>
                  <a:schemeClr val="hlink"/>
                </a:solidFill>
                <a:hlinkClick r:id="rId4"/>
              </a:rPr>
              <a:t>www.greateryuma.org/our-region/sonora-mexico/</a:t>
            </a:r>
          </a:p>
          <a:p>
            <a:pPr marL="0" lvl="0" indent="0" rtl="0">
              <a:lnSpc>
                <a:spcPct val="150000"/>
              </a:lnSpc>
              <a:spcBef>
                <a:spcPts val="0"/>
              </a:spcBef>
              <a:buNone/>
            </a:pPr>
            <a:endParaRPr sz="1800"/>
          </a:p>
          <a:p>
            <a:pPr marL="0" lvl="0" indent="-69850" rtl="0">
              <a:spcBef>
                <a:spcPts val="0"/>
              </a:spcBef>
              <a:buClr>
                <a:schemeClr val="dk1"/>
              </a:buClr>
              <a:buSzPct val="61111"/>
              <a:buFont typeface="Arial"/>
              <a:buNone/>
            </a:pPr>
            <a:r>
              <a:rPr lang="en-US" sz="1800"/>
              <a:t>Hart, Bill, and C.J. Eisenbarth Hager. </a:t>
            </a:r>
            <a:r>
              <a:rPr lang="en-US" sz="1800" i="1"/>
              <a:t>Dropped? Latino Education and Arizona's Economic Future</a:t>
            </a:r>
            <a:r>
              <a:rPr lang="en-US" sz="1800"/>
              <a:t>. Arizona State University, 2012, </a:t>
            </a:r>
            <a:r>
              <a:rPr lang="en-US" sz="1800" i="1"/>
              <a:t>Dropped? Latino Education and Arizona's Economic Future</a:t>
            </a:r>
            <a:r>
              <a:rPr lang="en-US" sz="1800"/>
              <a:t>. </a:t>
            </a:r>
          </a:p>
          <a:p>
            <a:pPr marL="0" lvl="0" indent="0" rtl="0">
              <a:spcBef>
                <a:spcPts val="0"/>
              </a:spcBef>
              <a:buNone/>
            </a:pPr>
            <a:r>
              <a:rPr lang="en-US" sz="1800" i="1"/>
              <a:t>Expectations Meet Reality The Underprepared Student and Community Colleges</a:t>
            </a:r>
            <a:r>
              <a:rPr lang="en-US" sz="1800"/>
              <a:t>. Center for Community College Student Engagement, 2016.</a:t>
            </a: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0" rtl="0">
              <a:lnSpc>
                <a:spcPct val="115000"/>
              </a:lnSpc>
              <a:spcBef>
                <a:spcPts val="0"/>
              </a:spcBef>
              <a:buNone/>
            </a:pPr>
            <a:endParaRPr sz="1200">
              <a:latin typeface="Times New Roman"/>
              <a:ea typeface="Times New Roman"/>
              <a:cs typeface="Times New Roman"/>
              <a:sym typeface="Times New Roman"/>
            </a:endParaRPr>
          </a:p>
          <a:p>
            <a:pPr marL="0" lvl="0" indent="0" rtl="0">
              <a:spcBef>
                <a:spcPts val="0"/>
              </a:spcBef>
              <a:buNone/>
            </a:pPr>
            <a:endParaRPr sz="1800">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Resources Used</a:t>
            </a:r>
          </a:p>
        </p:txBody>
      </p:sp>
      <p:sp>
        <p:nvSpPr>
          <p:cNvPr id="159" name="Shape 159"/>
          <p:cNvSpPr txBox="1">
            <a:spLocks noGrp="1"/>
          </p:cNvSpPr>
          <p:nvPr>
            <p:ph type="body" idx="1"/>
          </p:nvPr>
        </p:nvSpPr>
        <p:spPr>
          <a:xfrm>
            <a:off x="381000" y="1600200"/>
            <a:ext cx="8229600" cy="4526100"/>
          </a:xfrm>
          <a:prstGeom prst="rect">
            <a:avLst/>
          </a:prstGeom>
        </p:spPr>
        <p:txBody>
          <a:bodyPr wrap="square" lIns="91425" tIns="91425" rIns="91425" bIns="91425" anchor="t" anchorCtr="0">
            <a:noAutofit/>
          </a:bodyPr>
          <a:lstStyle/>
          <a:p>
            <a:pPr marL="0" lvl="0" indent="-69850" rtl="0">
              <a:lnSpc>
                <a:spcPct val="150000"/>
              </a:lnSpc>
              <a:spcBef>
                <a:spcPts val="0"/>
              </a:spcBef>
              <a:buClr>
                <a:schemeClr val="dk1"/>
              </a:buClr>
              <a:buSzPct val="61111"/>
              <a:buFont typeface="Arial"/>
              <a:buNone/>
            </a:pPr>
            <a:r>
              <a:rPr lang="en-US" sz="1800"/>
              <a:t>Hunting, Dan, et al. “Finding &amp; Keeping Educators for Arizona’s Classrooms. </a:t>
            </a:r>
            <a:r>
              <a:rPr lang="en-US" sz="1800" i="1"/>
              <a:t>ASU Morrison Institute for Public Policy</a:t>
            </a:r>
            <a:r>
              <a:rPr lang="en-US" sz="1800"/>
              <a:t>. May 2017, </a:t>
            </a:r>
            <a:r>
              <a:rPr lang="en-US" sz="1800" u="sng">
                <a:solidFill>
                  <a:schemeClr val="hlink"/>
                </a:solidFill>
                <a:hlinkClick r:id="rId3"/>
              </a:rPr>
              <a:t>https://morrisoninstitute.asu.edu/products/finding-keeping-educators-arizonas-classrooms</a:t>
            </a:r>
            <a:r>
              <a:rPr lang="en-US" sz="1800"/>
              <a:t>.</a:t>
            </a:r>
          </a:p>
          <a:p>
            <a:pPr marL="0" lvl="0" indent="-69850" rtl="0">
              <a:lnSpc>
                <a:spcPct val="115000"/>
              </a:lnSpc>
              <a:spcBef>
                <a:spcPts val="0"/>
              </a:spcBef>
              <a:buClr>
                <a:schemeClr val="dk1"/>
              </a:buClr>
              <a:buSzPct val="61111"/>
              <a:buFont typeface="Arial"/>
              <a:buNone/>
            </a:pPr>
            <a:endParaRPr sz="1800"/>
          </a:p>
          <a:p>
            <a:pPr marL="0" lvl="0" indent="-69850" rtl="0">
              <a:lnSpc>
                <a:spcPct val="115000"/>
              </a:lnSpc>
              <a:spcBef>
                <a:spcPts val="0"/>
              </a:spcBef>
              <a:buClr>
                <a:schemeClr val="dk1"/>
              </a:buClr>
              <a:buSzPct val="61111"/>
              <a:buFont typeface="Arial"/>
              <a:buNone/>
            </a:pPr>
            <a:r>
              <a:rPr lang="en-US" sz="1800"/>
              <a:t>Interview #2 (Dinsmore Farms):Dinsmore, J. (2017. September 28). Phone interview.</a:t>
            </a:r>
          </a:p>
          <a:p>
            <a:pPr marL="0" lvl="0" indent="-69850" rtl="0">
              <a:lnSpc>
                <a:spcPct val="115000"/>
              </a:lnSpc>
              <a:spcBef>
                <a:spcPts val="0"/>
              </a:spcBef>
              <a:buClr>
                <a:schemeClr val="dk1"/>
              </a:buClr>
              <a:buSzPct val="61111"/>
              <a:buFont typeface="Arial"/>
              <a:buNone/>
            </a:pPr>
            <a:endParaRPr sz="1800"/>
          </a:p>
          <a:p>
            <a:pPr marL="0" lvl="0" indent="-69850" rtl="0">
              <a:lnSpc>
                <a:spcPct val="115000"/>
              </a:lnSpc>
              <a:spcBef>
                <a:spcPts val="0"/>
              </a:spcBef>
              <a:buClr>
                <a:schemeClr val="dk1"/>
              </a:buClr>
              <a:buSzPct val="61111"/>
              <a:buFont typeface="Arial"/>
              <a:buNone/>
            </a:pPr>
            <a:r>
              <a:rPr lang="en-US" sz="1800"/>
              <a:t>Interview #1 (Empire Caterpillar):Mann, J. (2017, September 14). Phone interview.</a:t>
            </a:r>
          </a:p>
          <a:p>
            <a:pPr marL="0" lvl="0" indent="-69850" rtl="0">
              <a:lnSpc>
                <a:spcPct val="115000"/>
              </a:lnSpc>
              <a:spcBef>
                <a:spcPts val="0"/>
              </a:spcBef>
              <a:buClr>
                <a:schemeClr val="dk1"/>
              </a:buClr>
              <a:buSzPct val="61111"/>
              <a:buFont typeface="Arial"/>
              <a:buNone/>
            </a:pPr>
            <a:endParaRPr sz="1800"/>
          </a:p>
          <a:p>
            <a:pPr marL="0" lvl="0" indent="-69850" rtl="0">
              <a:spcBef>
                <a:spcPts val="0"/>
              </a:spcBef>
              <a:buClr>
                <a:schemeClr val="dk1"/>
              </a:buClr>
              <a:buSzPct val="61111"/>
              <a:buFont typeface="Arial"/>
              <a:buNone/>
            </a:pPr>
            <a:r>
              <a:rPr lang="en-US" sz="1800"/>
              <a:t>Institutional Effectiveness, Research, and Grants. </a:t>
            </a:r>
            <a:r>
              <a:rPr lang="en-US" sz="1800" i="1"/>
              <a:t>Arizona Western College Fact Book 2015 - 2016</a:t>
            </a:r>
            <a:r>
              <a:rPr lang="en-US" sz="1800"/>
              <a:t>. 2016, </a:t>
            </a:r>
            <a:r>
              <a:rPr lang="en-US" sz="1800" i="1"/>
              <a:t>Arizona Western College Fact Book 2015 - 2016</a:t>
            </a:r>
            <a:r>
              <a:rPr lang="en-US" sz="1800"/>
              <a:t>. </a:t>
            </a:r>
          </a:p>
          <a:p>
            <a:pPr marL="0" lvl="0" indent="-69850" rtl="0">
              <a:lnSpc>
                <a:spcPct val="115000"/>
              </a:lnSpc>
              <a:spcBef>
                <a:spcPts val="0"/>
              </a:spcBef>
              <a:buClr>
                <a:schemeClr val="dk1"/>
              </a:buClr>
              <a:buSzPct val="61111"/>
              <a:buFont typeface="Arial"/>
              <a:buNone/>
            </a:pPr>
            <a:endParaRPr sz="1800"/>
          </a:p>
          <a:p>
            <a:pPr marL="0" lvl="0" indent="-69850" rtl="0">
              <a:lnSpc>
                <a:spcPct val="115000"/>
              </a:lnSpc>
              <a:spcBef>
                <a:spcPts val="0"/>
              </a:spcBef>
              <a:spcAft>
                <a:spcPts val="800"/>
              </a:spcAft>
              <a:buClr>
                <a:schemeClr val="dk1"/>
              </a:buClr>
              <a:buSzPct val="61111"/>
              <a:buFont typeface="Arial"/>
              <a:buNone/>
            </a:pPr>
            <a:r>
              <a:rPr lang="en-US" sz="1800"/>
              <a:t>“Long Term Occupation Projections Report.” </a:t>
            </a:r>
            <a:r>
              <a:rPr lang="en-US" sz="1800" i="1"/>
              <a:t>Office of Economic Opportunity, Arizona Labor Statistics</a:t>
            </a:r>
            <a:r>
              <a:rPr lang="en-US" sz="1800"/>
              <a:t>. 25 October 2016, </a:t>
            </a:r>
            <a:r>
              <a:rPr lang="en-US" sz="1800" u="sng">
                <a:solidFill>
                  <a:schemeClr val="hlink"/>
                </a:solidFill>
                <a:hlinkClick r:id="rId4"/>
              </a:rPr>
              <a:t>https://laborstats.az.gov/employment-forecasts</a:t>
            </a:r>
          </a:p>
          <a:p>
            <a:pPr marL="0" lvl="0" indent="-69850" rtl="0">
              <a:lnSpc>
                <a:spcPct val="115000"/>
              </a:lnSpc>
              <a:spcBef>
                <a:spcPts val="0"/>
              </a:spcBef>
              <a:spcAft>
                <a:spcPts val="800"/>
              </a:spcAft>
              <a:buClr>
                <a:schemeClr val="dk1"/>
              </a:buClr>
              <a:buSzPct val="61111"/>
              <a:buFont typeface="Arial"/>
              <a:buNone/>
            </a:pPr>
            <a:endParaRPr sz="1800">
              <a:latin typeface="Times New Roman"/>
              <a:ea typeface="Times New Roman"/>
              <a:cs typeface="Times New Roman"/>
              <a:sym typeface="Times New Roman"/>
            </a:endParaRPr>
          </a:p>
          <a:p>
            <a:pPr marL="0" lvl="0" indent="0" rtl="0">
              <a:lnSpc>
                <a:spcPct val="150000"/>
              </a:lnSpc>
              <a:spcBef>
                <a:spcPts val="0"/>
              </a:spcBef>
              <a:buNone/>
            </a:pPr>
            <a:endParaRPr sz="1800">
              <a:latin typeface="Times New Roman"/>
              <a:ea typeface="Times New Roman"/>
              <a:cs typeface="Times New Roman"/>
              <a:sym typeface="Times New Roman"/>
            </a:endParaRPr>
          </a:p>
          <a:p>
            <a:pPr marL="0" lvl="0" indent="0" rtl="0">
              <a:spcBef>
                <a:spcPts val="0"/>
              </a:spcBef>
              <a:buNone/>
            </a:pPr>
            <a:endParaRPr sz="1800">
              <a:latin typeface="Times New Roman"/>
              <a:ea typeface="Times New Roman"/>
              <a:cs typeface="Times New Roman"/>
              <a:sym typeface="Times New Roman"/>
            </a:endParaRPr>
          </a:p>
          <a:p>
            <a:pPr marL="0" lvl="0" indent="0" rtl="0">
              <a:spcBef>
                <a:spcPts val="0"/>
              </a:spcBef>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0" rtl="0">
              <a:lnSpc>
                <a:spcPct val="150000"/>
              </a:lnSpc>
              <a:spcBef>
                <a:spcPts val="0"/>
              </a:spcBef>
              <a:buNone/>
            </a:pPr>
            <a:endParaRPr sz="1800">
              <a:latin typeface="Times New Roman"/>
              <a:ea typeface="Times New Roman"/>
              <a:cs typeface="Times New Roman"/>
              <a:sym typeface="Times New Roman"/>
            </a:endParaRPr>
          </a:p>
          <a:p>
            <a:pPr marL="0" lvl="0" indent="0" rtl="0">
              <a:spcBef>
                <a:spcPts val="0"/>
              </a:spcBef>
              <a:buNone/>
            </a:pPr>
            <a:endParaRPr sz="1800">
              <a:latin typeface="Times New Roman"/>
              <a:ea typeface="Times New Roman"/>
              <a:cs typeface="Times New Roman"/>
              <a:sym typeface="Times New Roman"/>
            </a:endParaRPr>
          </a:p>
          <a:p>
            <a:pPr marL="0" lvl="0" indent="0" rtl="0">
              <a:spcBef>
                <a:spcPts val="0"/>
              </a:spcBef>
              <a:buNone/>
            </a:pPr>
            <a:endParaRPr sz="1800">
              <a:latin typeface="Times New Roman"/>
              <a:ea typeface="Times New Roman"/>
              <a:cs typeface="Times New Roman"/>
              <a:sym typeface="Times New Roman"/>
            </a:endParaRPr>
          </a:p>
          <a:p>
            <a:pPr marL="0" lvl="0" indent="0" rtl="0">
              <a:spcBef>
                <a:spcPts val="0"/>
              </a:spcBef>
              <a:buNone/>
            </a:pPr>
            <a:endParaRPr sz="1800">
              <a:latin typeface="Times New Roman"/>
              <a:ea typeface="Times New Roman"/>
              <a:cs typeface="Times New Roman"/>
              <a:sym typeface="Times New Roman"/>
            </a:endParaRPr>
          </a:p>
          <a:p>
            <a:pPr marL="0" lvl="0" indent="0" rtl="0">
              <a:lnSpc>
                <a:spcPct val="115000"/>
              </a:lnSpc>
              <a:spcBef>
                <a:spcPts val="0"/>
              </a:spcBef>
              <a:spcAft>
                <a:spcPts val="800"/>
              </a:spcAft>
              <a:buNone/>
            </a:pPr>
            <a:endParaRPr sz="1800">
              <a:latin typeface="Times New Roman"/>
              <a:ea typeface="Times New Roman"/>
              <a:cs typeface="Times New Roman"/>
              <a:sym typeface="Times New Roman"/>
            </a:endParaRPr>
          </a:p>
          <a:p>
            <a:pPr marL="0" lvl="0" indent="-69850" rtl="0">
              <a:lnSpc>
                <a:spcPct val="150000"/>
              </a:lnSpc>
              <a:spcBef>
                <a:spcPts val="0"/>
              </a:spcBef>
              <a:buClr>
                <a:schemeClr val="dk1"/>
              </a:buClr>
              <a:buSzPct val="61111"/>
              <a:buFont typeface="Arial"/>
              <a:buNone/>
            </a:pPr>
            <a:endParaRPr sz="1800">
              <a:latin typeface="Times New Roman"/>
              <a:ea typeface="Times New Roman"/>
              <a:cs typeface="Times New Roman"/>
              <a:sym typeface="Times New Roman"/>
            </a:endParaRPr>
          </a:p>
          <a:p>
            <a:pPr lvl="0">
              <a:spcBef>
                <a:spcPts val="0"/>
              </a:spcBef>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Resources Used</a:t>
            </a:r>
          </a:p>
        </p:txBody>
      </p:sp>
      <p:sp>
        <p:nvSpPr>
          <p:cNvPr id="165" name="Shape 165"/>
          <p:cNvSpPr txBox="1">
            <a:spLocks noGrp="1"/>
          </p:cNvSpPr>
          <p:nvPr>
            <p:ph type="body" idx="1"/>
          </p:nvPr>
        </p:nvSpPr>
        <p:spPr>
          <a:xfrm>
            <a:off x="457200" y="1140025"/>
            <a:ext cx="8229600" cy="4932900"/>
          </a:xfrm>
          <a:prstGeom prst="rect">
            <a:avLst/>
          </a:prstGeom>
        </p:spPr>
        <p:txBody>
          <a:bodyPr wrap="square" lIns="91425" tIns="91425" rIns="91425" bIns="91425" anchor="t" anchorCtr="0">
            <a:noAutofit/>
          </a:bodyPr>
          <a:lstStyle/>
          <a:p>
            <a:pPr marL="0" lvl="0" indent="-69850" rtl="0">
              <a:lnSpc>
                <a:spcPct val="150000"/>
              </a:lnSpc>
              <a:spcBef>
                <a:spcPts val="0"/>
              </a:spcBef>
              <a:buClr>
                <a:schemeClr val="dk1"/>
              </a:buClr>
              <a:buSzPct val="61111"/>
              <a:buFont typeface="Arial"/>
              <a:buNone/>
            </a:pPr>
            <a:r>
              <a:rPr lang="en-US" sz="1800"/>
              <a:t>Lotts, Jim. “Re: Teacher Shortage Numbers.” Received by Kathy Ocampo, 1 May 2017.</a:t>
            </a:r>
          </a:p>
          <a:p>
            <a:pPr marL="0" lvl="0" indent="-69850" rtl="0">
              <a:spcBef>
                <a:spcPts val="0"/>
              </a:spcBef>
              <a:buClr>
                <a:schemeClr val="dk1"/>
              </a:buClr>
              <a:buSzPct val="61111"/>
              <a:buFont typeface="Arial"/>
              <a:buNone/>
            </a:pPr>
            <a:endParaRPr sz="1800"/>
          </a:p>
          <a:p>
            <a:pPr marL="0" lvl="0" indent="-69850" rtl="0">
              <a:spcBef>
                <a:spcPts val="0"/>
              </a:spcBef>
              <a:buClr>
                <a:schemeClr val="dk1"/>
              </a:buClr>
              <a:buSzPct val="61111"/>
              <a:buFont typeface="Arial"/>
              <a:buNone/>
            </a:pPr>
            <a:r>
              <a:rPr lang="en-US" sz="1800"/>
              <a:t>Mangan, Katherine. “Building Remdial Ed's Support Structure.” </a:t>
            </a:r>
            <a:r>
              <a:rPr lang="en-US" sz="1800" i="1"/>
              <a:t>The Chronicle of Higher Education</a:t>
            </a:r>
            <a:r>
              <a:rPr lang="en-US" sz="1800"/>
              <a:t>, 5 Mar. 2017, www.chronicle.com. </a:t>
            </a:r>
          </a:p>
          <a:p>
            <a:pPr marL="0" lvl="0" indent="-69850" rtl="0">
              <a:lnSpc>
                <a:spcPct val="150000"/>
              </a:lnSpc>
              <a:spcBef>
                <a:spcPts val="0"/>
              </a:spcBef>
              <a:buClr>
                <a:schemeClr val="dk1"/>
              </a:buClr>
              <a:buSzPct val="61111"/>
              <a:buFont typeface="Arial"/>
              <a:buNone/>
            </a:pPr>
            <a:endParaRPr sz="1800"/>
          </a:p>
          <a:p>
            <a:pPr marL="0" lvl="0" indent="-69850" rtl="0">
              <a:lnSpc>
                <a:spcPct val="150000"/>
              </a:lnSpc>
              <a:spcBef>
                <a:spcPts val="0"/>
              </a:spcBef>
              <a:buClr>
                <a:schemeClr val="dk1"/>
              </a:buClr>
              <a:buSzPct val="61111"/>
              <a:buFont typeface="Arial"/>
              <a:buNone/>
            </a:pPr>
            <a:r>
              <a:rPr lang="en-US" sz="1800"/>
              <a:t>Maynes, Byron. “Re: Teacher Shortage Numbers.” Received by Kathy Ocampo, 2 May 2017.</a:t>
            </a:r>
          </a:p>
          <a:p>
            <a:pPr marL="0" lvl="0" indent="-69850" rtl="0">
              <a:lnSpc>
                <a:spcPct val="150000"/>
              </a:lnSpc>
              <a:spcBef>
                <a:spcPts val="0"/>
              </a:spcBef>
              <a:buClr>
                <a:schemeClr val="dk1"/>
              </a:buClr>
              <a:buSzPct val="61111"/>
              <a:buFont typeface="Arial"/>
              <a:buNone/>
            </a:pPr>
            <a:endParaRPr sz="1800"/>
          </a:p>
          <a:p>
            <a:pPr marL="0" lvl="0" indent="-69850" rtl="0">
              <a:lnSpc>
                <a:spcPct val="150000"/>
              </a:lnSpc>
              <a:spcBef>
                <a:spcPts val="0"/>
              </a:spcBef>
              <a:buClr>
                <a:schemeClr val="dk1"/>
              </a:buClr>
              <a:buSzPct val="61111"/>
              <a:buFont typeface="Arial"/>
              <a:buNone/>
            </a:pPr>
            <a:r>
              <a:rPr lang="en-US" sz="1800"/>
              <a:t>Murillo, Maria. Personal Interview. 5 October 2017.</a:t>
            </a:r>
          </a:p>
          <a:p>
            <a:pPr marL="0" lvl="0" indent="-69850" rtl="0">
              <a:lnSpc>
                <a:spcPct val="150000"/>
              </a:lnSpc>
              <a:spcBef>
                <a:spcPts val="0"/>
              </a:spcBef>
              <a:buClr>
                <a:schemeClr val="dk1"/>
              </a:buClr>
              <a:buSzPct val="61111"/>
              <a:buFont typeface="Arial"/>
              <a:buNone/>
            </a:pPr>
            <a:endParaRPr sz="1800"/>
          </a:p>
          <a:p>
            <a:pPr marL="0" lvl="0" indent="-69850" rtl="0">
              <a:lnSpc>
                <a:spcPct val="150000"/>
              </a:lnSpc>
              <a:spcBef>
                <a:spcPts val="0"/>
              </a:spcBef>
              <a:buClr>
                <a:schemeClr val="dk1"/>
              </a:buClr>
              <a:buSzPct val="61111"/>
              <a:buFont typeface="Arial"/>
              <a:buNone/>
            </a:pPr>
            <a:r>
              <a:rPr lang="en-US" sz="1800"/>
              <a:t>“Quick Facts La Paz County Arizona.” </a:t>
            </a:r>
            <a:r>
              <a:rPr lang="en-US" sz="1800" i="1"/>
              <a:t>US Census Bureau. </a:t>
            </a:r>
            <a:r>
              <a:rPr lang="en-US" sz="1800" u="sng">
                <a:solidFill>
                  <a:schemeClr val="hlink"/>
                </a:solidFill>
                <a:hlinkClick r:id="rId3"/>
              </a:rPr>
              <a:t>https://www.census.gov/quickfacts/fact/table/lapazcountyarizona/PST045216</a:t>
            </a:r>
            <a:r>
              <a:rPr lang="en-US" sz="1800"/>
              <a:t>.</a:t>
            </a:r>
          </a:p>
          <a:p>
            <a:pPr marL="0" lvl="0" indent="-69850" rtl="0">
              <a:lnSpc>
                <a:spcPct val="150000"/>
              </a:lnSpc>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78571"/>
              <a:buFont typeface="Arial"/>
              <a:buNone/>
            </a:pPr>
            <a:endParaRPr sz="1400">
              <a:latin typeface="Arial"/>
              <a:ea typeface="Arial"/>
              <a:cs typeface="Arial"/>
              <a:sym typeface="Arial"/>
            </a:endParaRPr>
          </a:p>
          <a:p>
            <a:pPr marL="0" lvl="0" indent="-69850" rtl="0">
              <a:spcBef>
                <a:spcPts val="0"/>
              </a:spcBef>
              <a:buClr>
                <a:schemeClr val="dk1"/>
              </a:buClr>
              <a:buSzPct val="78571"/>
              <a:buFont typeface="Arial"/>
              <a:buNone/>
            </a:pPr>
            <a:endParaRPr sz="1400">
              <a:latin typeface="Arial"/>
              <a:ea typeface="Arial"/>
              <a:cs typeface="Arial"/>
              <a:sym typeface="Arial"/>
            </a:endParaRPr>
          </a:p>
          <a:p>
            <a:pPr marL="0" lvl="0" indent="-69850" rtl="0">
              <a:spcBef>
                <a:spcPts val="0"/>
              </a:spcBef>
              <a:buClr>
                <a:schemeClr val="dk1"/>
              </a:buClr>
              <a:buSzPct val="78571"/>
              <a:buFont typeface="Arial"/>
              <a:buNone/>
            </a:pPr>
            <a:endParaRPr sz="1400">
              <a:latin typeface="Arial"/>
              <a:ea typeface="Arial"/>
              <a:cs typeface="Arial"/>
              <a:sym typeface="Arial"/>
            </a:endParaRPr>
          </a:p>
          <a:p>
            <a:pPr marL="0" lvl="0" indent="-69850" rtl="0">
              <a:spcBef>
                <a:spcPts val="0"/>
              </a:spcBef>
              <a:buClr>
                <a:schemeClr val="dk1"/>
              </a:buClr>
              <a:buSzPct val="100000"/>
              <a:buFont typeface="Arial"/>
              <a:buNone/>
            </a:pPr>
            <a:r>
              <a:rPr lang="en-US" sz="1100">
                <a:latin typeface="Arial"/>
                <a:ea typeface="Arial"/>
                <a:cs typeface="Arial"/>
                <a:sym typeface="Arial"/>
              </a:rPr>
              <a:t>  </a:t>
            </a: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lvl="0">
              <a:spcBef>
                <a:spcPts val="0"/>
              </a:spcBef>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224362"/>
            <a:ext cx="8229600" cy="1143000"/>
          </a:xfrm>
          <a:prstGeom prst="rect">
            <a:avLst/>
          </a:prstGeom>
        </p:spPr>
        <p:txBody>
          <a:bodyPr wrap="square" lIns="91425" tIns="91425" rIns="91425" bIns="91425" anchor="ctr" anchorCtr="0">
            <a:noAutofit/>
          </a:bodyPr>
          <a:lstStyle/>
          <a:p>
            <a:pPr lvl="0" rtl="0">
              <a:spcBef>
                <a:spcPts val="0"/>
              </a:spcBef>
              <a:buNone/>
            </a:pPr>
            <a:r>
              <a:rPr lang="en-US"/>
              <a:t>Resources Used</a:t>
            </a:r>
          </a:p>
        </p:txBody>
      </p:sp>
      <p:sp>
        <p:nvSpPr>
          <p:cNvPr id="171" name="Shape 171"/>
          <p:cNvSpPr txBox="1">
            <a:spLocks noGrp="1"/>
          </p:cNvSpPr>
          <p:nvPr>
            <p:ph type="body" idx="1"/>
          </p:nvPr>
        </p:nvSpPr>
        <p:spPr>
          <a:xfrm>
            <a:off x="457200" y="962975"/>
            <a:ext cx="8229600" cy="5232600"/>
          </a:xfrm>
          <a:prstGeom prst="rect">
            <a:avLst/>
          </a:prstGeom>
        </p:spPr>
        <p:txBody>
          <a:bodyPr wrap="square" lIns="91425" tIns="91425" rIns="91425" bIns="91425" anchor="t" anchorCtr="0">
            <a:noAutofit/>
          </a:bodyPr>
          <a:lstStyle/>
          <a:p>
            <a:pPr marL="0" lvl="0" indent="-69850" rtl="0">
              <a:spcBef>
                <a:spcPts val="0"/>
              </a:spcBef>
              <a:buClr>
                <a:schemeClr val="dk1"/>
              </a:buClr>
              <a:buSzPct val="61111"/>
              <a:buFont typeface="Arial"/>
              <a:buNone/>
            </a:pPr>
            <a:r>
              <a:rPr lang="en-US" sz="1800"/>
              <a:t>“QuickFacts.” </a:t>
            </a:r>
            <a:r>
              <a:rPr lang="en-US" sz="1800" i="1"/>
              <a:t>U.S. Census Bureau QuickFacts Selected: San Luis City, Arizona</a:t>
            </a:r>
            <a:r>
              <a:rPr lang="en-US" sz="1800"/>
              <a:t>, Oct. 2017, </a:t>
            </a:r>
            <a:r>
              <a:rPr lang="en-US" sz="1800" u="sng">
                <a:solidFill>
                  <a:schemeClr val="hlink"/>
                </a:solidFill>
                <a:hlinkClick r:id="rId3"/>
              </a:rPr>
              <a:t>www.census.gov/quickfacts/fact/table/sanluiscityarizona/PST045216</a:t>
            </a:r>
            <a:r>
              <a:rPr lang="en-US" sz="1800"/>
              <a:t>.</a:t>
            </a:r>
          </a:p>
          <a:p>
            <a:pPr marL="0" lvl="0" indent="-69850" rtl="0">
              <a:spcBef>
                <a:spcPts val="0"/>
              </a:spcBef>
              <a:buClr>
                <a:schemeClr val="dk1"/>
              </a:buClr>
              <a:buSzPct val="61111"/>
              <a:buFont typeface="Arial"/>
              <a:buNone/>
            </a:pPr>
            <a:endParaRPr sz="1800"/>
          </a:p>
          <a:p>
            <a:pPr marL="0" lvl="0" indent="-69850" rtl="0">
              <a:spcBef>
                <a:spcPts val="0"/>
              </a:spcBef>
              <a:buClr>
                <a:schemeClr val="dk1"/>
              </a:buClr>
              <a:buSzPct val="61111"/>
              <a:buFont typeface="Arial"/>
              <a:buNone/>
            </a:pPr>
            <a:endParaRPr sz="1800"/>
          </a:p>
          <a:p>
            <a:pPr marL="0" lvl="0" indent="-69850" rtl="0">
              <a:spcBef>
                <a:spcPts val="0"/>
              </a:spcBef>
              <a:buClr>
                <a:schemeClr val="dk1"/>
              </a:buClr>
              <a:buSzPct val="61111"/>
              <a:buFont typeface="Arial"/>
              <a:buNone/>
            </a:pPr>
            <a:r>
              <a:rPr lang="en-US" sz="1800"/>
              <a:t>“QuickFacts.” </a:t>
            </a:r>
            <a:r>
              <a:rPr lang="en-US" sz="1800" i="1"/>
              <a:t>U.S. Census Bureau QuickFacts Selected: Somerton City, Arizona</a:t>
            </a:r>
            <a:r>
              <a:rPr lang="en-US" sz="1800"/>
              <a:t>, Oct. 2017, </a:t>
            </a:r>
            <a:r>
              <a:rPr lang="en-US" sz="1800" u="sng">
                <a:solidFill>
                  <a:schemeClr val="hlink"/>
                </a:solidFill>
                <a:hlinkClick r:id="rId4"/>
              </a:rPr>
              <a:t>www.census.gov/quickfacts/fact/table/somertoncityarizona/PST045216</a:t>
            </a:r>
            <a:r>
              <a:rPr lang="en-US" sz="1800"/>
              <a:t>.</a:t>
            </a:r>
          </a:p>
          <a:p>
            <a:pPr marL="0" lvl="0" indent="-69850" rtl="0">
              <a:spcBef>
                <a:spcPts val="0"/>
              </a:spcBef>
              <a:buClr>
                <a:schemeClr val="dk1"/>
              </a:buClr>
              <a:buSzPct val="61111"/>
              <a:buFont typeface="Arial"/>
              <a:buNone/>
            </a:pPr>
            <a:endParaRPr sz="1800"/>
          </a:p>
          <a:p>
            <a:pPr marL="0" lvl="0" indent="-69850" rtl="0">
              <a:spcBef>
                <a:spcPts val="0"/>
              </a:spcBef>
              <a:buClr>
                <a:schemeClr val="dk1"/>
              </a:buClr>
              <a:buSzPct val="61111"/>
              <a:buFont typeface="Arial"/>
              <a:buNone/>
            </a:pPr>
            <a:r>
              <a:rPr lang="en-US" sz="1800"/>
              <a:t>“QuickFacts.” </a:t>
            </a:r>
            <a:r>
              <a:rPr lang="en-US" sz="1800" i="1"/>
              <a:t>U.S. Census Bureau QuickFacts Selected: Yuma City, Arizona</a:t>
            </a:r>
            <a:r>
              <a:rPr lang="en-US" sz="1800"/>
              <a:t>, Oct. 2017, www.census.gov/quickfacts/fact/table/yumacityarizona/PST045216.  </a:t>
            </a:r>
          </a:p>
          <a:p>
            <a:pPr marL="0" lvl="0" indent="-69850" rtl="0">
              <a:spcBef>
                <a:spcPts val="0"/>
              </a:spcBef>
              <a:buClr>
                <a:schemeClr val="dk1"/>
              </a:buClr>
              <a:buSzPct val="61111"/>
              <a:buFont typeface="Arial"/>
              <a:buNone/>
            </a:pPr>
            <a:endParaRPr sz="1800"/>
          </a:p>
          <a:p>
            <a:pPr marL="0" lvl="0" indent="-69850" rtl="0">
              <a:spcBef>
                <a:spcPts val="0"/>
              </a:spcBef>
              <a:buClr>
                <a:schemeClr val="dk1"/>
              </a:buClr>
              <a:buSzPct val="61111"/>
              <a:buFont typeface="Arial"/>
              <a:buNone/>
            </a:pPr>
            <a:r>
              <a:rPr lang="en-US" sz="1800"/>
              <a:t>Sanchez Alcantar, Jose Luis. Personal Interview. 2 October 2017.</a:t>
            </a:r>
          </a:p>
          <a:p>
            <a:pPr marL="0" lvl="0" indent="-69850" rtl="0">
              <a:spcBef>
                <a:spcPts val="0"/>
              </a:spcBef>
              <a:buClr>
                <a:schemeClr val="dk1"/>
              </a:buClr>
              <a:buSzPct val="61111"/>
              <a:buFont typeface="Arial"/>
              <a:buNone/>
            </a:pPr>
            <a:endParaRPr sz="1800"/>
          </a:p>
          <a:p>
            <a:pPr marL="0" lvl="0" indent="-69850" rtl="0">
              <a:spcBef>
                <a:spcPts val="0"/>
              </a:spcBef>
              <a:buClr>
                <a:schemeClr val="dk1"/>
              </a:buClr>
              <a:buSzPct val="61111"/>
              <a:buFont typeface="Arial"/>
              <a:buNone/>
            </a:pPr>
            <a:r>
              <a:rPr lang="en-US" sz="1800"/>
              <a:t>“Short Term Occupation Projections Report.” </a:t>
            </a:r>
            <a:r>
              <a:rPr lang="en-US" sz="1800" i="1"/>
              <a:t>Office of Economic Opportunity, Arizona Labor Statistics.</a:t>
            </a:r>
            <a:r>
              <a:rPr lang="en-US" sz="1800"/>
              <a:t> 13 April 2017, </a:t>
            </a:r>
            <a:r>
              <a:rPr lang="en-US" sz="1800" u="sng">
                <a:solidFill>
                  <a:schemeClr val="hlink"/>
                </a:solidFill>
                <a:hlinkClick r:id="rId5"/>
              </a:rPr>
              <a:t>https://laborstats.az.gov/employment-forecasts</a:t>
            </a:r>
          </a:p>
          <a:p>
            <a:pPr marL="0" lvl="0" indent="-69850" rtl="0">
              <a:spcBef>
                <a:spcPts val="0"/>
              </a:spcBef>
              <a:buClr>
                <a:schemeClr val="dk1"/>
              </a:buClr>
              <a:buSzPct val="61111"/>
              <a:buFont typeface="Arial"/>
              <a:buNone/>
            </a:pPr>
            <a:endParaRPr sz="1800"/>
          </a:p>
          <a:p>
            <a:pPr marL="0" lvl="0" indent="-69850" rtl="0">
              <a:spcBef>
                <a:spcPts val="0"/>
              </a:spcBef>
              <a:buClr>
                <a:schemeClr val="dk1"/>
              </a:buClr>
              <a:buSzPct val="61111"/>
              <a:buFont typeface="Arial"/>
              <a:buNone/>
            </a:pPr>
            <a:r>
              <a:rPr lang="en-US" sz="1800"/>
              <a:t>Tapia/City of Somerton, Hector. “Strategic Planning .” 28 Sept. 2017.</a:t>
            </a:r>
          </a:p>
          <a:p>
            <a:pPr marL="0" lvl="0" indent="-69850" rtl="0">
              <a:lnSpc>
                <a:spcPct val="150000"/>
              </a:lnSpc>
              <a:spcBef>
                <a:spcPts val="0"/>
              </a:spcBef>
              <a:buClr>
                <a:schemeClr val="dk1"/>
              </a:buClr>
              <a:buSzPct val="61111"/>
              <a:buFont typeface="Arial"/>
              <a:buNone/>
            </a:pPr>
            <a:endParaRPr sz="1800"/>
          </a:p>
          <a:p>
            <a:pPr marL="0" lvl="0" indent="-69850" rtl="0">
              <a:spcBef>
                <a:spcPts val="0"/>
              </a:spcBef>
              <a:buClr>
                <a:schemeClr val="dk1"/>
              </a:buClr>
              <a:buSzPct val="61111"/>
              <a:buFont typeface="Arial"/>
              <a:buNone/>
            </a:pPr>
            <a:r>
              <a:rPr lang="en-US" sz="1800"/>
              <a:t>“U.S. News Best High Schools Rankings.” </a:t>
            </a:r>
            <a:r>
              <a:rPr lang="en-US" sz="1800" i="1"/>
              <a:t>U.S. News and World Report</a:t>
            </a:r>
            <a:r>
              <a:rPr lang="en-US" sz="1800"/>
              <a:t>, 2017, www.usnews.com/education/best-high-schools/rankings-overview. </a:t>
            </a: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marL="0" lvl="0" indent="-69850" rtl="0">
              <a:spcBef>
                <a:spcPts val="0"/>
              </a:spcBef>
              <a:buClr>
                <a:schemeClr val="dk1"/>
              </a:buClr>
              <a:buSzPct val="61111"/>
              <a:buFont typeface="Arial"/>
              <a:buNone/>
            </a:pPr>
            <a:endParaRPr sz="1800">
              <a:latin typeface="Times New Roman"/>
              <a:ea typeface="Times New Roman"/>
              <a:cs typeface="Times New Roman"/>
              <a:sym typeface="Times New Roman"/>
            </a:endParaRPr>
          </a:p>
          <a:p>
            <a:pPr lvl="0" rtl="0">
              <a:spcBef>
                <a:spcPts val="0"/>
              </a:spcBef>
              <a:buNone/>
            </a:pPr>
            <a:endParaRPr>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Impact Statement #1</a:t>
            </a:r>
          </a:p>
        </p:txBody>
      </p:sp>
      <p:sp>
        <p:nvSpPr>
          <p:cNvPr id="177" name="Shape 177"/>
          <p:cNvSpPr txBox="1">
            <a:spLocks noGrp="1"/>
          </p:cNvSpPr>
          <p:nvPr>
            <p:ph type="body" idx="1"/>
          </p:nvPr>
        </p:nvSpPr>
        <p:spPr>
          <a:xfrm>
            <a:off x="457200" y="1257425"/>
            <a:ext cx="8229600" cy="4526100"/>
          </a:xfrm>
          <a:prstGeom prst="rect">
            <a:avLst/>
          </a:prstGeom>
        </p:spPr>
        <p:txBody>
          <a:bodyPr wrap="square" lIns="91425" tIns="91425" rIns="91425" bIns="91425" anchor="t" anchorCtr="0">
            <a:noAutofit/>
          </a:bodyPr>
          <a:lstStyle/>
          <a:p>
            <a:pPr lvl="0">
              <a:spcBef>
                <a:spcPts val="0"/>
              </a:spcBef>
              <a:buNone/>
            </a:pPr>
            <a:r>
              <a:rPr lang="en-US" sz="2700" dirty="0"/>
              <a:t>In Yuma/La Paz counties, we primarily serve a young, Hispanic, educationally underprepared, low-income community, who will eventually become a “young and energetic workforce”. As a result, we must redesign our approach and resources towards: placement, advising, peer mentors, ELL curriculum, developmental education sequence and curriculum, and degree pathways. Another opportunity for AWC could be a developmental education department and/or coordinator.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Impact Statement # 2</a:t>
            </a:r>
          </a:p>
        </p:txBody>
      </p:sp>
      <p:sp>
        <p:nvSpPr>
          <p:cNvPr id="183" name="Shape 183"/>
          <p:cNvSpPr txBox="1">
            <a:spLocks noGrp="1"/>
          </p:cNvSpPr>
          <p:nvPr>
            <p:ph type="body" idx="1"/>
          </p:nvPr>
        </p:nvSpPr>
        <p:spPr>
          <a:xfrm>
            <a:off x="457200" y="1215650"/>
            <a:ext cx="8229600" cy="4526100"/>
          </a:xfrm>
          <a:prstGeom prst="rect">
            <a:avLst/>
          </a:prstGeom>
        </p:spPr>
        <p:txBody>
          <a:bodyPr wrap="square" lIns="91425" tIns="91425" rIns="91425" bIns="91425" anchor="t" anchorCtr="0">
            <a:noAutofit/>
          </a:bodyPr>
          <a:lstStyle/>
          <a:p>
            <a:pPr lvl="0">
              <a:spcBef>
                <a:spcPts val="0"/>
              </a:spcBef>
              <a:buNone/>
            </a:pPr>
            <a:r>
              <a:rPr lang="en-US" sz="2700" dirty="0"/>
              <a:t>Partnerships with K-12 increase the likelihood that students will enroll in college, increase the amount of students who are ready upon enrollment, and help students persist once they become college students. AWC can work with local school districts to streamline the pipeline from middle or high school to college; in San Luis, more students could take dual credit courses at AWC to count towards both their high school diploma and associate’s degree.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Impact Statement #3</a:t>
            </a:r>
          </a:p>
        </p:txBody>
      </p:sp>
      <p:sp>
        <p:nvSpPr>
          <p:cNvPr id="189" name="Shape 189"/>
          <p:cNvSpPr txBox="1">
            <a:spLocks noGrp="1"/>
          </p:cNvSpPr>
          <p:nvPr>
            <p:ph type="body" idx="1"/>
          </p:nvPr>
        </p:nvSpPr>
        <p:spPr>
          <a:xfrm>
            <a:off x="457200" y="1269050"/>
            <a:ext cx="8229600" cy="4526100"/>
          </a:xfrm>
          <a:prstGeom prst="rect">
            <a:avLst/>
          </a:prstGeom>
        </p:spPr>
        <p:txBody>
          <a:bodyPr wrap="square" lIns="91425" tIns="91425" rIns="91425" bIns="91425" anchor="t" anchorCtr="0">
            <a:noAutofit/>
          </a:bodyPr>
          <a:lstStyle/>
          <a:p>
            <a:pPr lvl="0">
              <a:spcBef>
                <a:spcPts val="0"/>
              </a:spcBef>
              <a:buNone/>
            </a:pPr>
            <a:r>
              <a:rPr lang="en-US" sz="2700" dirty="0"/>
              <a:t>Many residents in Yuma and La Paz counties meet the requirements of entry level positions. However, in addition to the heightened demand for more highly educated workforce, local employers are calling for training in all areas of business including mid-management, supervisors, administrators, plant managers, etc. AWC could potentially work with local employers to meet these workforce needs by transforming curriculum, course offerings, scheduling, etc.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Impact Statement #4</a:t>
            </a:r>
          </a:p>
        </p:txBody>
      </p:sp>
      <p:sp>
        <p:nvSpPr>
          <p:cNvPr id="195" name="Shape 195"/>
          <p:cNvSpPr txBox="1">
            <a:spLocks noGrp="1"/>
          </p:cNvSpPr>
          <p:nvPr>
            <p:ph type="body" idx="1"/>
          </p:nvPr>
        </p:nvSpPr>
        <p:spPr>
          <a:xfrm>
            <a:off x="457200" y="1600200"/>
            <a:ext cx="8229600" cy="4526100"/>
          </a:xfrm>
          <a:prstGeom prst="rect">
            <a:avLst/>
          </a:prstGeom>
        </p:spPr>
        <p:txBody>
          <a:bodyPr wrap="square" lIns="91425" tIns="91425" rIns="91425" bIns="91425" anchor="t" anchorCtr="0">
            <a:noAutofit/>
          </a:bodyPr>
          <a:lstStyle/>
          <a:p>
            <a:pPr lvl="0">
              <a:spcBef>
                <a:spcPts val="0"/>
              </a:spcBef>
              <a:buNone/>
            </a:pPr>
            <a:r>
              <a:rPr lang="en-US" sz="2400" dirty="0"/>
              <a:t>By 2020, 7 out of 10 jobs in Arizona will require post secondary education. As a result of this need, AWC will need to be flexible in aligning certificate and degree pathways with industry needs and standards as well as program creation to develop stackable certificate and degree pathways. </a:t>
            </a:r>
          </a:p>
          <a:p>
            <a:pPr lvl="0">
              <a:spcBef>
                <a:spcPts val="0"/>
              </a:spcBef>
              <a:buNone/>
            </a:pPr>
            <a:r>
              <a:rPr lang="en-US" sz="2400" dirty="0"/>
              <a:t>In particular, agriculture has increased demands in areas such as technology; food safety, production, and engineering; testing and experimenting; equipment maintenance. </a:t>
            </a:r>
          </a:p>
          <a:p>
            <a:pPr lvl="0">
              <a:spcBef>
                <a:spcPts val="0"/>
              </a:spcBef>
              <a:buNone/>
            </a:pPr>
            <a:r>
              <a:rPr lang="en-US" sz="2400" dirty="0"/>
              <a:t>Other important areas to consider are Health Services (LPNs, RNs, NAs), Education, Accounting (CPAs), Engineering (Aerospace/defense), hotel and restaurant management and trades; for instance, manufacturing, and welding. </a:t>
            </a:r>
          </a:p>
          <a:p>
            <a:pPr lvl="0" rtl="0">
              <a:spcBef>
                <a:spcPts val="0"/>
              </a:spcBef>
              <a:buNone/>
            </a:pPr>
            <a:endParaRPr sz="1800" dirty="0"/>
          </a:p>
          <a:p>
            <a:pPr lvl="0">
              <a:spcBef>
                <a:spcPts val="0"/>
              </a:spcBef>
              <a:buNone/>
            </a:pPr>
            <a:endParaRPr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Demographics </a:t>
            </a:r>
          </a:p>
        </p:txBody>
      </p:sp>
      <p:sp>
        <p:nvSpPr>
          <p:cNvPr id="92" name="Shape 92"/>
          <p:cNvSpPr txBox="1">
            <a:spLocks noGrp="1"/>
          </p:cNvSpPr>
          <p:nvPr>
            <p:ph type="body" idx="1"/>
          </p:nvPr>
        </p:nvSpPr>
        <p:spPr>
          <a:xfrm>
            <a:off x="457200" y="1600200"/>
            <a:ext cx="8229600" cy="4526100"/>
          </a:xfrm>
          <a:prstGeom prst="rect">
            <a:avLst/>
          </a:prstGeom>
        </p:spPr>
        <p:txBody>
          <a:bodyPr wrap="square" lIns="91425" tIns="91425" rIns="91425" bIns="91425" anchor="t" anchorCtr="0">
            <a:noAutofit/>
          </a:bodyPr>
          <a:lstStyle/>
          <a:p>
            <a:pPr lvl="0">
              <a:spcBef>
                <a:spcPts val="0"/>
              </a:spcBef>
              <a:buNone/>
            </a:pPr>
            <a:endParaRPr/>
          </a:p>
        </p:txBody>
      </p:sp>
      <p:pic>
        <p:nvPicPr>
          <p:cNvPr id="93" name="Shape 93" descr="Deomographics.jpg"/>
          <p:cNvPicPr preferRelativeResize="0"/>
          <p:nvPr/>
        </p:nvPicPr>
        <p:blipFill>
          <a:blip r:embed="rId3">
            <a:alphaModFix/>
          </a:blip>
          <a:stretch>
            <a:fillRect/>
          </a:stretch>
        </p:blipFill>
        <p:spPr>
          <a:xfrm>
            <a:off x="134475" y="1483250"/>
            <a:ext cx="8875047" cy="6974951"/>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Impact Statement #5</a:t>
            </a:r>
          </a:p>
        </p:txBody>
      </p:sp>
      <p:sp>
        <p:nvSpPr>
          <p:cNvPr id="201" name="Shape 201"/>
          <p:cNvSpPr txBox="1">
            <a:spLocks noGrp="1"/>
          </p:cNvSpPr>
          <p:nvPr>
            <p:ph type="body" idx="1"/>
          </p:nvPr>
        </p:nvSpPr>
        <p:spPr>
          <a:xfrm>
            <a:off x="457200" y="1600200"/>
            <a:ext cx="8229600" cy="4526100"/>
          </a:xfrm>
          <a:prstGeom prst="rect">
            <a:avLst/>
          </a:prstGeom>
        </p:spPr>
        <p:txBody>
          <a:bodyPr wrap="square" lIns="91425" tIns="91425" rIns="91425" bIns="91425" anchor="t" anchorCtr="0">
            <a:noAutofit/>
          </a:bodyPr>
          <a:lstStyle/>
          <a:p>
            <a:pPr lvl="0" rtl="0">
              <a:spcBef>
                <a:spcPts val="0"/>
              </a:spcBef>
              <a:buNone/>
            </a:pPr>
            <a:r>
              <a:rPr lang="en-US"/>
              <a:t>The community has expressed concerns about incoming and current employee preparedness. In order to prepare our students for the demands of a modern workforce, AWC could form partnerships with local businesses to provide students with the opportunity to gain experience before graduating in the form of volunteering or an internship.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457200" y="274638"/>
            <a:ext cx="8229600" cy="1143000"/>
          </a:xfrm>
          <a:prstGeom prst="rect">
            <a:avLst/>
          </a:prstGeom>
          <a:noFill/>
          <a:ln>
            <a:noFill/>
          </a:ln>
        </p:spPr>
        <p:txBody>
          <a:bodyPr wrap="square" lIns="91425" tIns="45700" rIns="91425" bIns="45700" anchor="ctr" anchorCtr="0">
            <a:noAutofit/>
          </a:bodyPr>
          <a:lstStyle/>
          <a:p>
            <a:pPr marL="0" marR="0" lvl="0" indent="0" algn="ctr" rtl="0">
              <a:spcBef>
                <a:spcPts val="0"/>
              </a:spcBef>
              <a:buClr>
                <a:schemeClr val="dk1"/>
              </a:buClr>
              <a:buSzPct val="25000"/>
              <a:buFont typeface="Calibri"/>
              <a:buNone/>
            </a:pPr>
            <a:r>
              <a:rPr lang="en-US" sz="4400" b="0" i="0" u="none" strike="noStrike" cap="none">
                <a:solidFill>
                  <a:schemeClr val="dk1"/>
                </a:solidFill>
                <a:latin typeface="Calibri"/>
                <a:ea typeface="Calibri"/>
                <a:cs typeface="Calibri"/>
                <a:sym typeface="Calibri"/>
              </a:rPr>
              <a:t>Q&amp;A</a:t>
            </a:r>
          </a:p>
        </p:txBody>
      </p:sp>
      <p:sp>
        <p:nvSpPr>
          <p:cNvPr id="207" name="Shape 207"/>
          <p:cNvSpPr txBox="1">
            <a:spLocks noGrp="1"/>
          </p:cNvSpPr>
          <p:nvPr>
            <p:ph type="body" idx="1"/>
          </p:nvPr>
        </p:nvSpPr>
        <p:spPr>
          <a:xfrm>
            <a:off x="457200" y="1600200"/>
            <a:ext cx="8229600" cy="4525963"/>
          </a:xfrm>
          <a:prstGeom prst="rect">
            <a:avLst/>
          </a:prstGeom>
          <a:noFill/>
          <a:ln>
            <a:noFill/>
          </a:ln>
        </p:spPr>
        <p:txBody>
          <a:bodyPr wrap="square" lIns="91425" tIns="45700" rIns="91425" bIns="45700" anchor="t" anchorCtr="0">
            <a:noAutofit/>
          </a:bodyPr>
          <a:lstStyle/>
          <a:p>
            <a:pPr marL="342900" marR="0" lvl="0" indent="-342900" algn="l" rtl="0">
              <a:spcBef>
                <a:spcPts val="0"/>
              </a:spcBef>
              <a:buClr>
                <a:schemeClr val="dk1"/>
              </a:buClr>
              <a:buSzPct val="100000"/>
              <a:buFont typeface="Arial"/>
              <a:buChar char="•"/>
            </a:pPr>
            <a:r>
              <a:rPr lang="en-US" sz="3200" b="0" i="0" u="none" strike="noStrike" cap="none">
                <a:solidFill>
                  <a:schemeClr val="dk1"/>
                </a:solidFill>
                <a:latin typeface="Calibri"/>
                <a:ea typeface="Calibri"/>
                <a:cs typeface="Calibri"/>
                <a:sym typeface="Calibri"/>
              </a:rPr>
              <a:t>Discussion w/participants</a:t>
            </a:r>
          </a:p>
        </p:txBody>
      </p:sp>
      <p:pic>
        <p:nvPicPr>
          <p:cNvPr id="208" name="Shape 208"/>
          <p:cNvPicPr preferRelativeResize="0"/>
          <p:nvPr/>
        </p:nvPicPr>
        <p:blipFill rotWithShape="1">
          <a:blip r:embed="rId3">
            <a:alphaModFix/>
          </a:blip>
          <a:srcRect/>
          <a:stretch/>
        </p:blipFill>
        <p:spPr>
          <a:xfrm>
            <a:off x="5287224" y="4029547"/>
            <a:ext cx="3666274" cy="243196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57188" y="-312912"/>
            <a:ext cx="8229600" cy="1143000"/>
          </a:xfrm>
          <a:prstGeom prst="rect">
            <a:avLst/>
          </a:prstGeom>
        </p:spPr>
        <p:txBody>
          <a:bodyPr wrap="square" lIns="91425" tIns="91425" rIns="91425" bIns="91425" anchor="ctr" anchorCtr="0">
            <a:noAutofit/>
          </a:bodyPr>
          <a:lstStyle/>
          <a:p>
            <a:pPr lvl="0" rtl="0">
              <a:spcBef>
                <a:spcPts val="0"/>
              </a:spcBef>
              <a:buNone/>
            </a:pPr>
            <a:r>
              <a:rPr lang="en-US" sz="3600"/>
              <a:t>Preparedness</a:t>
            </a:r>
          </a:p>
        </p:txBody>
      </p:sp>
      <p:pic>
        <p:nvPicPr>
          <p:cNvPr id="99" name="Shape 99" descr="hs preparedness.png"/>
          <p:cNvPicPr preferRelativeResize="0"/>
          <p:nvPr/>
        </p:nvPicPr>
        <p:blipFill>
          <a:blip r:embed="rId3">
            <a:alphaModFix/>
          </a:blip>
          <a:stretch>
            <a:fillRect/>
          </a:stretch>
        </p:blipFill>
        <p:spPr>
          <a:xfrm>
            <a:off x="746297" y="498950"/>
            <a:ext cx="7766026" cy="6280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Preparedness</a:t>
            </a:r>
          </a:p>
        </p:txBody>
      </p:sp>
      <p:sp>
        <p:nvSpPr>
          <p:cNvPr id="105" name="Shape 105"/>
          <p:cNvSpPr txBox="1">
            <a:spLocks noGrp="1"/>
          </p:cNvSpPr>
          <p:nvPr>
            <p:ph type="body" idx="1"/>
          </p:nvPr>
        </p:nvSpPr>
        <p:spPr>
          <a:xfrm>
            <a:off x="457200" y="1279725"/>
            <a:ext cx="8229600" cy="4526100"/>
          </a:xfrm>
          <a:prstGeom prst="rect">
            <a:avLst/>
          </a:prstGeom>
        </p:spPr>
        <p:txBody>
          <a:bodyPr wrap="square" lIns="91425" tIns="91425" rIns="91425" bIns="91425" anchor="t" anchorCtr="0">
            <a:noAutofit/>
          </a:bodyPr>
          <a:lstStyle/>
          <a:p>
            <a:pPr lvl="0">
              <a:spcBef>
                <a:spcPts val="0"/>
              </a:spcBef>
              <a:buNone/>
            </a:pPr>
            <a:r>
              <a:rPr lang="en-US" sz="2400"/>
              <a:t> For many of our students, home does not function as an education resource</a:t>
            </a:r>
          </a:p>
          <a:p>
            <a:pPr marL="457200" lvl="0" indent="-381000" rtl="0">
              <a:spcBef>
                <a:spcPts val="0"/>
              </a:spcBef>
              <a:buSzPct val="100000"/>
            </a:pPr>
            <a:r>
              <a:rPr lang="en-US" sz="2400"/>
              <a:t>“Many kids come to school not speaking academically related English and </a:t>
            </a:r>
            <a:r>
              <a:rPr lang="en-US" sz="2400" b="1"/>
              <a:t>a home Spanish language that is not bolstered with academic vocabularies and discourse</a:t>
            </a:r>
            <a:r>
              <a:rPr lang="en-US" sz="2400"/>
              <a:t>…” </a:t>
            </a:r>
          </a:p>
          <a:p>
            <a:pPr marL="457200" lvl="0" indent="-381000" rtl="0">
              <a:spcBef>
                <a:spcPts val="0"/>
              </a:spcBef>
              <a:buSzPct val="100000"/>
            </a:pPr>
            <a:r>
              <a:rPr lang="en-US" sz="2400"/>
              <a:t>“... so many kids are living with parents born outside the U.S. who have </a:t>
            </a:r>
            <a:r>
              <a:rPr lang="en-US" sz="2400" b="1"/>
              <a:t>no experience or knowledge of the U.S. school system and limited schooling in their own country</a:t>
            </a:r>
            <a:r>
              <a:rPr lang="en-US" sz="2400"/>
              <a:t>”</a:t>
            </a:r>
          </a:p>
          <a:p>
            <a:pPr marL="457200" lvl="0" indent="-381000" rtl="0">
              <a:spcBef>
                <a:spcPts val="0"/>
              </a:spcBef>
              <a:buSzPct val="100000"/>
            </a:pPr>
            <a:r>
              <a:rPr lang="en-US" sz="2400"/>
              <a:t>The parents of our students have </a:t>
            </a:r>
            <a:r>
              <a:rPr lang="en-US" sz="2400" b="1"/>
              <a:t>a lack of “educational capital”</a:t>
            </a:r>
            <a:r>
              <a:rPr lang="en-US" sz="2400"/>
              <a:t>, or “education level and ability to promote values and behaviors that translate into academic success.”</a:t>
            </a:r>
          </a:p>
          <a:p>
            <a:pPr marL="457200" lvl="0" indent="-381000" rtl="0">
              <a:spcBef>
                <a:spcPts val="0"/>
              </a:spcBef>
              <a:buSzPct val="100000"/>
            </a:pPr>
            <a:r>
              <a:rPr lang="en-US" sz="2400"/>
              <a:t>“The poverty rate among Arizona Hispanics has been more than twice that of non-Hispanics over the past two decades”</a:t>
            </a:r>
          </a:p>
          <a:p>
            <a:pPr marL="0" lvl="0" indent="0">
              <a:spcBef>
                <a:spcPts val="0"/>
              </a:spcBef>
              <a:buNone/>
            </a:pPr>
            <a:r>
              <a:rPr lang="en-US" sz="2400"/>
              <a:t>(Hart and Hager)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rtl="0">
              <a:spcBef>
                <a:spcPts val="0"/>
              </a:spcBef>
              <a:buNone/>
            </a:pPr>
            <a:r>
              <a:rPr lang="en-US"/>
              <a:t>Economic Growth</a:t>
            </a:r>
          </a:p>
        </p:txBody>
      </p:sp>
      <p:sp>
        <p:nvSpPr>
          <p:cNvPr id="111" name="Shape 111"/>
          <p:cNvSpPr txBox="1">
            <a:spLocks noGrp="1"/>
          </p:cNvSpPr>
          <p:nvPr>
            <p:ph type="body" idx="1"/>
          </p:nvPr>
        </p:nvSpPr>
        <p:spPr>
          <a:xfrm>
            <a:off x="457200" y="1600200"/>
            <a:ext cx="8229600" cy="4526100"/>
          </a:xfrm>
          <a:prstGeom prst="rect">
            <a:avLst/>
          </a:prstGeom>
        </p:spPr>
        <p:txBody>
          <a:bodyPr wrap="square" lIns="91425" tIns="91425" rIns="91425" bIns="91425" anchor="t" anchorCtr="0">
            <a:noAutofit/>
          </a:bodyPr>
          <a:lstStyle/>
          <a:p>
            <a:pPr lvl="0" rtl="0">
              <a:spcBef>
                <a:spcPts val="0"/>
              </a:spcBef>
              <a:buNone/>
            </a:pPr>
            <a:r>
              <a:rPr lang="en-US" sz="2400"/>
              <a:t>“Below-average educational attainment within a rapidly growing population [such as Latinos] can lead to:</a:t>
            </a:r>
          </a:p>
          <a:p>
            <a:pPr marL="457200" lvl="0" indent="-381000" rtl="0">
              <a:spcBef>
                <a:spcPts val="0"/>
              </a:spcBef>
              <a:buSzPct val="100000"/>
            </a:pPr>
            <a:r>
              <a:rPr lang="en-US" sz="2400"/>
              <a:t>fewer qualified workers to fill increasingly complex positions</a:t>
            </a:r>
          </a:p>
          <a:p>
            <a:pPr marL="457200" lvl="0" indent="-381000" rtl="0">
              <a:spcBef>
                <a:spcPts val="0"/>
              </a:spcBef>
              <a:buSzPct val="100000"/>
            </a:pPr>
            <a:r>
              <a:rPr lang="en-US" sz="2400"/>
              <a:t>Lower average incomes</a:t>
            </a:r>
          </a:p>
          <a:p>
            <a:pPr marL="457200" lvl="0" indent="-381000" rtl="0">
              <a:spcBef>
                <a:spcPts val="0"/>
              </a:spcBef>
              <a:buSzPct val="100000"/>
            </a:pPr>
            <a:r>
              <a:rPr lang="en-US" sz="2400"/>
              <a:t>Reduced consumer purchasing-power</a:t>
            </a:r>
          </a:p>
          <a:p>
            <a:pPr marL="457200" lvl="0" indent="-381000" rtl="0">
              <a:spcBef>
                <a:spcPts val="0"/>
              </a:spcBef>
              <a:buSzPct val="100000"/>
            </a:pPr>
            <a:r>
              <a:rPr lang="en-US" sz="2400"/>
              <a:t>More families living in poverty</a:t>
            </a:r>
          </a:p>
          <a:p>
            <a:pPr marL="457200" lvl="0" indent="-381000" rtl="0">
              <a:spcBef>
                <a:spcPts val="0"/>
              </a:spcBef>
              <a:buSzPct val="100000"/>
            </a:pPr>
            <a:r>
              <a:rPr lang="en-US" sz="2400"/>
              <a:t>Fewer residents with health insurance coverage</a:t>
            </a:r>
          </a:p>
          <a:p>
            <a:pPr marL="457200" lvl="0" indent="-381000" rtl="0">
              <a:spcBef>
                <a:spcPts val="0"/>
              </a:spcBef>
              <a:buSzPct val="100000"/>
            </a:pPr>
            <a:r>
              <a:rPr lang="en-US" sz="2400"/>
              <a:t>Greater demands on public services and benefits</a:t>
            </a:r>
          </a:p>
          <a:p>
            <a:pPr marL="457200" lvl="0" indent="-381000" rtl="0">
              <a:spcBef>
                <a:spcPts val="0"/>
              </a:spcBef>
              <a:buSzPct val="100000"/>
            </a:pPr>
            <a:r>
              <a:rPr lang="en-US" sz="2400"/>
              <a:t>Lower per-capita tax revenue</a:t>
            </a:r>
          </a:p>
          <a:p>
            <a:pPr marL="457200" lvl="0" indent="-381000" rtl="0">
              <a:spcBef>
                <a:spcPts val="0"/>
              </a:spcBef>
              <a:buSzPct val="100000"/>
            </a:pPr>
            <a:r>
              <a:rPr lang="en-US" sz="2400"/>
              <a:t>A reduced ability to attract quality businesses to the state”</a:t>
            </a:r>
          </a:p>
          <a:p>
            <a:pPr marL="0" lvl="0" indent="0" rtl="0">
              <a:spcBef>
                <a:spcPts val="0"/>
              </a:spcBef>
              <a:buNone/>
            </a:pPr>
            <a:r>
              <a:rPr lang="en-US" sz="2400"/>
              <a:t>(Hart and Hager)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a:spcBef>
                <a:spcPts val="0"/>
              </a:spcBef>
              <a:buNone/>
            </a:pPr>
            <a:r>
              <a:rPr lang="en-US"/>
              <a:t>Economic Growth</a:t>
            </a:r>
          </a:p>
        </p:txBody>
      </p:sp>
      <p:sp>
        <p:nvSpPr>
          <p:cNvPr id="117" name="Shape 117"/>
          <p:cNvSpPr txBox="1">
            <a:spLocks noGrp="1"/>
          </p:cNvSpPr>
          <p:nvPr>
            <p:ph type="body" idx="1"/>
          </p:nvPr>
        </p:nvSpPr>
        <p:spPr>
          <a:xfrm>
            <a:off x="457200" y="1600200"/>
            <a:ext cx="8229600" cy="4526100"/>
          </a:xfrm>
          <a:prstGeom prst="rect">
            <a:avLst/>
          </a:prstGeom>
        </p:spPr>
        <p:txBody>
          <a:bodyPr wrap="square" lIns="91425" tIns="91425" rIns="91425" bIns="91425" anchor="t" anchorCtr="0">
            <a:noAutofit/>
          </a:bodyPr>
          <a:lstStyle/>
          <a:p>
            <a:pPr lvl="0">
              <a:spcBef>
                <a:spcPts val="0"/>
              </a:spcBef>
              <a:buNone/>
            </a:pPr>
            <a:r>
              <a:rPr lang="en-US"/>
              <a:t>Increased attainment of higher education by Latinos will:</a:t>
            </a:r>
          </a:p>
          <a:p>
            <a:pPr marL="457200" lvl="0" indent="-228600">
              <a:spcBef>
                <a:spcPts val="0"/>
              </a:spcBef>
            </a:pPr>
            <a:r>
              <a:rPr lang="en-US"/>
              <a:t>“translate to a social value gain of $660.00 per college graduate in Arizona” in the areas of reduced costs due to: health care, criminal activity, welfare reliance, college costs, and tax distortions (College Success Arizona)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rtl="0">
              <a:spcBef>
                <a:spcPts val="0"/>
              </a:spcBef>
              <a:buNone/>
            </a:pPr>
            <a:r>
              <a:rPr lang="en-US"/>
              <a:t>Economic Growth</a:t>
            </a:r>
          </a:p>
        </p:txBody>
      </p:sp>
      <p:sp>
        <p:nvSpPr>
          <p:cNvPr id="123" name="Shape 123"/>
          <p:cNvSpPr txBox="1">
            <a:spLocks noGrp="1"/>
          </p:cNvSpPr>
          <p:nvPr>
            <p:ph type="body" idx="1"/>
          </p:nvPr>
        </p:nvSpPr>
        <p:spPr>
          <a:xfrm>
            <a:off x="457200" y="1600200"/>
            <a:ext cx="8229600" cy="4526100"/>
          </a:xfrm>
          <a:prstGeom prst="rect">
            <a:avLst/>
          </a:prstGeom>
        </p:spPr>
        <p:txBody>
          <a:bodyPr wrap="square" lIns="91425" tIns="91425" rIns="91425" bIns="91425" anchor="t" anchorCtr="0">
            <a:noAutofit/>
          </a:bodyPr>
          <a:lstStyle/>
          <a:p>
            <a:pPr marL="457200" lvl="0" indent="-228600" rtl="0">
              <a:spcBef>
                <a:spcPts val="0"/>
              </a:spcBef>
            </a:pPr>
            <a:r>
              <a:rPr lang="en-US"/>
              <a:t>“If Arizona equalized college-going races by race - which will require substantially increasing Latino college enrollment and completion- we would produce gains of $2.3 billion” (College Success Arizona)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274638"/>
            <a:ext cx="8229600" cy="1143000"/>
          </a:xfrm>
          <a:prstGeom prst="rect">
            <a:avLst/>
          </a:prstGeom>
        </p:spPr>
        <p:txBody>
          <a:bodyPr wrap="square" lIns="91425" tIns="91425" rIns="91425" bIns="91425" anchor="ctr" anchorCtr="0">
            <a:noAutofit/>
          </a:bodyPr>
          <a:lstStyle/>
          <a:p>
            <a:pPr lvl="0" rtl="0">
              <a:spcBef>
                <a:spcPts val="0"/>
              </a:spcBef>
              <a:buNone/>
            </a:pPr>
            <a:r>
              <a:rPr lang="en-US"/>
              <a:t>Economic Growth</a:t>
            </a:r>
          </a:p>
        </p:txBody>
      </p:sp>
      <p:sp>
        <p:nvSpPr>
          <p:cNvPr id="129" name="Shape 129"/>
          <p:cNvSpPr txBox="1">
            <a:spLocks noGrp="1"/>
          </p:cNvSpPr>
          <p:nvPr>
            <p:ph type="body" idx="1"/>
          </p:nvPr>
        </p:nvSpPr>
        <p:spPr>
          <a:xfrm>
            <a:off x="457200" y="1600200"/>
            <a:ext cx="8229600" cy="4526100"/>
          </a:xfrm>
          <a:prstGeom prst="rect">
            <a:avLst/>
          </a:prstGeom>
        </p:spPr>
        <p:txBody>
          <a:bodyPr wrap="square" lIns="91425" tIns="91425" rIns="91425" bIns="91425" anchor="t" anchorCtr="0">
            <a:noAutofit/>
          </a:bodyPr>
          <a:lstStyle/>
          <a:p>
            <a:pPr marL="457200" lvl="0" indent="-228600" rtl="0">
              <a:spcBef>
                <a:spcPts val="0"/>
              </a:spcBef>
            </a:pPr>
            <a:r>
              <a:rPr lang="en-US"/>
              <a:t>“If Arizona increases postsecondary attainment to meet future workforce needs, or to equal the national average, then we will gain up to $7.4 billion” (College Success Arizona)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0" y="274638"/>
            <a:ext cx="8229600" cy="1143000"/>
          </a:xfrm>
          <a:prstGeom prst="rect">
            <a:avLst/>
          </a:prstGeom>
          <a:noFill/>
          <a:ln>
            <a:noFill/>
          </a:ln>
        </p:spPr>
        <p:txBody>
          <a:bodyPr wrap="square" lIns="91425" tIns="45700" rIns="91425" bIns="45700" anchor="ctr" anchorCtr="0">
            <a:noAutofit/>
          </a:bodyPr>
          <a:lstStyle/>
          <a:p>
            <a:pPr marL="0" marR="0" lvl="0" indent="0" algn="ctr" rtl="0">
              <a:lnSpc>
                <a:spcPct val="150000"/>
              </a:lnSpc>
              <a:spcBef>
                <a:spcPts val="0"/>
              </a:spcBef>
              <a:buClr>
                <a:schemeClr val="dk1"/>
              </a:buClr>
              <a:buSzPct val="25000"/>
              <a:buFont typeface="Calibri"/>
              <a:buNone/>
            </a:pPr>
            <a:r>
              <a:rPr lang="en-US" sz="4400" b="0" i="0" u="none" strike="noStrike" cap="none">
                <a:solidFill>
                  <a:schemeClr val="dk1"/>
                </a:solidFill>
                <a:latin typeface="Calibri"/>
                <a:ea typeface="Calibri"/>
                <a:cs typeface="Calibri"/>
                <a:sym typeface="Calibri"/>
              </a:rPr>
              <a:t>Resources Used</a:t>
            </a:r>
          </a:p>
        </p:txBody>
      </p:sp>
      <p:sp>
        <p:nvSpPr>
          <p:cNvPr id="135" name="Shape 135"/>
          <p:cNvSpPr txBox="1">
            <a:spLocks noGrp="1"/>
          </p:cNvSpPr>
          <p:nvPr>
            <p:ph type="body" idx="1"/>
          </p:nvPr>
        </p:nvSpPr>
        <p:spPr>
          <a:xfrm>
            <a:off x="457200" y="1005850"/>
            <a:ext cx="8229600" cy="5517000"/>
          </a:xfrm>
          <a:prstGeom prst="rect">
            <a:avLst/>
          </a:prstGeom>
          <a:noFill/>
          <a:ln>
            <a:noFill/>
          </a:ln>
        </p:spPr>
        <p:txBody>
          <a:bodyPr wrap="square" lIns="91425" tIns="45700" rIns="91425" bIns="45700" anchor="t" anchorCtr="0">
            <a:noAutofit/>
          </a:bodyPr>
          <a:lstStyle/>
          <a:p>
            <a:pPr marL="0" lvl="0" indent="0" rtl="0">
              <a:lnSpc>
                <a:spcPct val="150000"/>
              </a:lnSpc>
              <a:spcBef>
                <a:spcPts val="0"/>
              </a:spcBef>
              <a:buNone/>
            </a:pPr>
            <a:r>
              <a:rPr lang="en-US" sz="1800"/>
              <a:t>“3 Graphs That Explain How Higher Ed Needs to Design for the Future of Work.” </a:t>
            </a:r>
            <a:r>
              <a:rPr lang="en-US" sz="1800" i="1"/>
              <a:t>Education Design Lab</a:t>
            </a:r>
            <a:r>
              <a:rPr lang="en-US" sz="1800"/>
              <a:t>. 22 Dec. 2016, </a:t>
            </a:r>
            <a:r>
              <a:rPr lang="en-US" sz="1800" u="sng">
                <a:solidFill>
                  <a:schemeClr val="hlink"/>
                </a:solidFill>
                <a:hlinkClick r:id="rId3"/>
              </a:rPr>
              <a:t>http://eddesignlab.org/2016/12/3-graphs-that-explain-how-higher-ed-needs-to-design-for-the-future-of-work/?gclid=CjwKCAjw0qLOBRBUEiwAMG5xMHMtpK9bmKdI4iPGWa7FtLYzAdaaMn8i5QoJQP2p8uAR-CHjjL1o-hoCQ7gQAvD_BwE</a:t>
            </a:r>
          </a:p>
          <a:p>
            <a:pPr marL="0" lvl="0" indent="0" rtl="0">
              <a:lnSpc>
                <a:spcPct val="150000"/>
              </a:lnSpc>
              <a:spcBef>
                <a:spcPts val="0"/>
              </a:spcBef>
              <a:buNone/>
            </a:pPr>
            <a:endParaRPr sz="1800"/>
          </a:p>
          <a:p>
            <a:pPr marL="0" lvl="0" indent="0" rtl="0">
              <a:lnSpc>
                <a:spcPct val="150000"/>
              </a:lnSpc>
              <a:spcBef>
                <a:spcPts val="0"/>
              </a:spcBef>
              <a:buNone/>
            </a:pPr>
            <a:r>
              <a:rPr lang="en-US" sz="1800"/>
              <a:t>“A Coming Crisis in Teaching? Teacher Supply, Demand, and Shortages, in the U.S.” </a:t>
            </a:r>
            <a:r>
              <a:rPr lang="en-US" sz="1800" i="1"/>
              <a:t>Learning Policy Institute.</a:t>
            </a:r>
            <a:r>
              <a:rPr lang="en-US" sz="1800"/>
              <a:t> 15 Sept. 2016. https</a:t>
            </a:r>
            <a:r>
              <a:rPr lang="en-US" sz="1800" u="sng">
                <a:solidFill>
                  <a:schemeClr val="hlink"/>
                </a:solidFill>
                <a:hlinkClick r:id="rId4"/>
              </a:rPr>
              <a:t>://learningpolicyinstitute.org/product/coming-crisis-teaching</a:t>
            </a:r>
          </a:p>
          <a:p>
            <a:pPr marL="0" lvl="0" indent="0" rtl="0">
              <a:lnSpc>
                <a:spcPct val="150000"/>
              </a:lnSpc>
              <a:spcBef>
                <a:spcPts val="0"/>
              </a:spcBef>
              <a:buNone/>
            </a:pPr>
            <a:endParaRPr sz="1800"/>
          </a:p>
          <a:p>
            <a:pPr marL="0" lvl="0" indent="-69850" rtl="0">
              <a:spcBef>
                <a:spcPts val="0"/>
              </a:spcBef>
              <a:buClr>
                <a:schemeClr val="dk1"/>
              </a:buClr>
              <a:buSzPct val="61111"/>
              <a:buFont typeface="Arial"/>
              <a:buNone/>
            </a:pPr>
            <a:r>
              <a:rPr lang="en-US" sz="1800" i="1"/>
              <a:t>A Matter of Degrees High-Impact Practices for Community College Student Engagement</a:t>
            </a:r>
            <a:r>
              <a:rPr lang="en-US" sz="1800"/>
              <a:t>. Center for Community College Student Engagement, 2013.</a:t>
            </a:r>
          </a:p>
          <a:p>
            <a:pPr marL="0" lvl="0" indent="0" rtl="0">
              <a:lnSpc>
                <a:spcPct val="150000"/>
              </a:lnSpc>
              <a:spcBef>
                <a:spcPts val="0"/>
              </a:spcBef>
              <a:buNone/>
            </a:pPr>
            <a:endParaRPr sz="1800">
              <a:latin typeface="Times New Roman"/>
              <a:ea typeface="Times New Roman"/>
              <a:cs typeface="Times New Roman"/>
              <a:sym typeface="Times New Roman"/>
            </a:endParaRPr>
          </a:p>
          <a:p>
            <a:pPr marL="0" lvl="0" indent="0" rtl="0">
              <a:lnSpc>
                <a:spcPct val="150000"/>
              </a:lnSpc>
              <a:spcBef>
                <a:spcPts val="0"/>
              </a:spcBef>
              <a:buNone/>
            </a:pPr>
            <a:endParaRPr sz="1800">
              <a:latin typeface="Times New Roman"/>
              <a:ea typeface="Times New Roman"/>
              <a:cs typeface="Times New Roman"/>
              <a:sym typeface="Times New Roman"/>
            </a:endParaRPr>
          </a:p>
          <a:p>
            <a:pPr marL="0" lvl="0" indent="0" rtl="0">
              <a:spcBef>
                <a:spcPts val="0"/>
              </a:spcBef>
              <a:buNone/>
            </a:pPr>
            <a:endParaRPr sz="18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1485</Words>
  <Application>Microsoft Office PowerPoint</Application>
  <PresentationFormat>On-screen Show (4:3)</PresentationFormat>
  <Paragraphs>138</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Scan Team Report</vt:lpstr>
      <vt:lpstr>Demographics </vt:lpstr>
      <vt:lpstr>Preparedness</vt:lpstr>
      <vt:lpstr>Preparedness</vt:lpstr>
      <vt:lpstr>Economic Growth</vt:lpstr>
      <vt:lpstr>Economic Growth</vt:lpstr>
      <vt:lpstr>Economic Growth</vt:lpstr>
      <vt:lpstr>Economic Growth</vt:lpstr>
      <vt:lpstr>Resources Used</vt:lpstr>
      <vt:lpstr>Resources</vt:lpstr>
      <vt:lpstr>Resources Used</vt:lpstr>
      <vt:lpstr>Resources Used</vt:lpstr>
      <vt:lpstr>Resources Used</vt:lpstr>
      <vt:lpstr>Resources Used</vt:lpstr>
      <vt:lpstr>Resources Used</vt:lpstr>
      <vt:lpstr>Impact Statement #1</vt:lpstr>
      <vt:lpstr>Impact Statement # 2</vt:lpstr>
      <vt:lpstr>Impact Statement #3</vt:lpstr>
      <vt:lpstr>Impact Statement #4</vt:lpstr>
      <vt:lpstr>Impact Statement #5</vt:lpstr>
      <vt:lpstr>Q&amp;A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Scan Team Report</dc:title>
  <dc:creator>Susanna M Zambrano</dc:creator>
  <cp:lastModifiedBy>Lorraine C Stofft</cp:lastModifiedBy>
  <cp:revision>2</cp:revision>
  <dcterms:modified xsi:type="dcterms:W3CDTF">2017-10-24T21:34:51Z</dcterms:modified>
</cp:coreProperties>
</file>