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4" r:id="rId4"/>
    <p:sldId id="265" r:id="rId5"/>
    <p:sldId id="266" r:id="rId6"/>
    <p:sldId id="267" r:id="rId7"/>
    <p:sldId id="268" r:id="rId8"/>
    <p:sldId id="269" r:id="rId9"/>
    <p:sldId id="270" r:id="rId10"/>
    <p:sldId id="271" r:id="rId11"/>
    <p:sldId id="272" r:id="rId12"/>
    <p:sldId id="275" r:id="rId13"/>
    <p:sldId id="273" r:id="rId14"/>
    <p:sldId id="274" r:id="rId15"/>
    <p:sldId id="258" r:id="rId16"/>
    <p:sldId id="259" r:id="rId17"/>
    <p:sldId id="262" r:id="rId18"/>
    <p:sldId id="263" r:id="rId19"/>
    <p:sldId id="26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raine C Stofft" initials="LC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90"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0-09T17:28:08.571" idx="1">
    <p:pos x="10" y="10"/>
    <p:text>This was teh samp</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EF30E6-55E9-8C47-BC3F-1CE621088A6F}"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6E8D6-D656-B74B-B78B-189033FDC1BD}" type="slidenum">
              <a:rPr lang="en-US" smtClean="0"/>
              <a:t>‹#›</a:t>
            </a:fld>
            <a:endParaRPr lang="en-US"/>
          </a:p>
        </p:txBody>
      </p:sp>
    </p:spTree>
    <p:extLst>
      <p:ext uri="{BB962C8B-B14F-4D97-AF65-F5344CB8AC3E}">
        <p14:creationId xmlns:p14="http://schemas.microsoft.com/office/powerpoint/2010/main" val="806793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F30E6-55E9-8C47-BC3F-1CE621088A6F}"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6E8D6-D656-B74B-B78B-189033FDC1BD}" type="slidenum">
              <a:rPr lang="en-US" smtClean="0"/>
              <a:t>‹#›</a:t>
            </a:fld>
            <a:endParaRPr lang="en-US"/>
          </a:p>
        </p:txBody>
      </p:sp>
    </p:spTree>
    <p:extLst>
      <p:ext uri="{BB962C8B-B14F-4D97-AF65-F5344CB8AC3E}">
        <p14:creationId xmlns:p14="http://schemas.microsoft.com/office/powerpoint/2010/main" val="346409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F30E6-55E9-8C47-BC3F-1CE621088A6F}"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6E8D6-D656-B74B-B78B-189033FDC1BD}" type="slidenum">
              <a:rPr lang="en-US" smtClean="0"/>
              <a:t>‹#›</a:t>
            </a:fld>
            <a:endParaRPr lang="en-US"/>
          </a:p>
        </p:txBody>
      </p:sp>
    </p:spTree>
    <p:extLst>
      <p:ext uri="{BB962C8B-B14F-4D97-AF65-F5344CB8AC3E}">
        <p14:creationId xmlns:p14="http://schemas.microsoft.com/office/powerpoint/2010/main" val="350022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F30E6-55E9-8C47-BC3F-1CE621088A6F}"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6E8D6-D656-B74B-B78B-189033FDC1BD}" type="slidenum">
              <a:rPr lang="en-US" smtClean="0"/>
              <a:t>‹#›</a:t>
            </a:fld>
            <a:endParaRPr lang="en-US"/>
          </a:p>
        </p:txBody>
      </p:sp>
    </p:spTree>
    <p:extLst>
      <p:ext uri="{BB962C8B-B14F-4D97-AF65-F5344CB8AC3E}">
        <p14:creationId xmlns:p14="http://schemas.microsoft.com/office/powerpoint/2010/main" val="85593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EF30E6-55E9-8C47-BC3F-1CE621088A6F}"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6E8D6-D656-B74B-B78B-189033FDC1BD}" type="slidenum">
              <a:rPr lang="en-US" smtClean="0"/>
              <a:t>‹#›</a:t>
            </a:fld>
            <a:endParaRPr lang="en-US"/>
          </a:p>
        </p:txBody>
      </p:sp>
    </p:spTree>
    <p:extLst>
      <p:ext uri="{BB962C8B-B14F-4D97-AF65-F5344CB8AC3E}">
        <p14:creationId xmlns:p14="http://schemas.microsoft.com/office/powerpoint/2010/main" val="150042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EF30E6-55E9-8C47-BC3F-1CE621088A6F}"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6E8D6-D656-B74B-B78B-189033FDC1BD}" type="slidenum">
              <a:rPr lang="en-US" smtClean="0"/>
              <a:t>‹#›</a:t>
            </a:fld>
            <a:endParaRPr lang="en-US"/>
          </a:p>
        </p:txBody>
      </p:sp>
    </p:spTree>
    <p:extLst>
      <p:ext uri="{BB962C8B-B14F-4D97-AF65-F5344CB8AC3E}">
        <p14:creationId xmlns:p14="http://schemas.microsoft.com/office/powerpoint/2010/main" val="150490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EF30E6-55E9-8C47-BC3F-1CE621088A6F}"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6E8D6-D656-B74B-B78B-189033FDC1BD}" type="slidenum">
              <a:rPr lang="en-US" smtClean="0"/>
              <a:t>‹#›</a:t>
            </a:fld>
            <a:endParaRPr lang="en-US"/>
          </a:p>
        </p:txBody>
      </p:sp>
    </p:spTree>
    <p:extLst>
      <p:ext uri="{BB962C8B-B14F-4D97-AF65-F5344CB8AC3E}">
        <p14:creationId xmlns:p14="http://schemas.microsoft.com/office/powerpoint/2010/main" val="252522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EF30E6-55E9-8C47-BC3F-1CE621088A6F}"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6E8D6-D656-B74B-B78B-189033FDC1BD}" type="slidenum">
              <a:rPr lang="en-US" smtClean="0"/>
              <a:t>‹#›</a:t>
            </a:fld>
            <a:endParaRPr lang="en-US"/>
          </a:p>
        </p:txBody>
      </p:sp>
    </p:spTree>
    <p:extLst>
      <p:ext uri="{BB962C8B-B14F-4D97-AF65-F5344CB8AC3E}">
        <p14:creationId xmlns:p14="http://schemas.microsoft.com/office/powerpoint/2010/main" val="398261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F30E6-55E9-8C47-BC3F-1CE621088A6F}" type="datetimeFigureOut">
              <a:rPr lang="en-US" smtClean="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6E8D6-D656-B74B-B78B-189033FDC1BD}" type="slidenum">
              <a:rPr lang="en-US" smtClean="0"/>
              <a:t>‹#›</a:t>
            </a:fld>
            <a:endParaRPr lang="en-US"/>
          </a:p>
        </p:txBody>
      </p:sp>
    </p:spTree>
    <p:extLst>
      <p:ext uri="{BB962C8B-B14F-4D97-AF65-F5344CB8AC3E}">
        <p14:creationId xmlns:p14="http://schemas.microsoft.com/office/powerpoint/2010/main" val="133823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EF30E6-55E9-8C47-BC3F-1CE621088A6F}"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6E8D6-D656-B74B-B78B-189033FDC1BD}" type="slidenum">
              <a:rPr lang="en-US" smtClean="0"/>
              <a:t>‹#›</a:t>
            </a:fld>
            <a:endParaRPr lang="en-US"/>
          </a:p>
        </p:txBody>
      </p:sp>
    </p:spTree>
    <p:extLst>
      <p:ext uri="{BB962C8B-B14F-4D97-AF65-F5344CB8AC3E}">
        <p14:creationId xmlns:p14="http://schemas.microsoft.com/office/powerpoint/2010/main" val="1774983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EF30E6-55E9-8C47-BC3F-1CE621088A6F}"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6E8D6-D656-B74B-B78B-189033FDC1BD}" type="slidenum">
              <a:rPr lang="en-US" smtClean="0"/>
              <a:t>‹#›</a:t>
            </a:fld>
            <a:endParaRPr lang="en-US"/>
          </a:p>
        </p:txBody>
      </p:sp>
    </p:spTree>
    <p:extLst>
      <p:ext uri="{BB962C8B-B14F-4D97-AF65-F5344CB8AC3E}">
        <p14:creationId xmlns:p14="http://schemas.microsoft.com/office/powerpoint/2010/main" val="116868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F30E6-55E9-8C47-BC3F-1CE621088A6F}" type="datetimeFigureOut">
              <a:rPr lang="en-US" smtClean="0"/>
              <a:t>10/24/2017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6E8D6-D656-B74B-B78B-189033FDC1BD}" type="slidenum">
              <a:rPr lang="en-US" smtClean="0"/>
              <a:t>‹#›</a:t>
            </a:fld>
            <a:endParaRPr lang="en-US"/>
          </a:p>
        </p:txBody>
      </p:sp>
    </p:spTree>
    <p:extLst>
      <p:ext uri="{BB962C8B-B14F-4D97-AF65-F5344CB8AC3E}">
        <p14:creationId xmlns:p14="http://schemas.microsoft.com/office/powerpoint/2010/main" val="3158357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package" Target="../embeddings/Microsoft_Excel_Worksheet6.xlsx"/></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package" Target="../embeddings/Microsoft_Excel_Worksheet7.xlsx"/></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package" Target="../embeddings/Microsoft_Word_Document8.docx"/></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package" Target="../embeddings/Microsoft_Word_Document9.doc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Excel_Worksheet2.xlsx"/></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package" Target="../embeddings/Microsoft_Excel_Worksheet3.xlsx"/></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package" Target="../embeddings/Microsoft_Excel_Worksheet4.xlsx"/></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package" Target="../embeddings/Microsoft_Excel_Worksheet5.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Scan Team Report</a:t>
            </a:r>
            <a:endParaRPr lang="en-US" dirty="0"/>
          </a:p>
        </p:txBody>
      </p:sp>
      <p:sp>
        <p:nvSpPr>
          <p:cNvPr id="3" name="Subtitle 2"/>
          <p:cNvSpPr>
            <a:spLocks noGrp="1"/>
          </p:cNvSpPr>
          <p:nvPr>
            <p:ph type="subTitle" idx="1"/>
          </p:nvPr>
        </p:nvSpPr>
        <p:spPr>
          <a:xfrm>
            <a:off x="1371600" y="3886200"/>
            <a:ext cx="6400800" cy="1360055"/>
          </a:xfrm>
        </p:spPr>
        <p:txBody>
          <a:bodyPr>
            <a:normAutofit fontScale="92500" lnSpcReduction="20000"/>
          </a:bodyPr>
          <a:lstStyle/>
          <a:p>
            <a:r>
              <a:rPr lang="en-US" dirty="0" smtClean="0"/>
              <a:t>Team 2</a:t>
            </a:r>
          </a:p>
          <a:p>
            <a:r>
              <a:rPr lang="en-US" dirty="0" smtClean="0"/>
              <a:t>Alignment of AWC Programs and Forecasted Workforce Demands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10" y="414598"/>
            <a:ext cx="3019113" cy="2002678"/>
          </a:xfrm>
          <a:prstGeom prst="rect">
            <a:avLst/>
          </a:prstGeom>
        </p:spPr>
      </p:pic>
    </p:spTree>
    <p:extLst>
      <p:ext uri="{BB962C8B-B14F-4D97-AF65-F5344CB8AC3E}">
        <p14:creationId xmlns:p14="http://schemas.microsoft.com/office/powerpoint/2010/main" val="3861631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Scan</a:t>
            </a:r>
            <a:endParaRPr lang="en-US" dirty="0"/>
          </a:p>
        </p:txBody>
      </p:sp>
      <p:sp>
        <p:nvSpPr>
          <p:cNvPr id="3" name="Content Placeholder 2"/>
          <p:cNvSpPr>
            <a:spLocks noGrp="1"/>
          </p:cNvSpPr>
          <p:nvPr>
            <p:ph idx="1"/>
          </p:nvPr>
        </p:nvSpPr>
        <p:spPr>
          <a:xfrm>
            <a:off x="457199" y="1600200"/>
            <a:ext cx="8092911" cy="4525963"/>
          </a:xfrm>
        </p:spPr>
        <p:txBody>
          <a:bodyPr/>
          <a:lstStyle/>
          <a:p>
            <a:pPr lvl="1"/>
            <a:r>
              <a:rPr lang="en-US" cap="all" dirty="0"/>
              <a:t>R</a:t>
            </a:r>
            <a:r>
              <a:rPr lang="en-US" cap="all" dirty="0" smtClean="0"/>
              <a:t>esearched community needs</a:t>
            </a:r>
          </a:p>
          <a:p>
            <a:pPr marL="457200" lvl="1" indent="0">
              <a:buNone/>
            </a:pPr>
            <a:endParaRPr lang="en-US" dirty="0" smtClean="0"/>
          </a:p>
          <a:p>
            <a:pPr lvl="1"/>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534377185"/>
              </p:ext>
            </p:extLst>
          </p:nvPr>
        </p:nvGraphicFramePr>
        <p:xfrm>
          <a:off x="413135" y="2198688"/>
          <a:ext cx="8273665" cy="4211348"/>
        </p:xfrm>
        <a:graphic>
          <a:graphicData uri="http://schemas.openxmlformats.org/presentationml/2006/ole">
            <mc:AlternateContent xmlns:mc="http://schemas.openxmlformats.org/markup-compatibility/2006">
              <mc:Choice xmlns:v="urn:schemas-microsoft-com:vml" Requires="v">
                <p:oleObj spid="_x0000_s6159" name="Worksheet" r:id="rId4" imgW="10877584" imgH="4391011" progId="Excel.Sheet.12">
                  <p:embed/>
                </p:oleObj>
              </mc:Choice>
              <mc:Fallback>
                <p:oleObj name="Worksheet" r:id="rId4" imgW="10877584" imgH="4391011" progId="Excel.Sheet.12">
                  <p:embed/>
                  <p:pic>
                    <p:nvPicPr>
                      <p:cNvPr id="0" name=""/>
                      <p:cNvPicPr/>
                      <p:nvPr/>
                    </p:nvPicPr>
                    <p:blipFill>
                      <a:blip r:embed="rId5"/>
                      <a:stretch>
                        <a:fillRect/>
                      </a:stretch>
                    </p:blipFill>
                    <p:spPr>
                      <a:xfrm>
                        <a:off x="413135" y="2198688"/>
                        <a:ext cx="8273665" cy="4211348"/>
                      </a:xfrm>
                      <a:prstGeom prst="rect">
                        <a:avLst/>
                      </a:prstGeom>
                    </p:spPr>
                  </p:pic>
                </p:oleObj>
              </mc:Fallback>
            </mc:AlternateContent>
          </a:graphicData>
        </a:graphic>
      </p:graphicFrame>
    </p:spTree>
    <p:extLst>
      <p:ext uri="{BB962C8B-B14F-4D97-AF65-F5344CB8AC3E}">
        <p14:creationId xmlns:p14="http://schemas.microsoft.com/office/powerpoint/2010/main" val="3314429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Scan</a:t>
            </a:r>
            <a:endParaRPr lang="en-US" dirty="0"/>
          </a:p>
        </p:txBody>
      </p:sp>
      <p:sp>
        <p:nvSpPr>
          <p:cNvPr id="3" name="Content Placeholder 2"/>
          <p:cNvSpPr>
            <a:spLocks noGrp="1"/>
          </p:cNvSpPr>
          <p:nvPr>
            <p:ph idx="1"/>
          </p:nvPr>
        </p:nvSpPr>
        <p:spPr>
          <a:xfrm>
            <a:off x="457199" y="1600200"/>
            <a:ext cx="8092911" cy="4525963"/>
          </a:xfrm>
        </p:spPr>
        <p:txBody>
          <a:bodyPr/>
          <a:lstStyle/>
          <a:p>
            <a:pPr lvl="1"/>
            <a:r>
              <a:rPr lang="en-US" cap="all" dirty="0"/>
              <a:t>R</a:t>
            </a:r>
            <a:r>
              <a:rPr lang="en-US" cap="all" dirty="0" smtClean="0"/>
              <a:t>esearched community needs</a:t>
            </a:r>
          </a:p>
          <a:p>
            <a:pPr marL="457200" lvl="1" indent="0">
              <a:buNone/>
            </a:pPr>
            <a:endParaRPr lang="en-US" dirty="0" smtClean="0"/>
          </a:p>
          <a:p>
            <a:pPr lvl="1"/>
            <a:endParaRPr lang="en-US" dirty="0"/>
          </a:p>
        </p:txBody>
      </p:sp>
      <p:pic>
        <p:nvPicPr>
          <p:cNvPr id="6" name="Picture 5" title="cea_image_adHoc"/>
          <p:cNvPicPr/>
          <p:nvPr/>
        </p:nvPicPr>
        <p:blipFill dpi="300">
          <a:blip r:embed="rId2" cstate="print">
            <a:extLst>
              <a:ext uri="{28A0092B-C50C-407E-A947-70E740481C1C}">
                <a14:useLocalDpi xmlns:a14="http://schemas.microsoft.com/office/drawing/2010/main" val="0"/>
              </a:ext>
            </a:extLst>
          </a:blip>
          <a:srcRect/>
          <a:stretch>
            <a:fillRect/>
          </a:stretch>
        </p:blipFill>
        <p:spPr bwMode="auto">
          <a:xfrm>
            <a:off x="630154" y="2330579"/>
            <a:ext cx="8162864" cy="3684747"/>
          </a:xfrm>
          <a:prstGeom prst="rect">
            <a:avLst/>
          </a:prstGeom>
          <a:noFill/>
          <a:ln>
            <a:noFill/>
          </a:ln>
        </p:spPr>
      </p:pic>
    </p:spTree>
    <p:extLst>
      <p:ext uri="{BB962C8B-B14F-4D97-AF65-F5344CB8AC3E}">
        <p14:creationId xmlns:p14="http://schemas.microsoft.com/office/powerpoint/2010/main" val="1825242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Scan</a:t>
            </a:r>
            <a:endParaRPr lang="en-US" dirty="0"/>
          </a:p>
        </p:txBody>
      </p:sp>
      <p:sp>
        <p:nvSpPr>
          <p:cNvPr id="3" name="Content Placeholder 2"/>
          <p:cNvSpPr>
            <a:spLocks noGrp="1"/>
          </p:cNvSpPr>
          <p:nvPr>
            <p:ph idx="1"/>
          </p:nvPr>
        </p:nvSpPr>
        <p:spPr>
          <a:xfrm>
            <a:off x="457199" y="1600200"/>
            <a:ext cx="8092911" cy="4525963"/>
          </a:xfrm>
        </p:spPr>
        <p:txBody>
          <a:bodyPr/>
          <a:lstStyle/>
          <a:p>
            <a:pPr lvl="1"/>
            <a:r>
              <a:rPr lang="en-US" cap="all" dirty="0"/>
              <a:t>R</a:t>
            </a:r>
            <a:r>
              <a:rPr lang="en-US" cap="all" dirty="0" smtClean="0"/>
              <a:t>esearched community needs</a:t>
            </a:r>
          </a:p>
          <a:p>
            <a:pPr marL="457200" lvl="1" indent="0">
              <a:buNone/>
            </a:pPr>
            <a:endParaRPr lang="en-US" dirty="0" smtClean="0"/>
          </a:p>
          <a:p>
            <a:pPr lvl="1"/>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36455724"/>
              </p:ext>
            </p:extLst>
          </p:nvPr>
        </p:nvGraphicFramePr>
        <p:xfrm>
          <a:off x="858982" y="2266950"/>
          <a:ext cx="7472218" cy="4438650"/>
        </p:xfrm>
        <a:graphic>
          <a:graphicData uri="http://schemas.openxmlformats.org/presentationml/2006/ole">
            <mc:AlternateContent xmlns:mc="http://schemas.openxmlformats.org/markup-compatibility/2006">
              <mc:Choice xmlns:v="urn:schemas-microsoft-com:vml" Requires="v">
                <p:oleObj spid="_x0000_s9224" name="Worksheet" r:id="rId4" imgW="12944559" imgH="8582087" progId="Excel.Sheet.12">
                  <p:embed/>
                </p:oleObj>
              </mc:Choice>
              <mc:Fallback>
                <p:oleObj name="Worksheet" r:id="rId4" imgW="12944559" imgH="8582087" progId="Excel.Sheet.12">
                  <p:embed/>
                  <p:pic>
                    <p:nvPicPr>
                      <p:cNvPr id="0" name=""/>
                      <p:cNvPicPr/>
                      <p:nvPr/>
                    </p:nvPicPr>
                    <p:blipFill>
                      <a:blip r:embed="rId5"/>
                      <a:stretch>
                        <a:fillRect/>
                      </a:stretch>
                    </p:blipFill>
                    <p:spPr>
                      <a:xfrm>
                        <a:off x="858982" y="2266950"/>
                        <a:ext cx="7472218" cy="4438650"/>
                      </a:xfrm>
                      <a:prstGeom prst="rect">
                        <a:avLst/>
                      </a:prstGeom>
                    </p:spPr>
                  </p:pic>
                </p:oleObj>
              </mc:Fallback>
            </mc:AlternateContent>
          </a:graphicData>
        </a:graphic>
      </p:graphicFrame>
    </p:spTree>
    <p:extLst>
      <p:ext uri="{BB962C8B-B14F-4D97-AF65-F5344CB8AC3E}">
        <p14:creationId xmlns:p14="http://schemas.microsoft.com/office/powerpoint/2010/main" val="3827864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Scan</a:t>
            </a:r>
            <a:endParaRPr lang="en-US" dirty="0"/>
          </a:p>
        </p:txBody>
      </p:sp>
      <p:sp>
        <p:nvSpPr>
          <p:cNvPr id="3" name="Content Placeholder 2"/>
          <p:cNvSpPr>
            <a:spLocks noGrp="1"/>
          </p:cNvSpPr>
          <p:nvPr>
            <p:ph idx="1"/>
          </p:nvPr>
        </p:nvSpPr>
        <p:spPr>
          <a:xfrm>
            <a:off x="457199" y="1600200"/>
            <a:ext cx="2858655" cy="4525963"/>
          </a:xfrm>
        </p:spPr>
        <p:txBody>
          <a:bodyPr/>
          <a:lstStyle/>
          <a:p>
            <a:pPr lvl="1"/>
            <a:r>
              <a:rPr lang="en-US" cap="all" dirty="0"/>
              <a:t>R</a:t>
            </a:r>
            <a:r>
              <a:rPr lang="en-US" cap="all" dirty="0" smtClean="0"/>
              <a:t>esearched community needs</a:t>
            </a:r>
          </a:p>
          <a:p>
            <a:pPr marL="457200" lvl="1" indent="0">
              <a:buNone/>
            </a:pPr>
            <a:endParaRPr lang="en-US" dirty="0" smtClean="0"/>
          </a:p>
          <a:p>
            <a:pPr lvl="1"/>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66651221"/>
              </p:ext>
            </p:extLst>
          </p:nvPr>
        </p:nvGraphicFramePr>
        <p:xfrm>
          <a:off x="3897746" y="1306802"/>
          <a:ext cx="4456545" cy="5417262"/>
        </p:xfrm>
        <a:graphic>
          <a:graphicData uri="http://schemas.openxmlformats.org/presentationml/2006/ole">
            <mc:AlternateContent xmlns:mc="http://schemas.openxmlformats.org/markup-compatibility/2006">
              <mc:Choice xmlns:v="urn:schemas-microsoft-com:vml" Requires="v">
                <p:oleObj spid="_x0000_s7182" name="Document" r:id="rId4" imgW="6597462" imgH="8017747" progId="Word.Document.12">
                  <p:embed/>
                </p:oleObj>
              </mc:Choice>
              <mc:Fallback>
                <p:oleObj name="Document" r:id="rId4" imgW="6597462" imgH="8017747" progId="Word.Document.12">
                  <p:embed/>
                  <p:pic>
                    <p:nvPicPr>
                      <p:cNvPr id="0" name=""/>
                      <p:cNvPicPr/>
                      <p:nvPr/>
                    </p:nvPicPr>
                    <p:blipFill>
                      <a:blip r:embed="rId5"/>
                      <a:stretch>
                        <a:fillRect/>
                      </a:stretch>
                    </p:blipFill>
                    <p:spPr>
                      <a:xfrm>
                        <a:off x="3897746" y="1306802"/>
                        <a:ext cx="4456545" cy="5417262"/>
                      </a:xfrm>
                      <a:prstGeom prst="rect">
                        <a:avLst/>
                      </a:prstGeom>
                    </p:spPr>
                  </p:pic>
                </p:oleObj>
              </mc:Fallback>
            </mc:AlternateContent>
          </a:graphicData>
        </a:graphic>
      </p:graphicFrame>
    </p:spTree>
    <p:extLst>
      <p:ext uri="{BB962C8B-B14F-4D97-AF65-F5344CB8AC3E}">
        <p14:creationId xmlns:p14="http://schemas.microsoft.com/office/powerpoint/2010/main" val="272131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Scan</a:t>
            </a:r>
            <a:endParaRPr lang="en-US" dirty="0"/>
          </a:p>
        </p:txBody>
      </p:sp>
      <p:sp>
        <p:nvSpPr>
          <p:cNvPr id="3" name="Content Placeholder 2"/>
          <p:cNvSpPr>
            <a:spLocks noGrp="1"/>
          </p:cNvSpPr>
          <p:nvPr>
            <p:ph idx="1"/>
          </p:nvPr>
        </p:nvSpPr>
        <p:spPr>
          <a:xfrm>
            <a:off x="457199" y="1600200"/>
            <a:ext cx="3061855" cy="4525963"/>
          </a:xfrm>
        </p:spPr>
        <p:txBody>
          <a:bodyPr/>
          <a:lstStyle/>
          <a:p>
            <a:pPr lvl="1"/>
            <a:r>
              <a:rPr lang="en-US" cap="all" dirty="0"/>
              <a:t>R</a:t>
            </a:r>
            <a:r>
              <a:rPr lang="en-US" cap="all" dirty="0" smtClean="0"/>
              <a:t>esearched community needs</a:t>
            </a:r>
          </a:p>
          <a:p>
            <a:pPr marL="457200" lvl="1" indent="0">
              <a:buNone/>
            </a:pPr>
            <a:endParaRPr lang="en-US" dirty="0" smtClean="0"/>
          </a:p>
          <a:p>
            <a:pPr lvl="1"/>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66393062"/>
              </p:ext>
            </p:extLst>
          </p:nvPr>
        </p:nvGraphicFramePr>
        <p:xfrm>
          <a:off x="4279034" y="1517073"/>
          <a:ext cx="3848966" cy="4766982"/>
        </p:xfrm>
        <a:graphic>
          <a:graphicData uri="http://schemas.openxmlformats.org/presentationml/2006/ole">
            <mc:AlternateContent xmlns:mc="http://schemas.openxmlformats.org/markup-compatibility/2006">
              <mc:Choice xmlns:v="urn:schemas-microsoft-com:vml" Requires="v">
                <p:oleObj spid="_x0000_s8206" name="Document" r:id="rId4" imgW="6597462" imgH="8172509" progId="Word.Document.12">
                  <p:embed/>
                </p:oleObj>
              </mc:Choice>
              <mc:Fallback>
                <p:oleObj name="Document" r:id="rId4" imgW="6597462" imgH="8172509" progId="Word.Document.12">
                  <p:embed/>
                  <p:pic>
                    <p:nvPicPr>
                      <p:cNvPr id="0" name=""/>
                      <p:cNvPicPr/>
                      <p:nvPr/>
                    </p:nvPicPr>
                    <p:blipFill>
                      <a:blip r:embed="rId5"/>
                      <a:stretch>
                        <a:fillRect/>
                      </a:stretch>
                    </p:blipFill>
                    <p:spPr>
                      <a:xfrm>
                        <a:off x="4279034" y="1517073"/>
                        <a:ext cx="3848966" cy="4766982"/>
                      </a:xfrm>
                      <a:prstGeom prst="rect">
                        <a:avLst/>
                      </a:prstGeom>
                    </p:spPr>
                  </p:pic>
                </p:oleObj>
              </mc:Fallback>
            </mc:AlternateContent>
          </a:graphicData>
        </a:graphic>
      </p:graphicFrame>
    </p:spTree>
    <p:extLst>
      <p:ext uri="{BB962C8B-B14F-4D97-AF65-F5344CB8AC3E}">
        <p14:creationId xmlns:p14="http://schemas.microsoft.com/office/powerpoint/2010/main" val="1687106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Used</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smtClean="0"/>
              <a:t>List all resources used in developing the impact statements</a:t>
            </a:r>
          </a:p>
          <a:p>
            <a:pPr marL="0" indent="0">
              <a:buNone/>
            </a:pPr>
            <a:endParaRPr lang="en-US" dirty="0" smtClean="0"/>
          </a:p>
          <a:p>
            <a:pPr marL="0" indent="0">
              <a:buNone/>
            </a:pPr>
            <a:r>
              <a:rPr lang="en-US" dirty="0" smtClean="0"/>
              <a:t>Works Cited</a:t>
            </a:r>
          </a:p>
          <a:p>
            <a:pPr marL="0" indent="0">
              <a:buNone/>
            </a:pPr>
            <a:endParaRPr lang="en-US" dirty="0"/>
          </a:p>
          <a:p>
            <a:pPr marL="0" indent="0">
              <a:buNone/>
            </a:pPr>
            <a:r>
              <a:rPr lang="en-US" dirty="0"/>
              <a:t>"Advising Worksheets." </a:t>
            </a:r>
            <a:r>
              <a:rPr lang="en-US" i="1" dirty="0"/>
              <a:t>Academic Advisors | Arizona Western College</a:t>
            </a:r>
            <a:r>
              <a:rPr lang="en-US" dirty="0"/>
              <a:t>. </a:t>
            </a:r>
            <a:r>
              <a:rPr lang="en-US" dirty="0" err="1"/>
              <a:t>N.p</a:t>
            </a:r>
            <a:r>
              <a:rPr lang="en-US" dirty="0"/>
              <a:t>., 01 Mar. 2017. Web</a:t>
            </a:r>
            <a:r>
              <a:rPr lang="en-US" dirty="0" smtClean="0"/>
              <a:t>.</a:t>
            </a:r>
          </a:p>
          <a:p>
            <a:pPr marL="0" indent="0">
              <a:buNone/>
            </a:pPr>
            <a:endParaRPr lang="en-US" dirty="0"/>
          </a:p>
          <a:p>
            <a:pPr marL="0" indent="0">
              <a:buNone/>
            </a:pPr>
            <a:r>
              <a:rPr lang="en-US" dirty="0"/>
              <a:t>"Advising Worksheets." </a:t>
            </a:r>
            <a:r>
              <a:rPr lang="en-US" dirty="0" err="1"/>
              <a:t>N.p</a:t>
            </a:r>
            <a:r>
              <a:rPr lang="en-US" dirty="0"/>
              <a:t>., 01 Mar. 2017. Web</a:t>
            </a:r>
            <a:r>
              <a:rPr lang="en-US" dirty="0" smtClean="0"/>
              <a:t>.</a:t>
            </a:r>
          </a:p>
          <a:p>
            <a:pPr marL="0" indent="0">
              <a:buNone/>
            </a:pPr>
            <a:endParaRPr lang="en-US" dirty="0"/>
          </a:p>
          <a:p>
            <a:pPr marL="0" indent="0">
              <a:buNone/>
            </a:pPr>
            <a:r>
              <a:rPr lang="en-US" dirty="0"/>
              <a:t>"</a:t>
            </a:r>
            <a:r>
              <a:rPr lang="en-US" dirty="0" err="1"/>
              <a:t>AZTransfer</a:t>
            </a:r>
            <a:r>
              <a:rPr lang="en-US" dirty="0"/>
              <a:t> | College Planning for Arizona Students." </a:t>
            </a:r>
            <a:r>
              <a:rPr lang="en-US" i="1" dirty="0" err="1"/>
              <a:t>AZTransfer</a:t>
            </a:r>
            <a:r>
              <a:rPr lang="en-US" i="1" dirty="0"/>
              <a:t> | College Planning for Arizona Students</a:t>
            </a:r>
            <a:r>
              <a:rPr lang="en-US" dirty="0"/>
              <a:t>. </a:t>
            </a:r>
            <a:r>
              <a:rPr lang="en-US" dirty="0" err="1"/>
              <a:t>N.p</a:t>
            </a:r>
            <a:r>
              <a:rPr lang="en-US" dirty="0"/>
              <a:t>., </a:t>
            </a:r>
            <a:r>
              <a:rPr lang="en-US" dirty="0" err="1"/>
              <a:t>n.d.</a:t>
            </a:r>
            <a:r>
              <a:rPr lang="en-US" dirty="0"/>
              <a:t> Web</a:t>
            </a:r>
            <a:r>
              <a:rPr lang="en-US" dirty="0" smtClean="0"/>
              <a:t>.</a:t>
            </a:r>
          </a:p>
          <a:p>
            <a:pPr marL="0" indent="0">
              <a:buNone/>
            </a:pPr>
            <a:endParaRPr lang="en-US" dirty="0"/>
          </a:p>
          <a:p>
            <a:pPr marL="0" indent="0">
              <a:buNone/>
            </a:pPr>
            <a:r>
              <a:rPr lang="en-US" dirty="0"/>
              <a:t>"Institutional Effectiveness, Research, and Grants ." </a:t>
            </a:r>
            <a:r>
              <a:rPr lang="en-US" i="1" dirty="0"/>
              <a:t>Institutional Effectiveness, Research, and Grants  | Arizona Western College</a:t>
            </a:r>
            <a:r>
              <a:rPr lang="en-US" dirty="0"/>
              <a:t>. </a:t>
            </a:r>
            <a:r>
              <a:rPr lang="en-US" dirty="0" err="1"/>
              <a:t>N.p</a:t>
            </a:r>
            <a:r>
              <a:rPr lang="en-US" dirty="0"/>
              <a:t>., </a:t>
            </a:r>
            <a:r>
              <a:rPr lang="en-US" dirty="0" err="1"/>
              <a:t>n.d.</a:t>
            </a:r>
            <a:r>
              <a:rPr lang="en-US" dirty="0"/>
              <a:t> Web</a:t>
            </a:r>
            <a:r>
              <a:rPr lang="en-US" dirty="0" smtClean="0"/>
              <a:t>.</a:t>
            </a:r>
          </a:p>
          <a:p>
            <a:pPr marL="0" indent="0">
              <a:buNone/>
            </a:pPr>
            <a:endParaRPr lang="en-US" dirty="0"/>
          </a:p>
          <a:p>
            <a:pPr marL="0" indent="0">
              <a:buNone/>
            </a:pPr>
            <a:r>
              <a:rPr lang="en-US" dirty="0"/>
              <a:t>"</a:t>
            </a:r>
            <a:r>
              <a:rPr lang="en-US" dirty="0" err="1"/>
              <a:t>JobsEQ</a:t>
            </a:r>
            <a:r>
              <a:rPr lang="en-US" dirty="0"/>
              <a:t>." </a:t>
            </a:r>
            <a:r>
              <a:rPr lang="en-US" i="1" dirty="0"/>
              <a:t>Labor Market Data</a:t>
            </a:r>
            <a:r>
              <a:rPr lang="en-US" dirty="0"/>
              <a:t>. </a:t>
            </a:r>
            <a:r>
              <a:rPr lang="en-US" dirty="0" err="1"/>
              <a:t>N.p</a:t>
            </a:r>
            <a:r>
              <a:rPr lang="en-US" dirty="0"/>
              <a:t>., 5 Sept. 2017. Web</a:t>
            </a:r>
            <a:r>
              <a:rPr lang="en-US" dirty="0" smtClean="0"/>
              <a:t>.</a:t>
            </a:r>
          </a:p>
          <a:p>
            <a:pPr marL="0" indent="0">
              <a:buNone/>
            </a:pPr>
            <a:endParaRPr lang="en-US" dirty="0"/>
          </a:p>
          <a:p>
            <a:pPr marL="0" indent="0">
              <a:buNone/>
            </a:pPr>
            <a:r>
              <a:rPr lang="en-US" dirty="0"/>
              <a:t>"Transfer Services." </a:t>
            </a:r>
            <a:r>
              <a:rPr lang="en-US" i="1" dirty="0"/>
              <a:t>Transfer Services | Arizona Western College</a:t>
            </a:r>
            <a:r>
              <a:rPr lang="en-US" dirty="0"/>
              <a:t>. </a:t>
            </a:r>
            <a:r>
              <a:rPr lang="en-US" dirty="0" err="1"/>
              <a:t>N.p</a:t>
            </a:r>
            <a:r>
              <a:rPr lang="en-US" dirty="0"/>
              <a:t>., </a:t>
            </a:r>
            <a:r>
              <a:rPr lang="en-US" dirty="0" err="1"/>
              <a:t>n.d.</a:t>
            </a:r>
            <a:r>
              <a:rPr lang="en-US" dirty="0"/>
              <a:t> </a:t>
            </a:r>
            <a:r>
              <a:rPr lang="en-US" dirty="0" smtClean="0"/>
              <a:t>Web</a:t>
            </a:r>
          </a:p>
        </p:txBody>
      </p:sp>
    </p:spTree>
    <p:extLst>
      <p:ext uri="{BB962C8B-B14F-4D97-AF65-F5344CB8AC3E}">
        <p14:creationId xmlns:p14="http://schemas.microsoft.com/office/powerpoint/2010/main" val="3629558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Statement 1</a:t>
            </a:r>
            <a:endParaRPr lang="en-US" dirty="0"/>
          </a:p>
        </p:txBody>
      </p:sp>
      <p:sp>
        <p:nvSpPr>
          <p:cNvPr id="3" name="Content Placeholder 2"/>
          <p:cNvSpPr>
            <a:spLocks noGrp="1"/>
          </p:cNvSpPr>
          <p:nvPr>
            <p:ph idx="1"/>
          </p:nvPr>
        </p:nvSpPr>
        <p:spPr/>
        <p:txBody>
          <a:bodyPr>
            <a:normAutofit/>
          </a:bodyPr>
          <a:lstStyle/>
          <a:p>
            <a:pPr marL="457200" lvl="1" indent="0">
              <a:buNone/>
            </a:pPr>
            <a:r>
              <a:rPr lang="en-US" dirty="0" smtClean="0"/>
              <a:t>There will be an increase of job opportunities in the Arizona Western College (AWC) service areas over the next 10 years.  This increase will require AWC programs to meet the workforce demands.</a:t>
            </a:r>
          </a:p>
          <a:p>
            <a:pPr marL="457200" lvl="1" indent="0">
              <a:buNone/>
            </a:pPr>
            <a:endParaRPr lang="en-US" dirty="0"/>
          </a:p>
        </p:txBody>
      </p:sp>
    </p:spTree>
    <p:extLst>
      <p:ext uri="{BB962C8B-B14F-4D97-AF65-F5344CB8AC3E}">
        <p14:creationId xmlns:p14="http://schemas.microsoft.com/office/powerpoint/2010/main" val="4154753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Statement </a:t>
            </a:r>
            <a:r>
              <a:rPr lang="en-US" dirty="0" smtClean="0"/>
              <a:t>2</a:t>
            </a:r>
            <a:endParaRPr lang="en-US" dirty="0"/>
          </a:p>
        </p:txBody>
      </p:sp>
      <p:sp>
        <p:nvSpPr>
          <p:cNvPr id="3" name="Content Placeholder 2"/>
          <p:cNvSpPr>
            <a:spLocks noGrp="1"/>
          </p:cNvSpPr>
          <p:nvPr>
            <p:ph idx="1"/>
          </p:nvPr>
        </p:nvSpPr>
        <p:spPr/>
        <p:txBody>
          <a:bodyPr/>
          <a:lstStyle/>
          <a:p>
            <a:pPr marL="400050" lvl="2" indent="0">
              <a:buNone/>
            </a:pPr>
            <a:r>
              <a:rPr lang="en-US" dirty="0" smtClean="0"/>
              <a:t>A </a:t>
            </a:r>
            <a:r>
              <a:rPr lang="en-US" dirty="0"/>
              <a:t>decreasing percentage of students of postsecondary education will receive college “degrees”.  Flexibility in stackable, transferrable, and industry recognized </a:t>
            </a:r>
            <a:r>
              <a:rPr lang="en-US" dirty="0" smtClean="0"/>
              <a:t>credentials </a:t>
            </a:r>
            <a:r>
              <a:rPr lang="en-US" dirty="0"/>
              <a:t>will help to ensure the relevance of Arizona Western College.</a:t>
            </a:r>
          </a:p>
          <a:p>
            <a:endParaRPr lang="en-US" dirty="0"/>
          </a:p>
        </p:txBody>
      </p:sp>
    </p:spTree>
    <p:extLst>
      <p:ext uri="{BB962C8B-B14F-4D97-AF65-F5344CB8AC3E}">
        <p14:creationId xmlns:p14="http://schemas.microsoft.com/office/powerpoint/2010/main" val="2754511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Statement </a:t>
            </a:r>
            <a:r>
              <a:rPr lang="en-US" dirty="0" smtClean="0"/>
              <a:t>3</a:t>
            </a:r>
            <a:endParaRPr lang="en-US" dirty="0"/>
          </a:p>
        </p:txBody>
      </p:sp>
      <p:sp>
        <p:nvSpPr>
          <p:cNvPr id="3" name="Content Placeholder 2"/>
          <p:cNvSpPr>
            <a:spLocks noGrp="1"/>
          </p:cNvSpPr>
          <p:nvPr>
            <p:ph idx="1"/>
          </p:nvPr>
        </p:nvSpPr>
        <p:spPr/>
        <p:txBody>
          <a:bodyPr/>
          <a:lstStyle/>
          <a:p>
            <a:pPr marL="457200" lvl="1" indent="0">
              <a:buNone/>
            </a:pPr>
            <a:r>
              <a:rPr lang="en-US" dirty="0" smtClean="0"/>
              <a:t>With </a:t>
            </a:r>
            <a:r>
              <a:rPr lang="en-US" dirty="0"/>
              <a:t>the advancements of the community workforce </a:t>
            </a:r>
            <a:r>
              <a:rPr lang="en-US" dirty="0" smtClean="0"/>
              <a:t>needs, AWC must be ready to provide the educational opportunities using a model that meets student’s needs.</a:t>
            </a:r>
            <a:endParaRPr lang="en-US" dirty="0"/>
          </a:p>
        </p:txBody>
      </p:sp>
    </p:spTree>
    <p:extLst>
      <p:ext uri="{BB962C8B-B14F-4D97-AF65-F5344CB8AC3E}">
        <p14:creationId xmlns:p14="http://schemas.microsoft.com/office/powerpoint/2010/main" val="1424976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r>
              <a:rPr lang="en-US" dirty="0" smtClean="0"/>
              <a:t>Discussion w/participants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224" y="4029547"/>
            <a:ext cx="3666274" cy="2431962"/>
          </a:xfrm>
          <a:prstGeom prst="rect">
            <a:avLst/>
          </a:prstGeom>
        </p:spPr>
      </p:pic>
    </p:spTree>
    <p:extLst>
      <p:ext uri="{BB962C8B-B14F-4D97-AF65-F5344CB8AC3E}">
        <p14:creationId xmlns:p14="http://schemas.microsoft.com/office/powerpoint/2010/main" val="214298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Scan</a:t>
            </a:r>
            <a:endParaRPr lang="en-US" dirty="0"/>
          </a:p>
        </p:txBody>
      </p:sp>
      <p:sp>
        <p:nvSpPr>
          <p:cNvPr id="3" name="Content Placeholder 2"/>
          <p:cNvSpPr>
            <a:spLocks noGrp="1"/>
          </p:cNvSpPr>
          <p:nvPr>
            <p:ph idx="1"/>
          </p:nvPr>
        </p:nvSpPr>
        <p:spPr/>
        <p:txBody>
          <a:bodyPr/>
          <a:lstStyle/>
          <a:p>
            <a:pPr lvl="1"/>
            <a:r>
              <a:rPr lang="en-US" dirty="0"/>
              <a:t>R</a:t>
            </a:r>
            <a:r>
              <a:rPr lang="en-US" dirty="0" smtClean="0"/>
              <a:t>esearched current AWC programs and transfer degrees</a:t>
            </a:r>
          </a:p>
          <a:p>
            <a:pPr lvl="1"/>
            <a:r>
              <a:rPr lang="en-US" dirty="0" smtClean="0"/>
              <a:t>Researched community needs</a:t>
            </a:r>
          </a:p>
          <a:p>
            <a:pPr lvl="1"/>
            <a:r>
              <a:rPr lang="en-US" dirty="0" smtClean="0"/>
              <a:t>Coordinated with Institutional Research for current trends</a:t>
            </a:r>
          </a:p>
          <a:p>
            <a:pPr lvl="1"/>
            <a:r>
              <a:rPr lang="en-US" dirty="0" smtClean="0"/>
              <a:t>Coordinated with Student Services for current AWC trends</a:t>
            </a:r>
          </a:p>
          <a:p>
            <a:pPr lvl="1"/>
            <a:endParaRPr lang="en-US" dirty="0" smtClean="0"/>
          </a:p>
          <a:p>
            <a:pPr lvl="1"/>
            <a:endParaRPr lang="en-US" dirty="0"/>
          </a:p>
        </p:txBody>
      </p:sp>
    </p:spTree>
    <p:extLst>
      <p:ext uri="{BB962C8B-B14F-4D97-AF65-F5344CB8AC3E}">
        <p14:creationId xmlns:p14="http://schemas.microsoft.com/office/powerpoint/2010/main" val="618831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Scan</a:t>
            </a:r>
            <a:endParaRPr lang="en-US" dirty="0"/>
          </a:p>
        </p:txBody>
      </p:sp>
      <p:sp>
        <p:nvSpPr>
          <p:cNvPr id="3" name="Content Placeholder 2"/>
          <p:cNvSpPr>
            <a:spLocks noGrp="1"/>
          </p:cNvSpPr>
          <p:nvPr>
            <p:ph idx="1"/>
          </p:nvPr>
        </p:nvSpPr>
        <p:spPr>
          <a:xfrm>
            <a:off x="457199" y="1600200"/>
            <a:ext cx="2960255" cy="4525963"/>
          </a:xfrm>
        </p:spPr>
        <p:txBody>
          <a:bodyPr/>
          <a:lstStyle/>
          <a:p>
            <a:pPr lvl="1"/>
            <a:r>
              <a:rPr lang="en-US" cap="all" dirty="0"/>
              <a:t>R</a:t>
            </a:r>
            <a:r>
              <a:rPr lang="en-US" cap="all" dirty="0" smtClean="0"/>
              <a:t>esearched current AWC programs</a:t>
            </a:r>
          </a:p>
          <a:p>
            <a:pPr lvl="1"/>
            <a:endParaRPr lang="en-US" dirty="0"/>
          </a:p>
        </p:txBody>
      </p:sp>
      <p:pic>
        <p:nvPicPr>
          <p:cNvPr id="4" name="Picture 3"/>
          <p:cNvPicPr>
            <a:picLocks noChangeAspect="1"/>
          </p:cNvPicPr>
          <p:nvPr/>
        </p:nvPicPr>
        <p:blipFill>
          <a:blip r:embed="rId2"/>
          <a:stretch>
            <a:fillRect/>
          </a:stretch>
        </p:blipFill>
        <p:spPr>
          <a:xfrm>
            <a:off x="3946118" y="1211676"/>
            <a:ext cx="4321190" cy="5231525"/>
          </a:xfrm>
          <a:prstGeom prst="rect">
            <a:avLst/>
          </a:prstGeom>
        </p:spPr>
      </p:pic>
    </p:spTree>
    <p:extLst>
      <p:ext uri="{BB962C8B-B14F-4D97-AF65-F5344CB8AC3E}">
        <p14:creationId xmlns:p14="http://schemas.microsoft.com/office/powerpoint/2010/main" val="268714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Scan</a:t>
            </a:r>
            <a:endParaRPr lang="en-US" dirty="0"/>
          </a:p>
        </p:txBody>
      </p:sp>
      <p:sp>
        <p:nvSpPr>
          <p:cNvPr id="3" name="Content Placeholder 2"/>
          <p:cNvSpPr>
            <a:spLocks noGrp="1"/>
          </p:cNvSpPr>
          <p:nvPr>
            <p:ph idx="1"/>
          </p:nvPr>
        </p:nvSpPr>
        <p:spPr>
          <a:xfrm>
            <a:off x="457199" y="1600200"/>
            <a:ext cx="2914073" cy="4525963"/>
          </a:xfrm>
        </p:spPr>
        <p:txBody>
          <a:bodyPr/>
          <a:lstStyle/>
          <a:p>
            <a:pPr lvl="1"/>
            <a:r>
              <a:rPr lang="en-US" cap="all" dirty="0"/>
              <a:t>R</a:t>
            </a:r>
            <a:r>
              <a:rPr lang="en-US" cap="all" dirty="0" smtClean="0"/>
              <a:t>esearched current AWC transfer </a:t>
            </a:r>
            <a:r>
              <a:rPr lang="en-US" cap="all" dirty="0"/>
              <a:t>degrees</a:t>
            </a:r>
          </a:p>
          <a:p>
            <a:pPr lvl="1"/>
            <a:endParaRPr lang="en-US" dirty="0" smtClean="0"/>
          </a:p>
          <a:p>
            <a:pPr lvl="1"/>
            <a:endParaRPr lang="en-US" dirty="0"/>
          </a:p>
        </p:txBody>
      </p:sp>
      <p:pic>
        <p:nvPicPr>
          <p:cNvPr id="5" name="Picture 4"/>
          <p:cNvPicPr>
            <a:picLocks noChangeAspect="1"/>
          </p:cNvPicPr>
          <p:nvPr/>
        </p:nvPicPr>
        <p:blipFill>
          <a:blip r:embed="rId2"/>
          <a:stretch>
            <a:fillRect/>
          </a:stretch>
        </p:blipFill>
        <p:spPr>
          <a:xfrm>
            <a:off x="4452968" y="1338606"/>
            <a:ext cx="3852046" cy="5194830"/>
          </a:xfrm>
          <a:prstGeom prst="rect">
            <a:avLst/>
          </a:prstGeom>
        </p:spPr>
      </p:pic>
    </p:spTree>
    <p:extLst>
      <p:ext uri="{BB962C8B-B14F-4D97-AF65-F5344CB8AC3E}">
        <p14:creationId xmlns:p14="http://schemas.microsoft.com/office/powerpoint/2010/main" val="4253846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Scan</a:t>
            </a:r>
            <a:endParaRPr lang="en-US" dirty="0"/>
          </a:p>
        </p:txBody>
      </p:sp>
      <p:sp>
        <p:nvSpPr>
          <p:cNvPr id="3" name="Content Placeholder 2"/>
          <p:cNvSpPr>
            <a:spLocks noGrp="1"/>
          </p:cNvSpPr>
          <p:nvPr>
            <p:ph idx="1"/>
          </p:nvPr>
        </p:nvSpPr>
        <p:spPr>
          <a:xfrm>
            <a:off x="457199" y="1600200"/>
            <a:ext cx="8092911" cy="4525963"/>
          </a:xfrm>
        </p:spPr>
        <p:txBody>
          <a:bodyPr/>
          <a:lstStyle/>
          <a:p>
            <a:pPr lvl="1"/>
            <a:r>
              <a:rPr lang="en-US" cap="all" dirty="0"/>
              <a:t>R</a:t>
            </a:r>
            <a:r>
              <a:rPr lang="en-US" cap="all" dirty="0" smtClean="0"/>
              <a:t>esearched current AWC graduation rates</a:t>
            </a:r>
          </a:p>
          <a:p>
            <a:pPr lvl="1"/>
            <a:endParaRPr lang="en-US" dirty="0" smtClean="0"/>
          </a:p>
          <a:p>
            <a:pPr lvl="1"/>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629294246"/>
              </p:ext>
            </p:extLst>
          </p:nvPr>
        </p:nvGraphicFramePr>
        <p:xfrm>
          <a:off x="854698" y="2507383"/>
          <a:ext cx="7695412" cy="2950736"/>
        </p:xfrm>
        <a:graphic>
          <a:graphicData uri="http://schemas.openxmlformats.org/presentationml/2006/ole">
            <mc:AlternateContent xmlns:mc="http://schemas.openxmlformats.org/markup-compatibility/2006">
              <mc:Choice xmlns:v="urn:schemas-microsoft-com:vml" Requires="v">
                <p:oleObj spid="_x0000_s1038" name="Worksheet" r:id="rId4" imgW="5724576" imgH="2314656" progId="Excel.Sheet.12">
                  <p:embed/>
                </p:oleObj>
              </mc:Choice>
              <mc:Fallback>
                <p:oleObj name="Worksheet" r:id="rId4" imgW="5724576" imgH="2314656" progId="Excel.Sheet.12">
                  <p:embed/>
                  <p:pic>
                    <p:nvPicPr>
                      <p:cNvPr id="0" name=""/>
                      <p:cNvPicPr/>
                      <p:nvPr/>
                    </p:nvPicPr>
                    <p:blipFill>
                      <a:blip r:embed="rId5"/>
                      <a:stretch>
                        <a:fillRect/>
                      </a:stretch>
                    </p:blipFill>
                    <p:spPr>
                      <a:xfrm>
                        <a:off x="854698" y="2507383"/>
                        <a:ext cx="7695412" cy="2950736"/>
                      </a:xfrm>
                      <a:prstGeom prst="rect">
                        <a:avLst/>
                      </a:prstGeom>
                    </p:spPr>
                  </p:pic>
                </p:oleObj>
              </mc:Fallback>
            </mc:AlternateContent>
          </a:graphicData>
        </a:graphic>
      </p:graphicFrame>
    </p:spTree>
    <p:extLst>
      <p:ext uri="{BB962C8B-B14F-4D97-AF65-F5344CB8AC3E}">
        <p14:creationId xmlns:p14="http://schemas.microsoft.com/office/powerpoint/2010/main" val="3861694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Scan</a:t>
            </a:r>
            <a:endParaRPr lang="en-US" dirty="0"/>
          </a:p>
        </p:txBody>
      </p:sp>
      <p:sp>
        <p:nvSpPr>
          <p:cNvPr id="3" name="Content Placeholder 2"/>
          <p:cNvSpPr>
            <a:spLocks noGrp="1"/>
          </p:cNvSpPr>
          <p:nvPr>
            <p:ph idx="1"/>
          </p:nvPr>
        </p:nvSpPr>
        <p:spPr>
          <a:xfrm>
            <a:off x="457199" y="1600200"/>
            <a:ext cx="8092911" cy="4525963"/>
          </a:xfrm>
        </p:spPr>
        <p:txBody>
          <a:bodyPr/>
          <a:lstStyle/>
          <a:p>
            <a:pPr lvl="1"/>
            <a:r>
              <a:rPr lang="en-US" cap="all" dirty="0"/>
              <a:t>R</a:t>
            </a:r>
            <a:r>
              <a:rPr lang="en-US" cap="all" dirty="0" smtClean="0"/>
              <a:t>esearched current AWC graduation rates</a:t>
            </a:r>
          </a:p>
          <a:p>
            <a:pPr lvl="1"/>
            <a:endParaRPr lang="en-US" dirty="0" smtClean="0"/>
          </a:p>
          <a:p>
            <a:pPr lvl="1"/>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50431410"/>
              </p:ext>
            </p:extLst>
          </p:nvPr>
        </p:nvGraphicFramePr>
        <p:xfrm>
          <a:off x="1709737" y="2206914"/>
          <a:ext cx="5724525" cy="4438650"/>
        </p:xfrm>
        <a:graphic>
          <a:graphicData uri="http://schemas.openxmlformats.org/presentationml/2006/ole">
            <mc:AlternateContent xmlns:mc="http://schemas.openxmlformats.org/markup-compatibility/2006">
              <mc:Choice xmlns:v="urn:schemas-microsoft-com:vml" Requires="v">
                <p:oleObj spid="_x0000_s2063" name="Worksheet" r:id="rId4" imgW="5724576" imgH="4438563" progId="Excel.Sheet.12">
                  <p:embed/>
                </p:oleObj>
              </mc:Choice>
              <mc:Fallback>
                <p:oleObj name="Worksheet" r:id="rId4" imgW="5724576" imgH="4438563" progId="Excel.Sheet.12">
                  <p:embed/>
                  <p:pic>
                    <p:nvPicPr>
                      <p:cNvPr id="0" name=""/>
                      <p:cNvPicPr/>
                      <p:nvPr/>
                    </p:nvPicPr>
                    <p:blipFill>
                      <a:blip r:embed="rId5"/>
                      <a:stretch>
                        <a:fillRect/>
                      </a:stretch>
                    </p:blipFill>
                    <p:spPr>
                      <a:xfrm>
                        <a:off x="1709737" y="2206914"/>
                        <a:ext cx="5724525" cy="4438650"/>
                      </a:xfrm>
                      <a:prstGeom prst="rect">
                        <a:avLst/>
                      </a:prstGeom>
                    </p:spPr>
                  </p:pic>
                </p:oleObj>
              </mc:Fallback>
            </mc:AlternateContent>
          </a:graphicData>
        </a:graphic>
      </p:graphicFrame>
    </p:spTree>
    <p:extLst>
      <p:ext uri="{BB962C8B-B14F-4D97-AF65-F5344CB8AC3E}">
        <p14:creationId xmlns:p14="http://schemas.microsoft.com/office/powerpoint/2010/main" val="386559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Scan</a:t>
            </a:r>
            <a:endParaRPr lang="en-US" dirty="0"/>
          </a:p>
        </p:txBody>
      </p:sp>
      <p:sp>
        <p:nvSpPr>
          <p:cNvPr id="3" name="Content Placeholder 2"/>
          <p:cNvSpPr>
            <a:spLocks noGrp="1"/>
          </p:cNvSpPr>
          <p:nvPr>
            <p:ph idx="1"/>
          </p:nvPr>
        </p:nvSpPr>
        <p:spPr>
          <a:xfrm>
            <a:off x="457199" y="1600200"/>
            <a:ext cx="8092911" cy="4525963"/>
          </a:xfrm>
        </p:spPr>
        <p:txBody>
          <a:bodyPr/>
          <a:lstStyle/>
          <a:p>
            <a:pPr lvl="1"/>
            <a:r>
              <a:rPr lang="en-US" cap="all" dirty="0"/>
              <a:t>R</a:t>
            </a:r>
            <a:r>
              <a:rPr lang="en-US" cap="all" dirty="0" smtClean="0"/>
              <a:t>esearched current AWC graduation rates</a:t>
            </a:r>
          </a:p>
          <a:p>
            <a:pPr marL="457200" lvl="1" indent="0">
              <a:buNone/>
            </a:pPr>
            <a:endParaRPr lang="en-US" dirty="0" smtClean="0"/>
          </a:p>
          <a:p>
            <a:pPr lvl="1"/>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79671205"/>
              </p:ext>
            </p:extLst>
          </p:nvPr>
        </p:nvGraphicFramePr>
        <p:xfrm>
          <a:off x="1709738" y="2585316"/>
          <a:ext cx="5724525" cy="3733800"/>
        </p:xfrm>
        <a:graphic>
          <a:graphicData uri="http://schemas.openxmlformats.org/presentationml/2006/ole">
            <mc:AlternateContent xmlns:mc="http://schemas.openxmlformats.org/markup-compatibility/2006">
              <mc:Choice xmlns:v="urn:schemas-microsoft-com:vml" Requires="v">
                <p:oleObj spid="_x0000_s3087" name="Worksheet" r:id="rId4" imgW="5724576" imgH="3733927" progId="Excel.Sheet.12">
                  <p:embed/>
                </p:oleObj>
              </mc:Choice>
              <mc:Fallback>
                <p:oleObj name="Worksheet" r:id="rId4" imgW="5724576" imgH="3733927" progId="Excel.Sheet.12">
                  <p:embed/>
                  <p:pic>
                    <p:nvPicPr>
                      <p:cNvPr id="0" name=""/>
                      <p:cNvPicPr/>
                      <p:nvPr/>
                    </p:nvPicPr>
                    <p:blipFill>
                      <a:blip r:embed="rId5"/>
                      <a:stretch>
                        <a:fillRect/>
                      </a:stretch>
                    </p:blipFill>
                    <p:spPr>
                      <a:xfrm>
                        <a:off x="1709738" y="2585316"/>
                        <a:ext cx="5724525" cy="3733800"/>
                      </a:xfrm>
                      <a:prstGeom prst="rect">
                        <a:avLst/>
                      </a:prstGeom>
                    </p:spPr>
                  </p:pic>
                </p:oleObj>
              </mc:Fallback>
            </mc:AlternateContent>
          </a:graphicData>
        </a:graphic>
      </p:graphicFrame>
    </p:spTree>
    <p:extLst>
      <p:ext uri="{BB962C8B-B14F-4D97-AF65-F5344CB8AC3E}">
        <p14:creationId xmlns:p14="http://schemas.microsoft.com/office/powerpoint/2010/main" val="381497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Scan</a:t>
            </a:r>
            <a:endParaRPr lang="en-US" dirty="0"/>
          </a:p>
        </p:txBody>
      </p:sp>
      <p:sp>
        <p:nvSpPr>
          <p:cNvPr id="3" name="Content Placeholder 2"/>
          <p:cNvSpPr>
            <a:spLocks noGrp="1"/>
          </p:cNvSpPr>
          <p:nvPr>
            <p:ph idx="1"/>
          </p:nvPr>
        </p:nvSpPr>
        <p:spPr>
          <a:xfrm>
            <a:off x="457199" y="1600200"/>
            <a:ext cx="8092911" cy="4525963"/>
          </a:xfrm>
        </p:spPr>
        <p:txBody>
          <a:bodyPr/>
          <a:lstStyle/>
          <a:p>
            <a:pPr lvl="1"/>
            <a:r>
              <a:rPr lang="en-US" cap="all" dirty="0"/>
              <a:t>R</a:t>
            </a:r>
            <a:r>
              <a:rPr lang="en-US" cap="all" dirty="0" smtClean="0"/>
              <a:t>esearched current AWC graduation rates</a:t>
            </a:r>
          </a:p>
          <a:p>
            <a:pPr marL="457200" lvl="1" indent="0">
              <a:buNone/>
            </a:pPr>
            <a:endParaRPr lang="en-US" dirty="0" smtClean="0"/>
          </a:p>
          <a:p>
            <a:pPr lvl="1"/>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29705922"/>
              </p:ext>
            </p:extLst>
          </p:nvPr>
        </p:nvGraphicFramePr>
        <p:xfrm>
          <a:off x="1641391" y="2265795"/>
          <a:ext cx="5724525" cy="4057650"/>
        </p:xfrm>
        <a:graphic>
          <a:graphicData uri="http://schemas.openxmlformats.org/presentationml/2006/ole">
            <mc:AlternateContent xmlns:mc="http://schemas.openxmlformats.org/markup-compatibility/2006">
              <mc:Choice xmlns:v="urn:schemas-microsoft-com:vml" Requires="v">
                <p:oleObj spid="_x0000_s4111" name="Worksheet" r:id="rId4" imgW="5724576" imgH="4057606" progId="Excel.Sheet.12">
                  <p:embed/>
                </p:oleObj>
              </mc:Choice>
              <mc:Fallback>
                <p:oleObj name="Worksheet" r:id="rId4" imgW="5724576" imgH="4057606" progId="Excel.Sheet.12">
                  <p:embed/>
                  <p:pic>
                    <p:nvPicPr>
                      <p:cNvPr id="0" name=""/>
                      <p:cNvPicPr/>
                      <p:nvPr/>
                    </p:nvPicPr>
                    <p:blipFill>
                      <a:blip r:embed="rId5"/>
                      <a:stretch>
                        <a:fillRect/>
                      </a:stretch>
                    </p:blipFill>
                    <p:spPr>
                      <a:xfrm>
                        <a:off x="1641391" y="2265795"/>
                        <a:ext cx="5724525" cy="4057650"/>
                      </a:xfrm>
                      <a:prstGeom prst="rect">
                        <a:avLst/>
                      </a:prstGeom>
                    </p:spPr>
                  </p:pic>
                </p:oleObj>
              </mc:Fallback>
            </mc:AlternateContent>
          </a:graphicData>
        </a:graphic>
      </p:graphicFrame>
    </p:spTree>
    <p:extLst>
      <p:ext uri="{BB962C8B-B14F-4D97-AF65-F5344CB8AC3E}">
        <p14:creationId xmlns:p14="http://schemas.microsoft.com/office/powerpoint/2010/main" val="2393988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Scan</a:t>
            </a:r>
            <a:endParaRPr lang="en-US" dirty="0"/>
          </a:p>
        </p:txBody>
      </p:sp>
      <p:sp>
        <p:nvSpPr>
          <p:cNvPr id="3" name="Content Placeholder 2"/>
          <p:cNvSpPr>
            <a:spLocks noGrp="1"/>
          </p:cNvSpPr>
          <p:nvPr>
            <p:ph idx="1"/>
          </p:nvPr>
        </p:nvSpPr>
        <p:spPr>
          <a:xfrm>
            <a:off x="457199" y="1600200"/>
            <a:ext cx="8092911" cy="4525963"/>
          </a:xfrm>
        </p:spPr>
        <p:txBody>
          <a:bodyPr/>
          <a:lstStyle/>
          <a:p>
            <a:pPr lvl="1"/>
            <a:r>
              <a:rPr lang="en-US" cap="all" dirty="0"/>
              <a:t>R</a:t>
            </a:r>
            <a:r>
              <a:rPr lang="en-US" cap="all" dirty="0" smtClean="0"/>
              <a:t>esearched current AWC graduation rates</a:t>
            </a:r>
          </a:p>
          <a:p>
            <a:pPr marL="457200" lvl="1" indent="0">
              <a:buNone/>
            </a:pPr>
            <a:endParaRPr lang="en-US" dirty="0" smtClean="0"/>
          </a:p>
          <a:p>
            <a:pPr lvl="1"/>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69146183"/>
              </p:ext>
            </p:extLst>
          </p:nvPr>
        </p:nvGraphicFramePr>
        <p:xfrm>
          <a:off x="1709738" y="2534443"/>
          <a:ext cx="5724525" cy="2657475"/>
        </p:xfrm>
        <a:graphic>
          <a:graphicData uri="http://schemas.openxmlformats.org/presentationml/2006/ole">
            <mc:AlternateContent xmlns:mc="http://schemas.openxmlformats.org/markup-compatibility/2006">
              <mc:Choice xmlns:v="urn:schemas-microsoft-com:vml" Requires="v">
                <p:oleObj spid="_x0000_s5135" name="Worksheet" r:id="rId4" imgW="5724576" imgH="2657518" progId="Excel.Sheet.12">
                  <p:embed/>
                </p:oleObj>
              </mc:Choice>
              <mc:Fallback>
                <p:oleObj name="Worksheet" r:id="rId4" imgW="5724576" imgH="2657518" progId="Excel.Sheet.12">
                  <p:embed/>
                  <p:pic>
                    <p:nvPicPr>
                      <p:cNvPr id="0" name=""/>
                      <p:cNvPicPr/>
                      <p:nvPr/>
                    </p:nvPicPr>
                    <p:blipFill>
                      <a:blip r:embed="rId5"/>
                      <a:stretch>
                        <a:fillRect/>
                      </a:stretch>
                    </p:blipFill>
                    <p:spPr>
                      <a:xfrm>
                        <a:off x="1709738" y="2534443"/>
                        <a:ext cx="5724525" cy="2657475"/>
                      </a:xfrm>
                      <a:prstGeom prst="rect">
                        <a:avLst/>
                      </a:prstGeom>
                    </p:spPr>
                  </p:pic>
                </p:oleObj>
              </mc:Fallback>
            </mc:AlternateContent>
          </a:graphicData>
        </a:graphic>
      </p:graphicFrame>
    </p:spTree>
    <p:extLst>
      <p:ext uri="{BB962C8B-B14F-4D97-AF65-F5344CB8AC3E}">
        <p14:creationId xmlns:p14="http://schemas.microsoft.com/office/powerpoint/2010/main" val="2732264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386</TotalTime>
  <Words>312</Words>
  <Application>Microsoft Office PowerPoint</Application>
  <PresentationFormat>On-screen Show (4:3)</PresentationFormat>
  <Paragraphs>56</Paragraphs>
  <Slides>19</Slides>
  <Notes>0</Notes>
  <HiddenSlides>12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Office Theme</vt:lpstr>
      <vt:lpstr>Worksheet</vt:lpstr>
      <vt:lpstr>Document</vt:lpstr>
      <vt:lpstr>Scan Team Report</vt:lpstr>
      <vt:lpstr>Scope of Scan</vt:lpstr>
      <vt:lpstr>Scope of Scan</vt:lpstr>
      <vt:lpstr>Scope of Scan</vt:lpstr>
      <vt:lpstr>Scope of Scan</vt:lpstr>
      <vt:lpstr>Scope of Scan</vt:lpstr>
      <vt:lpstr>Scope of Scan</vt:lpstr>
      <vt:lpstr>Scope of Scan</vt:lpstr>
      <vt:lpstr>Scope of Scan</vt:lpstr>
      <vt:lpstr>Scope of Scan</vt:lpstr>
      <vt:lpstr>Scope of Scan</vt:lpstr>
      <vt:lpstr>Scope of Scan</vt:lpstr>
      <vt:lpstr>Scope of Scan</vt:lpstr>
      <vt:lpstr>Scope of Scan</vt:lpstr>
      <vt:lpstr>Resources Used</vt:lpstr>
      <vt:lpstr>Impact Statement 1</vt:lpstr>
      <vt:lpstr>Impact Statement 2</vt:lpstr>
      <vt:lpstr>Impact Statement 3</vt:lpstr>
      <vt:lpstr>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Scan Team Report</dc:title>
  <dc:creator>Elizabeth Murphy</dc:creator>
  <cp:lastModifiedBy>Lorraine C Stofft</cp:lastModifiedBy>
  <cp:revision>26</cp:revision>
  <dcterms:created xsi:type="dcterms:W3CDTF">2013-09-10T18:20:56Z</dcterms:created>
  <dcterms:modified xsi:type="dcterms:W3CDTF">2017-10-24T21:38:37Z</dcterms:modified>
</cp:coreProperties>
</file>