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youtu.be/YAxZCTMEgQ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Disaggregated Data Party!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31299" y="4343934"/>
            <a:ext cx="5999966" cy="1919079"/>
          </a:xfrm>
        </p:spPr>
        <p:txBody>
          <a:bodyPr>
            <a:normAutofit/>
          </a:bodyPr>
          <a:lstStyle/>
          <a:p>
            <a:r>
              <a:rPr lang="en-US" dirty="0" smtClean="0"/>
              <a:t>Hosted by the Pathways </a:t>
            </a:r>
            <a:r>
              <a:rPr lang="en-US" dirty="0" smtClean="0"/>
              <a:t>Charter Team</a:t>
            </a:r>
          </a:p>
          <a:p>
            <a:r>
              <a:rPr lang="en-US" dirty="0"/>
              <a:t>a</a:t>
            </a:r>
            <a:r>
              <a:rPr lang="en-US" dirty="0" smtClean="0"/>
              <a:t>nd Strategic Planning Office</a:t>
            </a:r>
            <a:endParaRPr lang="en-US" dirty="0" smtClean="0"/>
          </a:p>
          <a:p>
            <a:r>
              <a:rPr lang="en-US" dirty="0" smtClean="0"/>
              <a:t>Friday, September 27, 2019</a:t>
            </a:r>
          </a:p>
          <a:p>
            <a:r>
              <a:rPr lang="en-US" dirty="0" smtClean="0"/>
              <a:t>9am-12pm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18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1 Group Consensus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076454"/>
          </a:xfrm>
        </p:spPr>
        <p:txBody>
          <a:bodyPr>
            <a:normAutofit/>
          </a:bodyPr>
          <a:lstStyle/>
          <a:p>
            <a:r>
              <a:rPr lang="en-US" dirty="0" smtClean="0"/>
              <a:t>Find Your Research Question on the Wall</a:t>
            </a:r>
          </a:p>
          <a:p>
            <a:r>
              <a:rPr lang="en-US" dirty="0" smtClean="0"/>
              <a:t>Discuss your group’s responses to the review with your partner group</a:t>
            </a:r>
          </a:p>
          <a:p>
            <a:r>
              <a:rPr lang="en-US" dirty="0" smtClean="0"/>
              <a:t>On sticky notes post key consensus points</a:t>
            </a:r>
          </a:p>
          <a:p>
            <a:r>
              <a:rPr lang="en-US" dirty="0" smtClean="0"/>
              <a:t>Note areas of non-consensus</a:t>
            </a:r>
          </a:p>
          <a:p>
            <a:r>
              <a:rPr lang="en-US" dirty="0" smtClean="0"/>
              <a:t>Share potential future questions</a:t>
            </a:r>
          </a:p>
          <a:p>
            <a:r>
              <a:rPr lang="en-US" dirty="0" smtClean="0"/>
              <a:t>Post consensus 18-month to 2 year </a:t>
            </a:r>
            <a:r>
              <a:rPr lang="en-US" dirty="0" smtClean="0"/>
              <a:t>goal</a:t>
            </a:r>
          </a:p>
          <a:p>
            <a:r>
              <a:rPr lang="en-US" dirty="0"/>
              <a:t>Select “reporters” from each group to Report Out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83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2 Group Consensus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Your Research Question on the Wall</a:t>
            </a:r>
          </a:p>
          <a:p>
            <a:r>
              <a:rPr lang="en-US" dirty="0" smtClean="0"/>
              <a:t>Discuss your group’s responses to the review with your partner group</a:t>
            </a:r>
          </a:p>
          <a:p>
            <a:r>
              <a:rPr lang="en-US" dirty="0" smtClean="0"/>
              <a:t>On sticky notes post key consensus points</a:t>
            </a:r>
          </a:p>
          <a:p>
            <a:r>
              <a:rPr lang="en-US" dirty="0" smtClean="0"/>
              <a:t>Note areas of non-consensus</a:t>
            </a:r>
          </a:p>
          <a:p>
            <a:r>
              <a:rPr lang="en-US" dirty="0" smtClean="0"/>
              <a:t>Share potential future questions</a:t>
            </a:r>
          </a:p>
          <a:p>
            <a:r>
              <a:rPr lang="en-US" dirty="0" smtClean="0"/>
              <a:t>Post consensus 18-month to 2 year goal </a:t>
            </a:r>
          </a:p>
          <a:p>
            <a:r>
              <a:rPr lang="en-US" dirty="0" smtClean="0"/>
              <a:t>Select “reporters” from each group to Report 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72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5 </a:t>
            </a:r>
            <a:r>
              <a:rPr lang="en-US" sz="3200" dirty="0" err="1" smtClean="0"/>
              <a:t>mins</a:t>
            </a:r>
            <a:r>
              <a:rPr lang="en-US" sz="3200" dirty="0" smtClean="0"/>
              <a:t> per research question </a:t>
            </a:r>
          </a:p>
          <a:p>
            <a:r>
              <a:rPr lang="en-US" sz="3200" dirty="0" smtClean="0"/>
              <a:t>Highlight key findings &amp; consensus points</a:t>
            </a:r>
          </a:p>
          <a:p>
            <a:r>
              <a:rPr lang="en-US" sz="3200" dirty="0" smtClean="0"/>
              <a:t>Share any disparities among groups’ analyses</a:t>
            </a:r>
          </a:p>
          <a:p>
            <a:r>
              <a:rPr lang="en-US" sz="3200" dirty="0" smtClean="0"/>
              <a:t>Identify 18-month -2 year goal</a:t>
            </a:r>
          </a:p>
          <a:p>
            <a:r>
              <a:rPr lang="en-US" sz="3200" dirty="0" smtClean="0"/>
              <a:t>What else would be helpful to know?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95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&amp; Closing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868" y="2504260"/>
            <a:ext cx="8082026" cy="2506151"/>
          </a:xfrm>
        </p:spPr>
      </p:pic>
      <p:sp>
        <p:nvSpPr>
          <p:cNvPr id="5" name="TextBox 4"/>
          <p:cNvSpPr txBox="1"/>
          <p:nvPr/>
        </p:nvSpPr>
        <p:spPr>
          <a:xfrm>
            <a:off x="2714059" y="5470787"/>
            <a:ext cx="6325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THANK YOU!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3127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this work?</a:t>
            </a:r>
            <a:endParaRPr lang="en-US" dirty="0"/>
          </a:p>
        </p:txBody>
      </p:sp>
      <p:pic>
        <p:nvPicPr>
          <p:cNvPr id="4" name="Content Placeholder 3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975" y="3194136"/>
            <a:ext cx="9613900" cy="1435061"/>
          </a:xfrm>
        </p:spPr>
      </p:pic>
    </p:spTree>
    <p:extLst>
      <p:ext uri="{BB962C8B-B14F-4D97-AF65-F5344CB8AC3E}">
        <p14:creationId xmlns:p14="http://schemas.microsoft.com/office/powerpoint/2010/main" val="393125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469" y="2179530"/>
            <a:ext cx="11686784" cy="455947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Q1 How </a:t>
            </a:r>
            <a:r>
              <a:rPr lang="en-US" dirty="0"/>
              <a:t>many students initiate contact with AWC but do not enroll (complete at </a:t>
            </a:r>
            <a:r>
              <a:rPr lang="en-US" dirty="0" smtClean="0"/>
              <a:t>least an 	application)?</a:t>
            </a:r>
          </a:p>
          <a:p>
            <a:pPr marL="0" indent="0">
              <a:buNone/>
            </a:pPr>
            <a:r>
              <a:rPr lang="en-US" dirty="0" smtClean="0"/>
              <a:t>Q2 How </a:t>
            </a:r>
            <a:r>
              <a:rPr lang="en-US" dirty="0"/>
              <a:t>many students are present on FTSE date but don’t complete college </a:t>
            </a:r>
            <a:r>
              <a:rPr lang="en-US" dirty="0" smtClean="0"/>
              <a:t>credit that 	semester</a:t>
            </a:r>
            <a:r>
              <a:rPr lang="en-US" dirty="0"/>
              <a:t>? Of those, how many never complete college credit?</a:t>
            </a:r>
          </a:p>
          <a:p>
            <a:pPr marL="0" lvl="0" indent="0">
              <a:buNone/>
            </a:pPr>
            <a:r>
              <a:rPr lang="en-US" dirty="0" smtClean="0"/>
              <a:t>Q3 How </a:t>
            </a:r>
            <a:r>
              <a:rPr lang="en-US" dirty="0"/>
              <a:t>many students complete college-level gatekeeper courses (ENG/MAT) </a:t>
            </a:r>
            <a:r>
              <a:rPr lang="en-US" dirty="0" smtClean="0"/>
              <a:t>in </a:t>
            </a:r>
            <a:r>
              <a:rPr lang="en-US" dirty="0"/>
              <a:t>their </a:t>
            </a:r>
            <a:r>
              <a:rPr lang="en-US" dirty="0" smtClean="0"/>
              <a:t>first 	semester</a:t>
            </a:r>
            <a:r>
              <a:rPr lang="en-US" dirty="0"/>
              <a:t>? First year (non-duplicated)?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Q4 How many students who enroll in courses but are dropped for non-payment re-enroll in those 	courses for the same semester? How many never re-enroll?</a:t>
            </a:r>
          </a:p>
          <a:p>
            <a:pPr marL="0" lvl="0" indent="0">
              <a:buNone/>
            </a:pPr>
            <a:r>
              <a:rPr lang="en-US" dirty="0" smtClean="0"/>
              <a:t>Q5 How </a:t>
            </a:r>
            <a:r>
              <a:rPr lang="en-US" dirty="0"/>
              <a:t>many students complete 30 credits in their first three semesters </a:t>
            </a:r>
            <a:r>
              <a:rPr lang="en-US" dirty="0" smtClean="0"/>
              <a:t>(</a:t>
            </a:r>
            <a:r>
              <a:rPr lang="en-US" dirty="0"/>
              <a:t>including </a:t>
            </a:r>
            <a:r>
              <a:rPr lang="en-US" dirty="0" smtClean="0"/>
              <a:t>summer</a:t>
            </a:r>
            <a:r>
              <a:rPr lang="en-US" dirty="0"/>
              <a:t>)?</a:t>
            </a:r>
          </a:p>
          <a:p>
            <a:pPr marL="0" lvl="0" indent="0">
              <a:buNone/>
            </a:pPr>
            <a:r>
              <a:rPr lang="en-US" dirty="0" smtClean="0"/>
              <a:t>Q6 How </a:t>
            </a:r>
            <a:r>
              <a:rPr lang="en-US" dirty="0"/>
              <a:t>many students complete 3 courses in their identified program of </a:t>
            </a:r>
            <a:r>
              <a:rPr lang="en-US" dirty="0" smtClean="0"/>
              <a:t>study</a:t>
            </a:r>
            <a:r>
              <a:rPr lang="en-US" dirty="0"/>
              <a:t> </a:t>
            </a:r>
            <a:r>
              <a:rPr lang="en-US" dirty="0" smtClean="0"/>
              <a:t>during their </a:t>
            </a: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year?</a:t>
            </a:r>
          </a:p>
          <a:p>
            <a:pPr marL="0" lvl="0" indent="0">
              <a:buNone/>
            </a:pPr>
            <a:r>
              <a:rPr lang="en-US" dirty="0" smtClean="0"/>
              <a:t>Q7 How </a:t>
            </a:r>
            <a:r>
              <a:rPr lang="en-US" dirty="0"/>
              <a:t>many credits, on average, do students earning an Associates accumulate?</a:t>
            </a:r>
          </a:p>
          <a:p>
            <a:pPr marL="0" indent="0">
              <a:buNone/>
            </a:pPr>
            <a:r>
              <a:rPr lang="en-US" dirty="0" smtClean="0"/>
              <a:t>Q8 </a:t>
            </a:r>
            <a:r>
              <a:rPr lang="en-US" dirty="0"/>
              <a:t>What % of students who need key support services actually experience them </a:t>
            </a:r>
            <a:r>
              <a:rPr lang="en-US" dirty="0" smtClean="0"/>
              <a:t>(for </a:t>
            </a:r>
            <a:r>
              <a:rPr lang="en-US" dirty="0"/>
              <a:t>example, how </a:t>
            </a:r>
            <a:r>
              <a:rPr lang="en-US" dirty="0" smtClean="0"/>
              <a:t>	many </a:t>
            </a:r>
            <a:r>
              <a:rPr lang="en-US" dirty="0"/>
              <a:t>students enrolled in developmental ENG or MAT visit the Writing Center or Math </a:t>
            </a:r>
            <a:r>
              <a:rPr lang="en-US" dirty="0" smtClean="0"/>
              <a:t>	Center </a:t>
            </a:r>
            <a:r>
              <a:rPr lang="en-US" dirty="0"/>
              <a:t>and how often)?</a:t>
            </a:r>
          </a:p>
        </p:txBody>
      </p:sp>
    </p:spTree>
    <p:extLst>
      <p:ext uri="{BB962C8B-B14F-4D97-AF65-F5344CB8AC3E}">
        <p14:creationId xmlns:p14="http://schemas.microsoft.com/office/powerpoint/2010/main" val="289709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for the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8:45-9:00        </a:t>
            </a:r>
            <a:r>
              <a:rPr lang="en-US" dirty="0" smtClean="0"/>
              <a:t>	Registration</a:t>
            </a:r>
            <a:r>
              <a:rPr lang="en-US" dirty="0"/>
              <a:t>, continental breakfast</a:t>
            </a:r>
          </a:p>
          <a:p>
            <a:r>
              <a:rPr lang="en-US" dirty="0"/>
              <a:t>9:00-9:15        </a:t>
            </a:r>
            <a:r>
              <a:rPr lang="en-US" dirty="0" smtClean="0"/>
              <a:t>	Welcome</a:t>
            </a:r>
            <a:r>
              <a:rPr lang="en-US" dirty="0"/>
              <a:t>, Overview</a:t>
            </a:r>
          </a:p>
          <a:p>
            <a:r>
              <a:rPr lang="en-US" dirty="0"/>
              <a:t>9:15-9:45        </a:t>
            </a:r>
            <a:r>
              <a:rPr lang="en-US" dirty="0" smtClean="0"/>
              <a:t>	Round </a:t>
            </a:r>
            <a:r>
              <a:rPr lang="en-US" dirty="0"/>
              <a:t>1 Data Review</a:t>
            </a:r>
          </a:p>
          <a:p>
            <a:r>
              <a:rPr lang="en-US" dirty="0"/>
              <a:t>9:45-10:15      </a:t>
            </a:r>
            <a:r>
              <a:rPr lang="en-US" dirty="0" smtClean="0"/>
              <a:t>	Round </a:t>
            </a:r>
            <a:r>
              <a:rPr lang="en-US" dirty="0"/>
              <a:t>2 Data Review</a:t>
            </a:r>
          </a:p>
          <a:p>
            <a:r>
              <a:rPr lang="en-US" dirty="0"/>
              <a:t>10:15-10:30    </a:t>
            </a:r>
            <a:r>
              <a:rPr lang="en-US" dirty="0" smtClean="0"/>
              <a:t>	Break</a:t>
            </a:r>
            <a:endParaRPr lang="en-US" dirty="0"/>
          </a:p>
          <a:p>
            <a:r>
              <a:rPr lang="en-US" dirty="0"/>
              <a:t>10:30-10:45    </a:t>
            </a:r>
            <a:r>
              <a:rPr lang="en-US" dirty="0" smtClean="0"/>
              <a:t>	Round </a:t>
            </a:r>
            <a:r>
              <a:rPr lang="en-US" dirty="0"/>
              <a:t>1 Group Consensus</a:t>
            </a:r>
          </a:p>
          <a:p>
            <a:r>
              <a:rPr lang="en-US" dirty="0"/>
              <a:t>10:45-11:00    </a:t>
            </a:r>
            <a:r>
              <a:rPr lang="en-US" dirty="0" smtClean="0"/>
              <a:t>	Round </a:t>
            </a:r>
            <a:r>
              <a:rPr lang="en-US" dirty="0"/>
              <a:t>2 Group Consensus</a:t>
            </a:r>
          </a:p>
          <a:p>
            <a:r>
              <a:rPr lang="en-US" dirty="0" smtClean="0"/>
              <a:t>11:00-11:45</a:t>
            </a:r>
            <a:r>
              <a:rPr lang="en-US" dirty="0"/>
              <a:t>         </a:t>
            </a:r>
            <a:r>
              <a:rPr lang="en-US" dirty="0" smtClean="0"/>
              <a:t>	Report Out </a:t>
            </a:r>
            <a:r>
              <a:rPr lang="en-US" dirty="0"/>
              <a:t>&amp; Establish Goals</a:t>
            </a:r>
          </a:p>
          <a:p>
            <a:r>
              <a:rPr lang="en-US" dirty="0" smtClean="0"/>
              <a:t>11:45-12:00</a:t>
            </a:r>
            <a:r>
              <a:rPr lang="en-US" dirty="0"/>
              <a:t>         </a:t>
            </a:r>
            <a:r>
              <a:rPr lang="en-US" dirty="0" smtClean="0"/>
              <a:t>	Next Steps &amp; Closing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63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for Data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995" y="2091848"/>
            <a:ext cx="11724361" cy="4521894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b="1" dirty="0" smtClean="0"/>
              <a:t>Each group addresses the following for their designated research question data:</a:t>
            </a:r>
          </a:p>
          <a:p>
            <a:pPr marL="0" lvl="0" indent="0">
              <a:buNone/>
            </a:pPr>
            <a:r>
              <a:rPr lang="en-US" dirty="0" smtClean="0"/>
              <a:t>1. Why is this research question important for our students?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2. What </a:t>
            </a:r>
            <a:r>
              <a:rPr lang="en-US" dirty="0"/>
              <a:t>do the data </a:t>
            </a:r>
            <a:r>
              <a:rPr lang="en-US" dirty="0" smtClean="0"/>
              <a:t>show (summary)?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3. What do the data mean (analysis)?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4. What </a:t>
            </a:r>
            <a:r>
              <a:rPr lang="en-US" dirty="0"/>
              <a:t>current practices </a:t>
            </a:r>
            <a:r>
              <a:rPr lang="en-US" dirty="0" smtClean="0"/>
              <a:t>and/or </a:t>
            </a:r>
            <a:r>
              <a:rPr lang="en-US" dirty="0"/>
              <a:t>SP/SEP efforts are addressing or </a:t>
            </a:r>
            <a:r>
              <a:rPr lang="en-US" dirty="0" smtClean="0"/>
              <a:t>	designed </a:t>
            </a:r>
            <a:r>
              <a:rPr lang="en-US" dirty="0"/>
              <a:t>to </a:t>
            </a:r>
            <a:r>
              <a:rPr lang="en-US" dirty="0" smtClean="0"/>
              <a:t>	address </a:t>
            </a:r>
            <a:r>
              <a:rPr lang="en-US" dirty="0"/>
              <a:t>this impact?</a:t>
            </a:r>
          </a:p>
          <a:p>
            <a:pPr marL="0" lvl="0" indent="0">
              <a:buNone/>
            </a:pPr>
            <a:r>
              <a:rPr lang="en-US" dirty="0" smtClean="0"/>
              <a:t>5. What suggestions </a:t>
            </a:r>
            <a:r>
              <a:rPr lang="en-US" dirty="0"/>
              <a:t>do you have for additional ways to address this </a:t>
            </a:r>
            <a:r>
              <a:rPr lang="en-US" dirty="0" smtClean="0"/>
              <a:t>issue 	(think big &amp; outside the box!)</a:t>
            </a:r>
            <a:endParaRPr lang="en-US" dirty="0"/>
          </a:p>
          <a:p>
            <a:pPr marL="0" lvl="0" indent="0">
              <a:buNone/>
            </a:pPr>
            <a:r>
              <a:rPr lang="en-US" dirty="0" smtClean="0"/>
              <a:t>6. What </a:t>
            </a:r>
            <a:r>
              <a:rPr lang="en-US" dirty="0"/>
              <a:t>area/program/team should take primary leadership on this?</a:t>
            </a:r>
          </a:p>
          <a:p>
            <a:pPr marL="0" lvl="0" indent="0">
              <a:buNone/>
            </a:pPr>
            <a:r>
              <a:rPr lang="en-US" dirty="0" smtClean="0"/>
              <a:t>7. Establish an 18-month to 2 year goal for improvement </a:t>
            </a:r>
          </a:p>
          <a:p>
            <a:pPr marL="0" lvl="0" indent="0">
              <a:buNone/>
            </a:pPr>
            <a:r>
              <a:rPr lang="en-US" dirty="0" smtClean="0"/>
              <a:t>8. What else do you want to know?</a:t>
            </a:r>
          </a:p>
          <a:p>
            <a:pPr marL="0" lv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40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about Purpose or Process?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792" y="2290698"/>
            <a:ext cx="3810000" cy="3429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33803" y="5760731"/>
            <a:ext cx="55239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To Be or Not to Be? </a:t>
            </a:r>
          </a:p>
          <a:p>
            <a:pPr algn="ctr"/>
            <a:r>
              <a:rPr lang="en-US" sz="2400" i="1" dirty="0" smtClean="0"/>
              <a:t>That is the Question. </a:t>
            </a:r>
            <a:r>
              <a:rPr lang="en-US" dirty="0" smtClean="0"/>
              <a:t>~Hamlet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45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516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Choose a scribe for your group and address the following:</a:t>
            </a:r>
          </a:p>
          <a:p>
            <a:pPr marL="0" lvl="0" indent="0">
              <a:buNone/>
            </a:pPr>
            <a:r>
              <a:rPr lang="en-US" dirty="0"/>
              <a:t>1. Why is this research question important for our students?</a:t>
            </a:r>
          </a:p>
          <a:p>
            <a:pPr marL="0" lvl="0" indent="0">
              <a:buNone/>
            </a:pPr>
            <a:r>
              <a:rPr lang="en-US" dirty="0"/>
              <a:t>2. What do the data show (summary)?</a:t>
            </a:r>
          </a:p>
          <a:p>
            <a:pPr marL="0" lvl="0" indent="0">
              <a:buNone/>
            </a:pPr>
            <a:r>
              <a:rPr lang="en-US" dirty="0"/>
              <a:t>3. What do the data mean (analysis)?</a:t>
            </a:r>
          </a:p>
          <a:p>
            <a:pPr marL="0" lvl="0" indent="0">
              <a:buNone/>
            </a:pPr>
            <a:r>
              <a:rPr lang="en-US" dirty="0"/>
              <a:t>4. What current practices and/or SP/SEP efforts are addressing or 	designed to 	address this impact?</a:t>
            </a:r>
          </a:p>
          <a:p>
            <a:pPr marL="0" lvl="0" indent="0">
              <a:buNone/>
            </a:pPr>
            <a:r>
              <a:rPr lang="en-US" dirty="0"/>
              <a:t>5. What suggestions do you have for additional ways to address this issue 	(think big &amp; outside the box!)</a:t>
            </a:r>
          </a:p>
          <a:p>
            <a:pPr marL="0" lvl="0" indent="0">
              <a:buNone/>
            </a:pPr>
            <a:r>
              <a:rPr lang="en-US" dirty="0"/>
              <a:t>6. What area/program/team should take primary leadership on this?</a:t>
            </a:r>
          </a:p>
          <a:p>
            <a:pPr marL="0" lvl="0" indent="0">
              <a:buNone/>
            </a:pPr>
            <a:r>
              <a:rPr lang="en-US" dirty="0"/>
              <a:t>7. Establish an 18-month to 2 year goal for improvement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8. What else do you want to know?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16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516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Choose a scribe for your group and address the following:</a:t>
            </a:r>
          </a:p>
          <a:p>
            <a:pPr marL="0" lvl="0" indent="0">
              <a:buNone/>
            </a:pPr>
            <a:r>
              <a:rPr lang="en-US" dirty="0"/>
              <a:t>1. Why is this research question important for our students?</a:t>
            </a:r>
          </a:p>
          <a:p>
            <a:pPr marL="0" lvl="0" indent="0">
              <a:buNone/>
            </a:pPr>
            <a:r>
              <a:rPr lang="en-US" dirty="0"/>
              <a:t>2. What do the data show (summary)?</a:t>
            </a:r>
          </a:p>
          <a:p>
            <a:pPr marL="0" lvl="0" indent="0">
              <a:buNone/>
            </a:pPr>
            <a:r>
              <a:rPr lang="en-US" dirty="0"/>
              <a:t>3. What do the data mean (analysis)?</a:t>
            </a:r>
          </a:p>
          <a:p>
            <a:pPr marL="0" lvl="0" indent="0">
              <a:buNone/>
            </a:pPr>
            <a:r>
              <a:rPr lang="en-US" dirty="0"/>
              <a:t>4. What current practices and/or SP/SEP efforts are addressing or 	designed to 	address this impact?</a:t>
            </a:r>
          </a:p>
          <a:p>
            <a:pPr marL="0" lvl="0" indent="0">
              <a:buNone/>
            </a:pPr>
            <a:r>
              <a:rPr lang="en-US" dirty="0"/>
              <a:t>5. What suggestions do you have for additional ways to address this issue 	(think big &amp; outside the box!)</a:t>
            </a:r>
          </a:p>
          <a:p>
            <a:pPr marL="0" lvl="0" indent="0">
              <a:buNone/>
            </a:pPr>
            <a:r>
              <a:rPr lang="en-US" dirty="0"/>
              <a:t>6. What area/program/team should take primary leadership on this?</a:t>
            </a:r>
          </a:p>
          <a:p>
            <a:pPr marL="0" lvl="0" indent="0">
              <a:buNone/>
            </a:pPr>
            <a:r>
              <a:rPr lang="en-US" dirty="0"/>
              <a:t>7. Establish an 18-month to 2 year goal for improvement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8. What else do you want to know?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48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5908" y="2505205"/>
            <a:ext cx="677973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0" dirty="0" smtClean="0"/>
              <a:t>BREAK </a:t>
            </a: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258459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70</TotalTime>
  <Words>392</Words>
  <Application>Microsoft Office PowerPoint</Application>
  <PresentationFormat>Widescreen</PresentationFormat>
  <Paragraphs>84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Trebuchet MS</vt:lpstr>
      <vt:lpstr>Berlin</vt:lpstr>
      <vt:lpstr>Disaggregated Data Party!</vt:lpstr>
      <vt:lpstr>Why do this work?</vt:lpstr>
      <vt:lpstr>Research Questions</vt:lpstr>
      <vt:lpstr>Agenda for the Day</vt:lpstr>
      <vt:lpstr>Process for Data Review</vt:lpstr>
      <vt:lpstr>Questions about Purpose or Process?</vt:lpstr>
      <vt:lpstr>Round 1</vt:lpstr>
      <vt:lpstr>Round 2</vt:lpstr>
      <vt:lpstr>PowerPoint Presentation</vt:lpstr>
      <vt:lpstr>Round 1 Group Consensus</vt:lpstr>
      <vt:lpstr>Round 2 Group Consensus</vt:lpstr>
      <vt:lpstr>Report Out</vt:lpstr>
      <vt:lpstr>Next Steps &amp; Closing</vt:lpstr>
    </vt:vector>
  </TitlesOfParts>
  <Company>Arizona Western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Disaggregated Data Party!</dc:title>
  <dc:creator>Ellen K Riek</dc:creator>
  <cp:lastModifiedBy>Ellen K Riek</cp:lastModifiedBy>
  <cp:revision>12</cp:revision>
  <dcterms:created xsi:type="dcterms:W3CDTF">2019-09-26T15:19:11Z</dcterms:created>
  <dcterms:modified xsi:type="dcterms:W3CDTF">2019-09-26T19:09:45Z</dcterms:modified>
</cp:coreProperties>
</file>