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5" r:id="rId2"/>
  </p:sldMasterIdLst>
  <p:notesMasterIdLst>
    <p:notesMasterId r:id="rId18"/>
  </p:notesMasterIdLst>
  <p:handoutMasterIdLst>
    <p:handoutMasterId r:id="rId19"/>
  </p:handoutMasterIdLst>
  <p:sldIdLst>
    <p:sldId id="308" r:id="rId3"/>
    <p:sldId id="279" r:id="rId4"/>
    <p:sldId id="288" r:id="rId5"/>
    <p:sldId id="281" r:id="rId6"/>
    <p:sldId id="277" r:id="rId7"/>
    <p:sldId id="302" r:id="rId8"/>
    <p:sldId id="309" r:id="rId9"/>
    <p:sldId id="290" r:id="rId10"/>
    <p:sldId id="296" r:id="rId11"/>
    <p:sldId id="264" r:id="rId12"/>
    <p:sldId id="289" r:id="rId13"/>
    <p:sldId id="307" r:id="rId14"/>
    <p:sldId id="306" r:id="rId15"/>
    <p:sldId id="303" r:id="rId16"/>
    <p:sldId id="304"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66FF"/>
    <a:srgbClr val="E3DBD3"/>
    <a:srgbClr val="E6E3D0"/>
    <a:srgbClr val="E1DEC5"/>
    <a:srgbClr val="0099FF"/>
    <a:srgbClr val="80008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737" autoAdjust="0"/>
  </p:normalViewPr>
  <p:slideViewPr>
    <p:cSldViewPr>
      <p:cViewPr varScale="1">
        <p:scale>
          <a:sx n="89" d="100"/>
          <a:sy n="89" d="100"/>
        </p:scale>
        <p:origin x="-111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1578" y="4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1.xml"/><Relationship Id="rId1" Type="http://schemas.openxmlformats.org/officeDocument/2006/relationships/package" Target="../embeddings/Microsoft_Excel_Worksheet2.xlsx"/><Relationship Id="rId4"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723342939481262E-2"/>
          <c:y val="5.1980198019801978E-2"/>
          <c:w val="0.78242074927953886"/>
          <c:h val="0.8589108910891089"/>
        </c:manualLayout>
      </c:layout>
      <c:areaChart>
        <c:grouping val="standard"/>
        <c:varyColors val="0"/>
        <c:ser>
          <c:idx val="1"/>
          <c:order val="0"/>
          <c:tx>
            <c:strRef>
              <c:f>Sheet1!$A$2</c:f>
              <c:strCache>
                <c:ptCount val="1"/>
                <c:pt idx="0">
                  <c:v>Face to Face</c:v>
                </c:pt>
              </c:strCache>
            </c:strRef>
          </c:tx>
          <c:spPr>
            <a:solidFill>
              <a:srgbClr val="8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dLbl>
              <c:idx val="0"/>
              <c:layout>
                <c:manualLayout>
                  <c:x val="2.1739130434782608E-2"/>
                  <c:y val="-0.4340887764828836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5527950310559005E-3"/>
                  <c:y val="-0.43664223987395945"/>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5527950310558437E-3"/>
                  <c:y val="-0.43664223987395945"/>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763975155279503E-3"/>
                  <c:y val="-0.43919570326503521"/>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5527950310559006E-2"/>
                  <c:y val="-0.44430263004718679"/>
                </c:manualLayout>
              </c:layout>
              <c:spPr>
                <a:noFill/>
                <a:ln>
                  <a:noFill/>
                </a:ln>
                <a:effectLst/>
              </c:spPr>
              <c:txPr>
                <a:bodyPr rot="0" spcFirstLastPara="1" vertOverflow="ellipsis" vert="horz" wrap="square" lIns="38100" tIns="19050" rIns="38100" bIns="19050" anchor="t" anchorCtr="0">
                  <a:spAutoFit/>
                </a:bodyPr>
                <a:lstStyle/>
                <a:p>
                  <a:pPr>
                    <a:defRPr sz="2000" b="1" i="0" u="none" strike="noStrike" kern="1200" baseline="0">
                      <a:solidFill>
                        <a:srgbClr val="800000"/>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8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Sheet1!$B$1:$Q$1</c:f>
              <c:strCache>
                <c:ptCount val="5"/>
                <c:pt idx="0">
                  <c:v>11/12</c:v>
                </c:pt>
                <c:pt idx="1">
                  <c:v>12/13</c:v>
                </c:pt>
                <c:pt idx="2">
                  <c:v>13/14</c:v>
                </c:pt>
                <c:pt idx="3">
                  <c:v>14/15</c:v>
                </c:pt>
                <c:pt idx="4">
                  <c:v>15/16</c:v>
                </c:pt>
              </c:strCache>
            </c:strRef>
          </c:cat>
          <c:val>
            <c:numRef>
              <c:f>Sheet1!$B$2:$Q$2</c:f>
              <c:numCache>
                <c:formatCode>0%</c:formatCode>
                <c:ptCount val="5"/>
                <c:pt idx="0">
                  <c:v>0.95</c:v>
                </c:pt>
                <c:pt idx="1">
                  <c:v>0.95</c:v>
                </c:pt>
                <c:pt idx="2">
                  <c:v>0.94</c:v>
                </c:pt>
                <c:pt idx="3">
                  <c:v>0.94</c:v>
                </c:pt>
                <c:pt idx="4">
                  <c:v>0.93</c:v>
                </c:pt>
              </c:numCache>
            </c:numRef>
          </c:val>
        </c:ser>
        <c:ser>
          <c:idx val="2"/>
          <c:order val="2"/>
          <c:tx>
            <c:strRef>
              <c:f>Sheet1!$A$4</c:f>
              <c:strCache>
                <c:ptCount val="1"/>
                <c:pt idx="0">
                  <c:v>Hybrid</c:v>
                </c:pt>
              </c:strCache>
            </c:strRef>
          </c:tx>
          <c:spPr>
            <a:solidFill>
              <a:schemeClr val="accent3">
                <a:lumMod val="6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dLbl>
              <c:idx val="0"/>
              <c:layout>
                <c:manualLayout>
                  <c:x val="3.1055961754780644E-2"/>
                  <c:y val="-0.29109492711269441"/>
                </c:manualLayout>
              </c:layout>
              <c:spPr>
                <a:noFill/>
                <a:ln>
                  <a:noFill/>
                </a:ln>
                <a:effectLst/>
              </c:spPr>
              <c:txPr>
                <a:bodyPr rot="0" spcFirstLastPara="1" vertOverflow="ellipsis" vert="horz" wrap="square" lIns="38100" tIns="19050" rIns="38100" bIns="19050" anchor="t" anchorCtr="0">
                  <a:noAutofit/>
                </a:bodyPr>
                <a:lstStyle/>
                <a:p>
                  <a:pPr>
                    <a:defRPr sz="2000" b="1"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8.3781117034283745E-2"/>
                      <c:h val="7.8544533909491177E-2"/>
                    </c:manualLayout>
                  </c15:layout>
                </c:ext>
              </c:extLst>
            </c:dLbl>
            <c:dLbl>
              <c:idx val="1"/>
              <c:layout>
                <c:manualLayout>
                  <c:x val="-6.2111801242236307E-3"/>
                  <c:y val="-0.30641560692909436"/>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5527950310558437E-3"/>
                  <c:y val="-0.3217363872755491"/>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0869565217391304E-2"/>
                  <c:y val="-0.31662946049339746"/>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4844720496894408E-2"/>
                  <c:y val="-0.3166294604933975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t" anchorCtr="0">
                <a:spAutoFit/>
              </a:bodyPr>
              <a:lstStyle/>
              <a:p>
                <a:pPr>
                  <a:defRPr sz="2000" b="1" i="0" u="none" strike="noStrike" kern="1200" baseline="0">
                    <a:solidFill>
                      <a:schemeClr val="tx1">
                        <a:lumMod val="95000"/>
                        <a:lumOff val="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Sheet1!$B$1:$Q$1</c:f>
              <c:strCache>
                <c:ptCount val="5"/>
                <c:pt idx="0">
                  <c:v>11/12</c:v>
                </c:pt>
                <c:pt idx="1">
                  <c:v>12/13</c:v>
                </c:pt>
                <c:pt idx="2">
                  <c:v>13/14</c:v>
                </c:pt>
                <c:pt idx="3">
                  <c:v>14/15</c:v>
                </c:pt>
                <c:pt idx="4">
                  <c:v>15/16</c:v>
                </c:pt>
              </c:strCache>
            </c:strRef>
          </c:cat>
          <c:val>
            <c:numRef>
              <c:f>Sheet1!$B$4:$Q$4</c:f>
              <c:numCache>
                <c:formatCode>0%</c:formatCode>
                <c:ptCount val="5"/>
                <c:pt idx="0">
                  <c:v>0.78</c:v>
                </c:pt>
                <c:pt idx="1">
                  <c:v>0.8</c:v>
                </c:pt>
                <c:pt idx="2">
                  <c:v>0.82</c:v>
                </c:pt>
                <c:pt idx="3">
                  <c:v>0.8</c:v>
                </c:pt>
                <c:pt idx="4">
                  <c:v>0.8</c:v>
                </c:pt>
              </c:numCache>
            </c:numRef>
          </c:val>
        </c:ser>
        <c:dLbls>
          <c:showLegendKey val="0"/>
          <c:showVal val="0"/>
          <c:showCatName val="0"/>
          <c:showSerName val="0"/>
          <c:showPercent val="0"/>
          <c:showBubbleSize val="0"/>
        </c:dLbls>
        <c:axId val="114643712"/>
        <c:axId val="114645248"/>
      </c:areaChart>
      <c:barChart>
        <c:barDir val="col"/>
        <c:grouping val="clustered"/>
        <c:varyColors val="0"/>
        <c:ser>
          <c:idx val="0"/>
          <c:order val="1"/>
          <c:tx>
            <c:strRef>
              <c:f>Sheet1!$A$3</c:f>
              <c:strCache>
                <c:ptCount val="1"/>
                <c:pt idx="0">
                  <c:v>Online</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0"/>
              <c:layout>
                <c:manualLayout>
                  <c:x val="2.7883063530102215E-2"/>
                  <c:y val="0.572916760913593"/>
                </c:manualLayout>
              </c:layout>
              <c:dLblPos val="outEnd"/>
              <c:showLegendKey val="0"/>
              <c:showVal val="1"/>
              <c:showCatName val="0"/>
              <c:showSerName val="1"/>
              <c:showPercent val="0"/>
              <c:showBubbleSize val="0"/>
              <c:extLst>
                <c:ext xmlns:c15="http://schemas.microsoft.com/office/drawing/2012/chart" uri="{CE6537A1-D6FC-4f65-9D91-7224C49458BB}">
                  <c15:layout/>
                </c:ext>
              </c:extLst>
            </c:dLbl>
            <c:dLbl>
              <c:idx val="4"/>
              <c:layout>
                <c:manualLayout>
                  <c:x val="-2.7873404411405095E-2"/>
                  <c:y val="0.5963633855868451"/>
                </c:manualLayout>
              </c:layout>
              <c:dLblPos val="outEnd"/>
              <c:showLegendKey val="0"/>
              <c:showVal val="1"/>
              <c:showCatName val="0"/>
              <c:showSerName val="1"/>
              <c:showPercent val="0"/>
              <c:showBubbleSize val="0"/>
              <c:extLst>
                <c:ext xmlns:c15="http://schemas.microsoft.com/office/drawing/2012/chart" uri="{CE6537A1-D6FC-4f65-9D91-7224C49458BB}">
                  <c15:layout/>
                </c:ext>
              </c:extLst>
            </c:dLbl>
            <c:spPr>
              <a:noFill/>
              <a:ln>
                <a:noFill/>
              </a:ln>
              <a:effectLst/>
            </c:spPr>
            <c:txPr>
              <a:bodyPr rot="-5400000" spcFirstLastPara="1" vertOverflow="ellipsis" wrap="square" lIns="38100" tIns="19050" rIns="38100" bIns="19050" anchor="ctr" anchorCtr="1">
                <a:spAutoFit/>
              </a:bodyPr>
              <a:lstStyle/>
              <a:p>
                <a:pPr>
                  <a:defRPr sz="2000" b="1" i="0" u="none" strike="noStrike" kern="1200" baseline="0">
                    <a:solidFill>
                      <a:srgbClr val="800000"/>
                    </a:solidFill>
                    <a:latin typeface="+mn-lt"/>
                    <a:ea typeface="+mn-ea"/>
                    <a:cs typeface="+mn-cs"/>
                  </a:defRPr>
                </a:pPr>
                <a:endParaRPr lang="en-US"/>
              </a:p>
            </c:txPr>
            <c:dLblPos val="inBase"/>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Sheet1!$B$1:$Q$1</c:f>
              <c:strCache>
                <c:ptCount val="5"/>
                <c:pt idx="0">
                  <c:v>11/12</c:v>
                </c:pt>
                <c:pt idx="1">
                  <c:v>12/13</c:v>
                </c:pt>
                <c:pt idx="2">
                  <c:v>13/14</c:v>
                </c:pt>
                <c:pt idx="3">
                  <c:v>14/15</c:v>
                </c:pt>
                <c:pt idx="4">
                  <c:v>15/16</c:v>
                </c:pt>
              </c:strCache>
            </c:strRef>
          </c:cat>
          <c:val>
            <c:numRef>
              <c:f>Sheet1!$B$3:$Q$3</c:f>
              <c:numCache>
                <c:formatCode>0%</c:formatCode>
                <c:ptCount val="5"/>
                <c:pt idx="0">
                  <c:v>0.67</c:v>
                </c:pt>
                <c:pt idx="1">
                  <c:v>0.69</c:v>
                </c:pt>
                <c:pt idx="2">
                  <c:v>0.71</c:v>
                </c:pt>
                <c:pt idx="3">
                  <c:v>0.72</c:v>
                </c:pt>
                <c:pt idx="4">
                  <c:v>0.73</c:v>
                </c:pt>
              </c:numCache>
            </c:numRef>
          </c:val>
        </c:ser>
        <c:dLbls>
          <c:showLegendKey val="0"/>
          <c:showVal val="0"/>
          <c:showCatName val="0"/>
          <c:showSerName val="0"/>
          <c:showPercent val="0"/>
          <c:showBubbleSize val="0"/>
        </c:dLbls>
        <c:gapWidth val="57"/>
        <c:overlap val="-7"/>
        <c:axId val="114643712"/>
        <c:axId val="114645248"/>
      </c:barChart>
      <c:catAx>
        <c:axId val="11464371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14645248"/>
        <c:crosses val="autoZero"/>
        <c:auto val="0"/>
        <c:lblAlgn val="ctr"/>
        <c:lblOffset val="100"/>
        <c:tickLblSkip val="1"/>
        <c:tickMarkSkip val="1"/>
        <c:noMultiLvlLbl val="0"/>
      </c:catAx>
      <c:valAx>
        <c:axId val="114645248"/>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643712"/>
        <c:crosses val="autoZero"/>
        <c:crossBetween val="midCat"/>
        <c:majorUnit val="0.5"/>
      </c:valAx>
      <c:spPr>
        <a:noFill/>
        <a:ln>
          <a:noFill/>
        </a:ln>
        <a:effectLst/>
      </c:spPr>
    </c:plotArea>
    <c:legend>
      <c:legendPos val="r"/>
      <c:layout>
        <c:manualLayout>
          <c:xMode val="edge"/>
          <c:yMode val="edge"/>
          <c:x val="0.86355052085880568"/>
          <c:y val="0.16842101665240145"/>
          <c:w val="0.13644947914119432"/>
          <c:h val="0.1473581606377787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'EdAttain&amp;Recruit'!$B$1</c:f>
              <c:strCache>
                <c:ptCount val="1"/>
                <c:pt idx="0">
                  <c:v>La Paz</c:v>
                </c:pt>
              </c:strCache>
            </c:strRef>
          </c:tx>
          <c:spPr>
            <a:solidFill>
              <a:srgbClr val="800000"/>
            </a:solidFill>
            <a:ln>
              <a:noFill/>
            </a:ln>
            <a:effectLst/>
          </c:spPr>
          <c:invertIfNegative val="0"/>
          <c:cat>
            <c:strRef>
              <c:f>'EdAttain&amp;Recruit'!$A$2:$A$12</c:f>
              <c:strCache>
                <c:ptCount val="11"/>
                <c:pt idx="0">
                  <c:v>*18-24 &lt;HS Grad</c:v>
                </c:pt>
                <c:pt idx="1">
                  <c:v>**18-24 HS Grad</c:v>
                </c:pt>
                <c:pt idx="2">
                  <c:v>**18-24 Some Coll-AA</c:v>
                </c:pt>
                <c:pt idx="3">
                  <c:v>18-24 BA+</c:v>
                </c:pt>
                <c:pt idx="4">
                  <c:v>*25+ &lt;9th Grade</c:v>
                </c:pt>
                <c:pt idx="5">
                  <c:v>*25+ 9-12, No Diploma</c:v>
                </c:pt>
                <c:pt idx="6">
                  <c:v>**25+ HS Grad</c:v>
                </c:pt>
                <c:pt idx="7">
                  <c:v>**25+ Some Coll, No AA</c:v>
                </c:pt>
                <c:pt idx="8">
                  <c:v>25+ AA</c:v>
                </c:pt>
                <c:pt idx="9">
                  <c:v>25+ BA</c:v>
                </c:pt>
                <c:pt idx="10">
                  <c:v>25+ MA+</c:v>
                </c:pt>
              </c:strCache>
            </c:strRef>
          </c:cat>
          <c:val>
            <c:numRef>
              <c:f>'EdAttain&amp;Recruit'!$B$2:$B$12</c:f>
              <c:numCache>
                <c:formatCode>_(* #,##0_);_(* \(#,##0\);_(* "-"??_);_(@_)</c:formatCode>
                <c:ptCount val="11"/>
                <c:pt idx="0">
                  <c:v>345</c:v>
                </c:pt>
                <c:pt idx="1">
                  <c:v>530</c:v>
                </c:pt>
                <c:pt idx="2">
                  <c:v>436</c:v>
                </c:pt>
                <c:pt idx="3">
                  <c:v>0</c:v>
                </c:pt>
                <c:pt idx="4">
                  <c:v>1500</c:v>
                </c:pt>
                <c:pt idx="5">
                  <c:v>2230</c:v>
                </c:pt>
                <c:pt idx="6">
                  <c:v>5675</c:v>
                </c:pt>
                <c:pt idx="7">
                  <c:v>3498</c:v>
                </c:pt>
                <c:pt idx="8">
                  <c:v>1063</c:v>
                </c:pt>
                <c:pt idx="9">
                  <c:v>996</c:v>
                </c:pt>
                <c:pt idx="10">
                  <c:v>546</c:v>
                </c:pt>
              </c:numCache>
            </c:numRef>
          </c:val>
        </c:ser>
        <c:ser>
          <c:idx val="1"/>
          <c:order val="1"/>
          <c:tx>
            <c:strRef>
              <c:f>'EdAttain&amp;Recruit'!$C$1</c:f>
              <c:strCache>
                <c:ptCount val="1"/>
                <c:pt idx="0">
                  <c:v>Yuma</c:v>
                </c:pt>
              </c:strCache>
            </c:strRef>
          </c:tx>
          <c:spPr>
            <a:solidFill>
              <a:srgbClr val="FFC000"/>
            </a:solidFill>
            <a:ln>
              <a:noFill/>
            </a:ln>
            <a:effectLst/>
          </c:spPr>
          <c:invertIfNegative val="0"/>
          <c:cat>
            <c:strRef>
              <c:f>'EdAttain&amp;Recruit'!$A$2:$A$12</c:f>
              <c:strCache>
                <c:ptCount val="11"/>
                <c:pt idx="0">
                  <c:v>*18-24 &lt;HS Grad</c:v>
                </c:pt>
                <c:pt idx="1">
                  <c:v>**18-24 HS Grad</c:v>
                </c:pt>
                <c:pt idx="2">
                  <c:v>**18-24 Some Coll-AA</c:v>
                </c:pt>
                <c:pt idx="3">
                  <c:v>18-24 BA+</c:v>
                </c:pt>
                <c:pt idx="4">
                  <c:v>*25+ &lt;9th Grade</c:v>
                </c:pt>
                <c:pt idx="5">
                  <c:v>*25+ 9-12, No Diploma</c:v>
                </c:pt>
                <c:pt idx="6">
                  <c:v>**25+ HS Grad</c:v>
                </c:pt>
                <c:pt idx="7">
                  <c:v>**25+ Some Coll, No AA</c:v>
                </c:pt>
                <c:pt idx="8">
                  <c:v>25+ AA</c:v>
                </c:pt>
                <c:pt idx="9">
                  <c:v>25+ BA</c:v>
                </c:pt>
                <c:pt idx="10">
                  <c:v>25+ MA+</c:v>
                </c:pt>
              </c:strCache>
            </c:strRef>
          </c:cat>
          <c:val>
            <c:numRef>
              <c:f>'EdAttain&amp;Recruit'!$C$2:$C$12</c:f>
              <c:numCache>
                <c:formatCode>_(* #,##0_);_(* \(#,##0\);_(* "-"??_);_(@_)</c:formatCode>
                <c:ptCount val="11"/>
                <c:pt idx="0">
                  <c:v>4844</c:v>
                </c:pt>
                <c:pt idx="1">
                  <c:v>7634</c:v>
                </c:pt>
                <c:pt idx="2">
                  <c:v>10699</c:v>
                </c:pt>
                <c:pt idx="3">
                  <c:v>657</c:v>
                </c:pt>
                <c:pt idx="4">
                  <c:v>18297</c:v>
                </c:pt>
                <c:pt idx="5">
                  <c:v>17894</c:v>
                </c:pt>
                <c:pt idx="6">
                  <c:v>31385</c:v>
                </c:pt>
                <c:pt idx="7">
                  <c:v>30695</c:v>
                </c:pt>
                <c:pt idx="8">
                  <c:v>9122</c:v>
                </c:pt>
                <c:pt idx="9">
                  <c:v>11746</c:v>
                </c:pt>
                <c:pt idx="10">
                  <c:v>6271</c:v>
                </c:pt>
              </c:numCache>
            </c:numRef>
          </c:val>
        </c:ser>
        <c:dLbls>
          <c:showLegendKey val="0"/>
          <c:showVal val="0"/>
          <c:showCatName val="0"/>
          <c:showSerName val="0"/>
          <c:showPercent val="0"/>
          <c:showBubbleSize val="0"/>
        </c:dLbls>
        <c:gapWidth val="95"/>
        <c:overlap val="100"/>
        <c:axId val="121977472"/>
        <c:axId val="121979264"/>
      </c:barChart>
      <c:catAx>
        <c:axId val="12197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21979264"/>
        <c:crosses val="autoZero"/>
        <c:auto val="1"/>
        <c:lblAlgn val="ctr"/>
        <c:lblOffset val="100"/>
        <c:noMultiLvlLbl val="0"/>
      </c:catAx>
      <c:valAx>
        <c:axId val="121979264"/>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197747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drawing1.xml><?xml version="1.0" encoding="utf-8"?>
<c:userShapes xmlns:c="http://schemas.openxmlformats.org/drawingml/2006/chart">
  <cdr:relSizeAnchor xmlns:cdr="http://schemas.openxmlformats.org/drawingml/2006/chartDrawing">
    <cdr:from>
      <cdr:x>0.14091</cdr:x>
      <cdr:y>0.20896</cdr:y>
    </cdr:from>
    <cdr:to>
      <cdr:x>0.16818</cdr:x>
      <cdr:y>0.32836</cdr:y>
    </cdr:to>
    <cdr:sp macro="" textlink="">
      <cdr:nvSpPr>
        <cdr:cNvPr id="2" name="TextBox 1"/>
        <cdr:cNvSpPr txBox="1"/>
      </cdr:nvSpPr>
      <cdr:spPr>
        <a:xfrm xmlns:a="http://schemas.openxmlformats.org/drawingml/2006/main">
          <a:off x="1181100" y="1066800"/>
          <a:ext cx="228600" cy="609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2" y="2"/>
            <a:ext cx="3038145" cy="465743"/>
          </a:xfrm>
          <a:prstGeom prst="rect">
            <a:avLst/>
          </a:prstGeom>
          <a:noFill/>
          <a:ln w="9525">
            <a:noFill/>
            <a:miter lim="800000"/>
            <a:headEnd/>
            <a:tailEnd/>
          </a:ln>
          <a:effectLst/>
        </p:spPr>
        <p:txBody>
          <a:bodyPr vert="horz" wrap="square" lIns="93253" tIns="46626" rIns="93253" bIns="46626" numCol="1" anchor="t" anchorCtr="0" compatLnSpc="1">
            <a:prstTxWarp prst="textNoShape">
              <a:avLst/>
            </a:prstTxWarp>
          </a:bodyPr>
          <a:lstStyle>
            <a:lvl1pPr defTabSz="933143">
              <a:defRPr sz="1200">
                <a:latin typeface="Times New Roman" pitchFamily="18" charset="0"/>
              </a:defRPr>
            </a:lvl1pPr>
          </a:lstStyle>
          <a:p>
            <a:r>
              <a:rPr lang="en-US" dirty="0" smtClean="0"/>
              <a:t>Arizona Western College                                10-Year Performance Indicators</a:t>
            </a:r>
            <a:endParaRPr lang="en-US" dirty="0"/>
          </a:p>
        </p:txBody>
      </p:sp>
      <p:sp>
        <p:nvSpPr>
          <p:cNvPr id="31747" name="Rectangle 3"/>
          <p:cNvSpPr>
            <a:spLocks noGrp="1" noChangeArrowheads="1"/>
          </p:cNvSpPr>
          <p:nvPr>
            <p:ph type="dt" sz="quarter" idx="1"/>
          </p:nvPr>
        </p:nvSpPr>
        <p:spPr bwMode="auto">
          <a:xfrm>
            <a:off x="3972259" y="2"/>
            <a:ext cx="3038144" cy="465743"/>
          </a:xfrm>
          <a:prstGeom prst="rect">
            <a:avLst/>
          </a:prstGeom>
          <a:noFill/>
          <a:ln w="9525">
            <a:noFill/>
            <a:miter lim="800000"/>
            <a:headEnd/>
            <a:tailEnd/>
          </a:ln>
          <a:effectLst/>
        </p:spPr>
        <p:txBody>
          <a:bodyPr vert="horz" wrap="square" lIns="93253" tIns="46626" rIns="93253" bIns="46626" numCol="1" anchor="t" anchorCtr="0" compatLnSpc="1">
            <a:prstTxWarp prst="textNoShape">
              <a:avLst/>
            </a:prstTxWarp>
          </a:bodyPr>
          <a:lstStyle>
            <a:lvl1pPr algn="r" defTabSz="933143">
              <a:defRPr sz="1200">
                <a:latin typeface="Times New Roman" pitchFamily="18" charset="0"/>
              </a:defRPr>
            </a:lvl1pPr>
          </a:lstStyle>
          <a:p>
            <a:fld id="{8D2FF53A-D662-4142-96CE-CE6188A3F4D8}" type="datetime1">
              <a:rPr lang="en-US"/>
              <a:pPr/>
              <a:t>3/7/2017</a:t>
            </a:fld>
            <a:endParaRPr lang="en-US" dirty="0"/>
          </a:p>
        </p:txBody>
      </p:sp>
      <p:sp>
        <p:nvSpPr>
          <p:cNvPr id="31748" name="Rectangle 4"/>
          <p:cNvSpPr>
            <a:spLocks noGrp="1" noChangeArrowheads="1"/>
          </p:cNvSpPr>
          <p:nvPr>
            <p:ph type="ftr" sz="quarter" idx="2"/>
          </p:nvPr>
        </p:nvSpPr>
        <p:spPr bwMode="auto">
          <a:xfrm>
            <a:off x="2" y="8830658"/>
            <a:ext cx="3038145" cy="465742"/>
          </a:xfrm>
          <a:prstGeom prst="rect">
            <a:avLst/>
          </a:prstGeom>
          <a:noFill/>
          <a:ln w="9525">
            <a:noFill/>
            <a:miter lim="800000"/>
            <a:headEnd/>
            <a:tailEnd/>
          </a:ln>
          <a:effectLst/>
        </p:spPr>
        <p:txBody>
          <a:bodyPr vert="horz" wrap="square" lIns="93253" tIns="46626" rIns="93253" bIns="46626" numCol="1" anchor="b" anchorCtr="0" compatLnSpc="1">
            <a:prstTxWarp prst="textNoShape">
              <a:avLst/>
            </a:prstTxWarp>
          </a:bodyPr>
          <a:lstStyle>
            <a:lvl1pPr defTabSz="933143">
              <a:defRPr sz="1200">
                <a:latin typeface="Times New Roman" pitchFamily="18" charset="0"/>
              </a:defRPr>
            </a:lvl1pPr>
          </a:lstStyle>
          <a:p>
            <a:r>
              <a:rPr lang="en-US" dirty="0" smtClean="0"/>
              <a:t>Institutional Effectiveness, Research &amp; Grants</a:t>
            </a:r>
            <a:endParaRPr lang="en-US" dirty="0"/>
          </a:p>
        </p:txBody>
      </p:sp>
      <p:sp>
        <p:nvSpPr>
          <p:cNvPr id="31749" name="Rectangle 5"/>
          <p:cNvSpPr>
            <a:spLocks noGrp="1" noChangeArrowheads="1"/>
          </p:cNvSpPr>
          <p:nvPr>
            <p:ph type="sldNum" sz="quarter" idx="3"/>
          </p:nvPr>
        </p:nvSpPr>
        <p:spPr bwMode="auto">
          <a:xfrm>
            <a:off x="3972259" y="8830658"/>
            <a:ext cx="3038144" cy="465742"/>
          </a:xfrm>
          <a:prstGeom prst="rect">
            <a:avLst/>
          </a:prstGeom>
          <a:noFill/>
          <a:ln w="9525">
            <a:noFill/>
            <a:miter lim="800000"/>
            <a:headEnd/>
            <a:tailEnd/>
          </a:ln>
          <a:effectLst/>
        </p:spPr>
        <p:txBody>
          <a:bodyPr vert="horz" wrap="square" lIns="93253" tIns="46626" rIns="93253" bIns="46626" numCol="1" anchor="b" anchorCtr="0" compatLnSpc="1">
            <a:prstTxWarp prst="textNoShape">
              <a:avLst/>
            </a:prstTxWarp>
          </a:bodyPr>
          <a:lstStyle>
            <a:lvl1pPr algn="r" defTabSz="933143">
              <a:defRPr sz="1200">
                <a:latin typeface="Times New Roman" pitchFamily="18" charset="0"/>
              </a:defRPr>
            </a:lvl1pPr>
          </a:lstStyle>
          <a:p>
            <a:fld id="{0C379743-C811-4213-B05D-3885962BB174}" type="slidenum">
              <a:rPr lang="en-US"/>
              <a:pPr/>
              <a:t>‹#›</a:t>
            </a:fld>
            <a:endParaRPr lang="en-US" dirty="0"/>
          </a:p>
        </p:txBody>
      </p:sp>
    </p:spTree>
    <p:extLst>
      <p:ext uri="{BB962C8B-B14F-4D97-AF65-F5344CB8AC3E}">
        <p14:creationId xmlns:p14="http://schemas.microsoft.com/office/powerpoint/2010/main" val="293902909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2" y="0"/>
            <a:ext cx="3038145" cy="467279"/>
          </a:xfrm>
          <a:prstGeom prst="rect">
            <a:avLst/>
          </a:prstGeom>
          <a:noFill/>
          <a:ln w="9525">
            <a:noFill/>
            <a:miter lim="800000"/>
            <a:headEnd/>
            <a:tailEnd/>
          </a:ln>
          <a:effectLst/>
        </p:spPr>
        <p:txBody>
          <a:bodyPr vert="horz" wrap="square" lIns="93253" tIns="46626" rIns="93253" bIns="46626" numCol="1" anchor="t" anchorCtr="0" compatLnSpc="1">
            <a:prstTxWarp prst="textNoShape">
              <a:avLst/>
            </a:prstTxWarp>
          </a:bodyPr>
          <a:lstStyle>
            <a:lvl1pPr defTabSz="933143">
              <a:defRPr sz="1200">
                <a:latin typeface="Times New Roman" pitchFamily="18" charset="0"/>
              </a:defRPr>
            </a:lvl1pPr>
          </a:lstStyle>
          <a:p>
            <a:r>
              <a:rPr lang="en-US" dirty="0" smtClean="0"/>
              <a:t>Arizona Western College                                10-Year Performance Indicators</a:t>
            </a:r>
            <a:endParaRPr lang="en-US" dirty="0"/>
          </a:p>
        </p:txBody>
      </p:sp>
      <p:sp>
        <p:nvSpPr>
          <p:cNvPr id="50179" name="Rectangle 3"/>
          <p:cNvSpPr>
            <a:spLocks noGrp="1" noChangeArrowheads="1"/>
          </p:cNvSpPr>
          <p:nvPr>
            <p:ph type="dt" idx="1"/>
          </p:nvPr>
        </p:nvSpPr>
        <p:spPr bwMode="auto">
          <a:xfrm>
            <a:off x="3972259" y="0"/>
            <a:ext cx="3038144" cy="467279"/>
          </a:xfrm>
          <a:prstGeom prst="rect">
            <a:avLst/>
          </a:prstGeom>
          <a:noFill/>
          <a:ln w="9525">
            <a:noFill/>
            <a:miter lim="800000"/>
            <a:headEnd/>
            <a:tailEnd/>
          </a:ln>
          <a:effectLst/>
        </p:spPr>
        <p:txBody>
          <a:bodyPr vert="horz" wrap="square" lIns="93253" tIns="46626" rIns="93253" bIns="46626" numCol="1" anchor="t" anchorCtr="0" compatLnSpc="1">
            <a:prstTxWarp prst="textNoShape">
              <a:avLst/>
            </a:prstTxWarp>
          </a:bodyPr>
          <a:lstStyle>
            <a:lvl1pPr algn="r" defTabSz="933143">
              <a:defRPr sz="1200">
                <a:latin typeface="Times New Roman" pitchFamily="18" charset="0"/>
              </a:defRPr>
            </a:lvl1pPr>
          </a:lstStyle>
          <a:p>
            <a:fld id="{3F135AB0-2515-415D-B63A-189D859F17FB}" type="datetime1">
              <a:rPr lang="en-US"/>
              <a:pPr/>
              <a:t>3/7/2017</a:t>
            </a:fld>
            <a:endParaRPr lang="en-US" dirty="0"/>
          </a:p>
        </p:txBody>
      </p:sp>
      <p:sp>
        <p:nvSpPr>
          <p:cNvPr id="50180" name="Rectangle 4"/>
          <p:cNvSpPr>
            <a:spLocks noGrp="1" noRot="1" noChangeAspect="1" noChangeArrowheads="1" noTextEdit="1"/>
          </p:cNvSpPr>
          <p:nvPr>
            <p:ph type="sldImg" idx="2"/>
          </p:nvPr>
        </p:nvSpPr>
        <p:spPr bwMode="auto">
          <a:xfrm>
            <a:off x="1177925" y="700088"/>
            <a:ext cx="4660900" cy="3495675"/>
          </a:xfrm>
          <a:prstGeom prst="rect">
            <a:avLst/>
          </a:prstGeom>
          <a:noFill/>
          <a:ln w="9525">
            <a:solidFill>
              <a:srgbClr val="000000"/>
            </a:solidFill>
            <a:miter lim="800000"/>
            <a:headEnd/>
            <a:tailEnd/>
          </a:ln>
          <a:effectLst/>
        </p:spPr>
      </p:sp>
      <p:sp>
        <p:nvSpPr>
          <p:cNvPr id="50181" name="Rectangle 5"/>
          <p:cNvSpPr>
            <a:spLocks noGrp="1" noChangeArrowheads="1"/>
          </p:cNvSpPr>
          <p:nvPr>
            <p:ph type="body" sz="quarter" idx="3"/>
          </p:nvPr>
        </p:nvSpPr>
        <p:spPr bwMode="auto">
          <a:xfrm>
            <a:off x="935636" y="4428395"/>
            <a:ext cx="5139134" cy="4196292"/>
          </a:xfrm>
          <a:prstGeom prst="rect">
            <a:avLst/>
          </a:prstGeom>
          <a:noFill/>
          <a:ln w="9525">
            <a:noFill/>
            <a:miter lim="800000"/>
            <a:headEnd/>
            <a:tailEnd/>
          </a:ln>
          <a:effectLst/>
        </p:spPr>
        <p:txBody>
          <a:bodyPr vert="horz" wrap="square" lIns="93253" tIns="46626" rIns="93253" bIns="4662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182" name="Rectangle 6"/>
          <p:cNvSpPr>
            <a:spLocks noGrp="1" noChangeArrowheads="1"/>
          </p:cNvSpPr>
          <p:nvPr>
            <p:ph type="ftr" sz="quarter" idx="4"/>
          </p:nvPr>
        </p:nvSpPr>
        <p:spPr bwMode="auto">
          <a:xfrm>
            <a:off x="2" y="8858326"/>
            <a:ext cx="3038145" cy="465742"/>
          </a:xfrm>
          <a:prstGeom prst="rect">
            <a:avLst/>
          </a:prstGeom>
          <a:noFill/>
          <a:ln w="9525">
            <a:noFill/>
            <a:miter lim="800000"/>
            <a:headEnd/>
            <a:tailEnd/>
          </a:ln>
          <a:effectLst/>
        </p:spPr>
        <p:txBody>
          <a:bodyPr vert="horz" wrap="square" lIns="93253" tIns="46626" rIns="93253" bIns="46626" numCol="1" anchor="b" anchorCtr="0" compatLnSpc="1">
            <a:prstTxWarp prst="textNoShape">
              <a:avLst/>
            </a:prstTxWarp>
          </a:bodyPr>
          <a:lstStyle>
            <a:lvl1pPr defTabSz="933143">
              <a:defRPr sz="1200">
                <a:latin typeface="Times New Roman" pitchFamily="18" charset="0"/>
              </a:defRPr>
            </a:lvl1pPr>
          </a:lstStyle>
          <a:p>
            <a:r>
              <a:rPr lang="en-US" dirty="0" smtClean="0"/>
              <a:t>Institutional Effectiveness, Research &amp; Grants</a:t>
            </a:r>
            <a:endParaRPr lang="en-US" dirty="0"/>
          </a:p>
        </p:txBody>
      </p:sp>
      <p:sp>
        <p:nvSpPr>
          <p:cNvPr id="50183" name="Rectangle 7"/>
          <p:cNvSpPr>
            <a:spLocks noGrp="1" noChangeArrowheads="1"/>
          </p:cNvSpPr>
          <p:nvPr>
            <p:ph type="sldNum" sz="quarter" idx="5"/>
          </p:nvPr>
        </p:nvSpPr>
        <p:spPr bwMode="auto">
          <a:xfrm>
            <a:off x="3972259" y="8858326"/>
            <a:ext cx="3038144" cy="465742"/>
          </a:xfrm>
          <a:prstGeom prst="rect">
            <a:avLst/>
          </a:prstGeom>
          <a:noFill/>
          <a:ln w="9525">
            <a:noFill/>
            <a:miter lim="800000"/>
            <a:headEnd/>
            <a:tailEnd/>
          </a:ln>
          <a:effectLst/>
        </p:spPr>
        <p:txBody>
          <a:bodyPr vert="horz" wrap="square" lIns="93253" tIns="46626" rIns="93253" bIns="46626" numCol="1" anchor="b" anchorCtr="0" compatLnSpc="1">
            <a:prstTxWarp prst="textNoShape">
              <a:avLst/>
            </a:prstTxWarp>
          </a:bodyPr>
          <a:lstStyle>
            <a:lvl1pPr algn="r" defTabSz="933143">
              <a:defRPr sz="1200">
                <a:latin typeface="Times New Roman" pitchFamily="18" charset="0"/>
              </a:defRPr>
            </a:lvl1pPr>
          </a:lstStyle>
          <a:p>
            <a:fld id="{3E9ACAA9-8E9E-44D6-A1A1-DEBC7D131CBF}" type="slidenum">
              <a:rPr lang="en-US"/>
              <a:pPr/>
              <a:t>‹#›</a:t>
            </a:fld>
            <a:endParaRPr lang="en-US" dirty="0"/>
          </a:p>
        </p:txBody>
      </p:sp>
    </p:spTree>
    <p:extLst>
      <p:ext uri="{BB962C8B-B14F-4D97-AF65-F5344CB8AC3E}">
        <p14:creationId xmlns:p14="http://schemas.microsoft.com/office/powerpoint/2010/main" val="986626893"/>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24FA01-B5D3-4B9E-8AA4-A53C39B41A08}" type="slidenum">
              <a:rPr lang="en-US"/>
              <a:pPr/>
              <a:t>2</a:t>
            </a:fld>
            <a:endParaRPr lang="en-US" dirty="0"/>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dirty="0"/>
          </a:p>
        </p:txBody>
      </p:sp>
      <p:sp>
        <p:nvSpPr>
          <p:cNvPr id="2" name="Footer Placeholder 1"/>
          <p:cNvSpPr>
            <a:spLocks noGrp="1"/>
          </p:cNvSpPr>
          <p:nvPr>
            <p:ph type="ftr" sz="quarter" idx="10"/>
          </p:nvPr>
        </p:nvSpPr>
        <p:spPr/>
        <p:txBody>
          <a:bodyPr/>
          <a:lstStyle/>
          <a:p>
            <a:r>
              <a:rPr lang="en-US" dirty="0" smtClean="0"/>
              <a:t>Institutional Effectiveness, Research &amp; Grants</a:t>
            </a:r>
            <a:endParaRPr lang="en-US" dirty="0"/>
          </a:p>
        </p:txBody>
      </p:sp>
      <p:sp>
        <p:nvSpPr>
          <p:cNvPr id="3" name="Header Placeholder 2"/>
          <p:cNvSpPr>
            <a:spLocks noGrp="1"/>
          </p:cNvSpPr>
          <p:nvPr>
            <p:ph type="hdr" sz="quarter" idx="11"/>
          </p:nvPr>
        </p:nvSpPr>
        <p:spPr/>
        <p:txBody>
          <a:bodyPr/>
          <a:lstStyle/>
          <a:p>
            <a:r>
              <a:rPr lang="en-US" dirty="0" smtClean="0"/>
              <a:t>Arizona Western College                                10-Year Performance Indicators</a:t>
            </a:r>
            <a:endParaRPr lang="en-US" dirty="0"/>
          </a:p>
        </p:txBody>
      </p:sp>
    </p:spTree>
    <p:extLst>
      <p:ext uri="{BB962C8B-B14F-4D97-AF65-F5344CB8AC3E}">
        <p14:creationId xmlns:p14="http://schemas.microsoft.com/office/powerpoint/2010/main" val="3841449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455275-54B7-4800-917B-6BC73D17F444}" type="slidenum">
              <a:rPr lang="en-US"/>
              <a:pPr/>
              <a:t>5</a:t>
            </a:fld>
            <a:endParaRPr lang="en-US" dirty="0"/>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dirty="0"/>
          </a:p>
        </p:txBody>
      </p:sp>
      <p:sp>
        <p:nvSpPr>
          <p:cNvPr id="2" name="Footer Placeholder 1"/>
          <p:cNvSpPr>
            <a:spLocks noGrp="1"/>
          </p:cNvSpPr>
          <p:nvPr>
            <p:ph type="ftr" sz="quarter" idx="10"/>
          </p:nvPr>
        </p:nvSpPr>
        <p:spPr/>
        <p:txBody>
          <a:bodyPr/>
          <a:lstStyle/>
          <a:p>
            <a:r>
              <a:rPr lang="en-US" dirty="0" smtClean="0"/>
              <a:t>Institutional Effectiveness, Research &amp; Grants</a:t>
            </a:r>
            <a:endParaRPr lang="en-US" dirty="0"/>
          </a:p>
        </p:txBody>
      </p:sp>
      <p:sp>
        <p:nvSpPr>
          <p:cNvPr id="3" name="Header Placeholder 2"/>
          <p:cNvSpPr>
            <a:spLocks noGrp="1"/>
          </p:cNvSpPr>
          <p:nvPr>
            <p:ph type="hdr" sz="quarter" idx="11"/>
          </p:nvPr>
        </p:nvSpPr>
        <p:spPr/>
        <p:txBody>
          <a:bodyPr/>
          <a:lstStyle/>
          <a:p>
            <a:r>
              <a:rPr lang="en-US" dirty="0" smtClean="0"/>
              <a:t>Arizona Western College                                10-Year Performance Indicators</a:t>
            </a:r>
            <a:endParaRPr lang="en-US" dirty="0"/>
          </a:p>
        </p:txBody>
      </p:sp>
    </p:spTree>
    <p:extLst>
      <p:ext uri="{BB962C8B-B14F-4D97-AF65-F5344CB8AC3E}">
        <p14:creationId xmlns:p14="http://schemas.microsoft.com/office/powerpoint/2010/main" val="1919844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DE506E-7C35-4A1F-9B49-C6764F7B61D7}" type="slidenum">
              <a:rPr lang="en-US"/>
              <a:pPr/>
              <a:t>6</a:t>
            </a:fld>
            <a:endParaRPr lang="en-US" dirty="0"/>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dirty="0"/>
          </a:p>
        </p:txBody>
      </p:sp>
      <p:sp>
        <p:nvSpPr>
          <p:cNvPr id="2" name="Footer Placeholder 1"/>
          <p:cNvSpPr>
            <a:spLocks noGrp="1"/>
          </p:cNvSpPr>
          <p:nvPr>
            <p:ph type="ftr" sz="quarter" idx="10"/>
          </p:nvPr>
        </p:nvSpPr>
        <p:spPr/>
        <p:txBody>
          <a:bodyPr/>
          <a:lstStyle/>
          <a:p>
            <a:r>
              <a:rPr lang="en-US" dirty="0" smtClean="0"/>
              <a:t>Institutional Effectiveness, Research &amp; Grants</a:t>
            </a:r>
            <a:endParaRPr lang="en-US" dirty="0"/>
          </a:p>
        </p:txBody>
      </p:sp>
      <p:sp>
        <p:nvSpPr>
          <p:cNvPr id="3" name="Header Placeholder 2"/>
          <p:cNvSpPr>
            <a:spLocks noGrp="1"/>
          </p:cNvSpPr>
          <p:nvPr>
            <p:ph type="hdr" sz="quarter" idx="11"/>
          </p:nvPr>
        </p:nvSpPr>
        <p:spPr/>
        <p:txBody>
          <a:bodyPr/>
          <a:lstStyle/>
          <a:p>
            <a:r>
              <a:rPr lang="en-US" dirty="0" smtClean="0"/>
              <a:t>Arizona Western College                                10-Year Performance Indicators</a:t>
            </a:r>
            <a:endParaRPr lang="en-US" dirty="0"/>
          </a:p>
        </p:txBody>
      </p:sp>
    </p:spTree>
    <p:extLst>
      <p:ext uri="{BB962C8B-B14F-4D97-AF65-F5344CB8AC3E}">
        <p14:creationId xmlns:p14="http://schemas.microsoft.com/office/powerpoint/2010/main" val="731039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8F5034-977C-424F-921B-507909CDCAAD}" type="slidenum">
              <a:rPr lang="en-US"/>
              <a:pPr/>
              <a:t>10</a:t>
            </a:fld>
            <a:endParaRPr lang="en-US" dirty="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dirty="0"/>
          </a:p>
        </p:txBody>
      </p:sp>
      <p:sp>
        <p:nvSpPr>
          <p:cNvPr id="2" name="Footer Placeholder 1"/>
          <p:cNvSpPr>
            <a:spLocks noGrp="1"/>
          </p:cNvSpPr>
          <p:nvPr>
            <p:ph type="ftr" sz="quarter" idx="10"/>
          </p:nvPr>
        </p:nvSpPr>
        <p:spPr/>
        <p:txBody>
          <a:bodyPr/>
          <a:lstStyle/>
          <a:p>
            <a:r>
              <a:rPr lang="en-US" dirty="0" smtClean="0"/>
              <a:t>Institutional Effectiveness, Research &amp; Grants</a:t>
            </a:r>
            <a:endParaRPr lang="en-US" dirty="0"/>
          </a:p>
        </p:txBody>
      </p:sp>
      <p:sp>
        <p:nvSpPr>
          <p:cNvPr id="3" name="Header Placeholder 2"/>
          <p:cNvSpPr>
            <a:spLocks noGrp="1"/>
          </p:cNvSpPr>
          <p:nvPr>
            <p:ph type="hdr" sz="quarter" idx="11"/>
          </p:nvPr>
        </p:nvSpPr>
        <p:spPr/>
        <p:txBody>
          <a:bodyPr/>
          <a:lstStyle/>
          <a:p>
            <a:r>
              <a:rPr lang="en-US" dirty="0" smtClean="0"/>
              <a:t>Arizona Western College                                10-Year Performance Indicators</a:t>
            </a:r>
            <a:endParaRPr lang="en-US" dirty="0"/>
          </a:p>
        </p:txBody>
      </p:sp>
    </p:spTree>
    <p:extLst>
      <p:ext uri="{BB962C8B-B14F-4D97-AF65-F5344CB8AC3E}">
        <p14:creationId xmlns:p14="http://schemas.microsoft.com/office/powerpoint/2010/main" val="3927134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D5280D-6B39-4FCA-A96C-F7E7A6E41115}" type="slidenum">
              <a:rPr lang="en-US" altLang="en-US">
                <a:solidFill>
                  <a:srgbClr val="000000"/>
                </a:solidFill>
              </a:rPr>
              <a:pPr/>
              <a:t>13</a:t>
            </a:fld>
            <a:endParaRPr lang="en-US" altLang="en-US" dirty="0">
              <a:solidFill>
                <a:srgbClr val="000000"/>
              </a:solidFill>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pPr algn="just"/>
            <a:r>
              <a:rPr lang="en-US" altLang="en-US" dirty="0">
                <a:cs typeface="Times New Roman" panose="02020603050405020304" pitchFamily="18" charset="0"/>
              </a:rPr>
              <a:t>The Arizona Department of Economic Security constructs projections of population for all counties in Arizona.  These projections serve as the basis for municipalities, counties, and other government entities to use in planning for future growth needs.  AZ DES projects that the population in 2025 in the service area will be 262,059.  However, actual U.S. Census Bureau population numbers for 2003 of 195,760 for the two counties foretell stronger growth than projected by DES (see aqua trend line). </a:t>
            </a:r>
          </a:p>
        </p:txBody>
      </p:sp>
    </p:spTree>
    <p:extLst>
      <p:ext uri="{BB962C8B-B14F-4D97-AF65-F5344CB8AC3E}">
        <p14:creationId xmlns:p14="http://schemas.microsoft.com/office/powerpoint/2010/main" val="2664814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10342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103428" name="Rectangle 4"/>
          <p:cNvSpPr>
            <a:spLocks noGrp="1" noChangeArrowheads="1"/>
          </p:cNvSpPr>
          <p:nvPr>
            <p:ph type="dt" sz="half" idx="2"/>
          </p:nvPr>
        </p:nvSpPr>
        <p:spPr/>
        <p:txBody>
          <a:bodyPr/>
          <a:lstStyle>
            <a:lvl1pPr>
              <a:defRPr/>
            </a:lvl1pPr>
          </a:lstStyle>
          <a:p>
            <a:fld id="{4423B7DB-FF65-40DC-87EB-ADE766E9F7C7}" type="datetime4">
              <a:rPr lang="en-US"/>
              <a:pPr/>
              <a:t>March 7, 2017</a:t>
            </a:fld>
            <a:endParaRPr lang="en-US" altLang="en-US" dirty="0"/>
          </a:p>
        </p:txBody>
      </p:sp>
      <p:sp>
        <p:nvSpPr>
          <p:cNvPr id="103429"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dirty="0"/>
          </a:p>
        </p:txBody>
      </p:sp>
      <p:sp>
        <p:nvSpPr>
          <p:cNvPr id="103430" name="Rectangle 6"/>
          <p:cNvSpPr>
            <a:spLocks noGrp="1" noChangeArrowheads="1"/>
          </p:cNvSpPr>
          <p:nvPr>
            <p:ph type="sldNum" sz="quarter" idx="4"/>
          </p:nvPr>
        </p:nvSpPr>
        <p:spPr/>
        <p:txBody>
          <a:bodyPr/>
          <a:lstStyle>
            <a:lvl1pPr>
              <a:defRPr/>
            </a:lvl1pPr>
          </a:lstStyle>
          <a:p>
            <a:fld id="{CC5C8C31-7487-4C05-A5B6-DEAC4A9F31D0}" type="slidenum">
              <a:rPr lang="en-US" altLang="en-US"/>
              <a:pPr/>
              <a:t>‹#›</a:t>
            </a:fld>
            <a:endParaRPr lang="en-US" altLang="en-US" dirty="0"/>
          </a:p>
        </p:txBody>
      </p:sp>
      <p:sp>
        <p:nvSpPr>
          <p:cNvPr id="10343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dirty="0"/>
          </a:p>
        </p:txBody>
      </p:sp>
      <p:sp>
        <p:nvSpPr>
          <p:cNvPr id="103432"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C16FE94-C68B-4200-9D72-DFE847588336}" type="datetime4">
              <a:rPr lang="en-US"/>
              <a:pPr/>
              <a:t>March 7, 2017</a:t>
            </a:fld>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E3550967-1043-4B5C-B833-3E87B162826C}" type="slidenum">
              <a:rPr lang="en-US" altLang="en-US"/>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5780BCC-5D51-4CC0-9F34-80EA95C022C8}" type="datetime4">
              <a:rPr lang="en-US"/>
              <a:pPr/>
              <a:t>March 7, 2017</a:t>
            </a:fld>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0FFB96EF-AE37-4A1B-9125-673AD32684FA}" type="slidenum">
              <a:rPr lang="en-US" altLang="en-US"/>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30725"/>
          </a:xfrm>
        </p:spPr>
        <p:txBody>
          <a:bodyPr/>
          <a:lstStyle/>
          <a:p>
            <a:endParaRPr lang="en-US" dirty="0"/>
          </a:p>
        </p:txBody>
      </p:sp>
      <p:sp>
        <p:nvSpPr>
          <p:cNvPr id="4" name="Date Placeholder 3"/>
          <p:cNvSpPr>
            <a:spLocks noGrp="1"/>
          </p:cNvSpPr>
          <p:nvPr>
            <p:ph type="dt" sz="half" idx="10"/>
          </p:nvPr>
        </p:nvSpPr>
        <p:spPr>
          <a:xfrm>
            <a:off x="457200" y="6243638"/>
            <a:ext cx="2133600" cy="457200"/>
          </a:xfrm>
        </p:spPr>
        <p:txBody>
          <a:bodyPr/>
          <a:lstStyle>
            <a:lvl1pPr>
              <a:defRPr/>
            </a:lvl1pPr>
          </a:lstStyle>
          <a:p>
            <a:fld id="{441C1419-390E-4824-8970-A7DD78CFB11F}" type="datetime4">
              <a:rPr lang="en-US"/>
              <a:pPr/>
              <a:t>March 7, 2017</a:t>
            </a:fld>
            <a:endParaRPr lang="en-US" altLang="en-US" dirty="0"/>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dirty="0"/>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76DB367C-91BE-4C7D-B849-AD7F6EF6E7E2}" type="slidenum">
              <a:rPr lang="en-US" altLang="en-US"/>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194" name="Freeform 2"/>
          <p:cNvSpPr>
            <a:spLocks/>
          </p:cNvSpPr>
          <p:nvPr/>
        </p:nvSpPr>
        <p:spPr bwMode="auto">
          <a:xfrm>
            <a:off x="3024188" y="46038"/>
            <a:ext cx="3144837" cy="1046162"/>
          </a:xfrm>
          <a:custGeom>
            <a:avLst/>
            <a:gdLst>
              <a:gd name="T0" fmla="*/ 26 w 1981"/>
              <a:gd name="T1" fmla="*/ 107 h 659"/>
              <a:gd name="T2" fmla="*/ 42 w 1981"/>
              <a:gd name="T3" fmla="*/ 100 h 659"/>
              <a:gd name="T4" fmla="*/ 717 w 1981"/>
              <a:gd name="T5" fmla="*/ 100 h 659"/>
              <a:gd name="T6" fmla="*/ 767 w 1981"/>
              <a:gd name="T7" fmla="*/ 64 h 659"/>
              <a:gd name="T8" fmla="*/ 801 w 1981"/>
              <a:gd name="T9" fmla="*/ 44 h 659"/>
              <a:gd name="T10" fmla="*/ 835 w 1981"/>
              <a:gd name="T11" fmla="*/ 28 h 659"/>
              <a:gd name="T12" fmla="*/ 877 w 1981"/>
              <a:gd name="T13" fmla="*/ 18 h 659"/>
              <a:gd name="T14" fmla="*/ 917 w 1981"/>
              <a:gd name="T15" fmla="*/ 9 h 659"/>
              <a:gd name="T16" fmla="*/ 960 w 1981"/>
              <a:gd name="T17" fmla="*/ 4 h 659"/>
              <a:gd name="T18" fmla="*/ 1014 w 1981"/>
              <a:gd name="T19" fmla="*/ 0 h 659"/>
              <a:gd name="T20" fmla="*/ 1076 w 1981"/>
              <a:gd name="T21" fmla="*/ 9 h 659"/>
              <a:gd name="T22" fmla="*/ 1133 w 1981"/>
              <a:gd name="T23" fmla="*/ 24 h 659"/>
              <a:gd name="T24" fmla="*/ 1174 w 1981"/>
              <a:gd name="T25" fmla="*/ 44 h 659"/>
              <a:gd name="T26" fmla="*/ 1219 w 1981"/>
              <a:gd name="T27" fmla="*/ 64 h 659"/>
              <a:gd name="T28" fmla="*/ 1247 w 1981"/>
              <a:gd name="T29" fmla="*/ 82 h 659"/>
              <a:gd name="T30" fmla="*/ 1273 w 1981"/>
              <a:gd name="T31" fmla="*/ 103 h 659"/>
              <a:gd name="T32" fmla="*/ 1919 w 1981"/>
              <a:gd name="T33" fmla="*/ 100 h 659"/>
              <a:gd name="T34" fmla="*/ 1941 w 1981"/>
              <a:gd name="T35" fmla="*/ 105 h 659"/>
              <a:gd name="T36" fmla="*/ 1956 w 1981"/>
              <a:gd name="T37" fmla="*/ 116 h 659"/>
              <a:gd name="T38" fmla="*/ 1970 w 1981"/>
              <a:gd name="T39" fmla="*/ 146 h 659"/>
              <a:gd name="T40" fmla="*/ 1978 w 1981"/>
              <a:gd name="T41" fmla="*/ 180 h 659"/>
              <a:gd name="T42" fmla="*/ 1980 w 1981"/>
              <a:gd name="T43" fmla="*/ 220 h 659"/>
              <a:gd name="T44" fmla="*/ 1980 w 1981"/>
              <a:gd name="T45" fmla="*/ 559 h 659"/>
              <a:gd name="T46" fmla="*/ 1284 w 1981"/>
              <a:gd name="T47" fmla="*/ 560 h 659"/>
              <a:gd name="T48" fmla="*/ 1112 w 1981"/>
              <a:gd name="T49" fmla="*/ 656 h 659"/>
              <a:gd name="T50" fmla="*/ 829 w 1981"/>
              <a:gd name="T51" fmla="*/ 658 h 659"/>
              <a:gd name="T52" fmla="*/ 694 w 1981"/>
              <a:gd name="T53" fmla="*/ 554 h 659"/>
              <a:gd name="T54" fmla="*/ 74 w 1981"/>
              <a:gd name="T55" fmla="*/ 559 h 659"/>
              <a:gd name="T56" fmla="*/ 0 w 1981"/>
              <a:gd name="T57" fmla="*/ 559 h 659"/>
              <a:gd name="T58" fmla="*/ 0 w 1981"/>
              <a:gd name="T59" fmla="*/ 243 h 659"/>
              <a:gd name="T60" fmla="*/ 0 w 1981"/>
              <a:gd name="T61" fmla="*/ 196 h 659"/>
              <a:gd name="T62" fmla="*/ 8 w 1981"/>
              <a:gd name="T63" fmla="*/ 151 h 659"/>
              <a:gd name="T64" fmla="*/ 15 w 1981"/>
              <a:gd name="T65" fmla="*/ 128 h 659"/>
              <a:gd name="T66" fmla="*/ 26 w 1981"/>
              <a:gd name="T67" fmla="*/ 107 h 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81" h="659">
                <a:moveTo>
                  <a:pt x="26" y="107"/>
                </a:moveTo>
                <a:lnTo>
                  <a:pt x="42" y="100"/>
                </a:lnTo>
                <a:lnTo>
                  <a:pt x="717" y="100"/>
                </a:lnTo>
                <a:lnTo>
                  <a:pt x="767" y="64"/>
                </a:lnTo>
                <a:lnTo>
                  <a:pt x="801" y="44"/>
                </a:lnTo>
                <a:lnTo>
                  <a:pt x="835" y="28"/>
                </a:lnTo>
                <a:lnTo>
                  <a:pt x="877" y="18"/>
                </a:lnTo>
                <a:lnTo>
                  <a:pt x="917" y="9"/>
                </a:lnTo>
                <a:lnTo>
                  <a:pt x="960" y="4"/>
                </a:lnTo>
                <a:lnTo>
                  <a:pt x="1014" y="0"/>
                </a:lnTo>
                <a:lnTo>
                  <a:pt x="1076" y="9"/>
                </a:lnTo>
                <a:lnTo>
                  <a:pt x="1133" y="24"/>
                </a:lnTo>
                <a:lnTo>
                  <a:pt x="1174" y="44"/>
                </a:lnTo>
                <a:lnTo>
                  <a:pt x="1219" y="64"/>
                </a:lnTo>
                <a:lnTo>
                  <a:pt x="1247" y="82"/>
                </a:lnTo>
                <a:lnTo>
                  <a:pt x="1273" y="103"/>
                </a:lnTo>
                <a:lnTo>
                  <a:pt x="1919" y="100"/>
                </a:lnTo>
                <a:lnTo>
                  <a:pt x="1941" y="105"/>
                </a:lnTo>
                <a:lnTo>
                  <a:pt x="1956" y="116"/>
                </a:lnTo>
                <a:lnTo>
                  <a:pt x="1970" y="146"/>
                </a:lnTo>
                <a:lnTo>
                  <a:pt x="1978" y="180"/>
                </a:lnTo>
                <a:lnTo>
                  <a:pt x="1980" y="220"/>
                </a:lnTo>
                <a:lnTo>
                  <a:pt x="1980" y="559"/>
                </a:lnTo>
                <a:lnTo>
                  <a:pt x="1284" y="560"/>
                </a:lnTo>
                <a:lnTo>
                  <a:pt x="1112" y="656"/>
                </a:lnTo>
                <a:lnTo>
                  <a:pt x="829" y="658"/>
                </a:lnTo>
                <a:lnTo>
                  <a:pt x="694" y="554"/>
                </a:lnTo>
                <a:lnTo>
                  <a:pt x="74" y="559"/>
                </a:lnTo>
                <a:lnTo>
                  <a:pt x="0" y="559"/>
                </a:lnTo>
                <a:lnTo>
                  <a:pt x="0" y="243"/>
                </a:lnTo>
                <a:lnTo>
                  <a:pt x="0" y="196"/>
                </a:lnTo>
                <a:lnTo>
                  <a:pt x="8" y="151"/>
                </a:lnTo>
                <a:lnTo>
                  <a:pt x="15" y="128"/>
                </a:lnTo>
                <a:lnTo>
                  <a:pt x="26" y="107"/>
                </a:lnTo>
              </a:path>
            </a:pathLst>
          </a:custGeom>
          <a:gradFill rotWithShape="0">
            <a:gsLst>
              <a:gs pos="0">
                <a:srgbClr val="00CCFF"/>
              </a:gs>
              <a:gs pos="50000">
                <a:srgbClr val="FFFFFF"/>
              </a:gs>
              <a:gs pos="100000">
                <a:srgbClr val="00CCFF"/>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195" name="Oval 3"/>
          <p:cNvSpPr>
            <a:spLocks noChangeArrowheads="1"/>
          </p:cNvSpPr>
          <p:nvPr/>
        </p:nvSpPr>
        <p:spPr bwMode="auto">
          <a:xfrm>
            <a:off x="4003675" y="57150"/>
            <a:ext cx="1217613" cy="1079500"/>
          </a:xfrm>
          <a:prstGeom prst="ellipse">
            <a:avLst/>
          </a:prstGeom>
          <a:gradFill rotWithShape="0">
            <a:gsLst>
              <a:gs pos="0">
                <a:srgbClr val="00CCFF"/>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kumimoji="1" lang="en-US" altLang="en-US" sz="2400" dirty="0" smtClean="0">
              <a:solidFill>
                <a:srgbClr val="FFFFCC"/>
              </a:solidFill>
              <a:latin typeface="Times New Roman" panose="02020603050405020304" pitchFamily="18" charset="0"/>
            </a:endParaRPr>
          </a:p>
        </p:txBody>
      </p:sp>
      <p:sp>
        <p:nvSpPr>
          <p:cNvPr id="8196" name="Freeform 4"/>
          <p:cNvSpPr>
            <a:spLocks/>
          </p:cNvSpPr>
          <p:nvPr/>
        </p:nvSpPr>
        <p:spPr bwMode="auto">
          <a:xfrm>
            <a:off x="3022600" y="684213"/>
            <a:ext cx="3146425" cy="485775"/>
          </a:xfrm>
          <a:custGeom>
            <a:avLst/>
            <a:gdLst>
              <a:gd name="T0" fmla="*/ 96 w 1982"/>
              <a:gd name="T1" fmla="*/ 68 h 306"/>
              <a:gd name="T2" fmla="*/ 156 w 1982"/>
              <a:gd name="T3" fmla="*/ 68 h 306"/>
              <a:gd name="T4" fmla="*/ 203 w 1982"/>
              <a:gd name="T5" fmla="*/ 101 h 306"/>
              <a:gd name="T6" fmla="*/ 279 w 1982"/>
              <a:gd name="T7" fmla="*/ 82 h 306"/>
              <a:gd name="T8" fmla="*/ 366 w 1982"/>
              <a:gd name="T9" fmla="*/ 71 h 306"/>
              <a:gd name="T10" fmla="*/ 427 w 1982"/>
              <a:gd name="T11" fmla="*/ 92 h 306"/>
              <a:gd name="T12" fmla="*/ 493 w 1982"/>
              <a:gd name="T13" fmla="*/ 82 h 306"/>
              <a:gd name="T14" fmla="*/ 599 w 1982"/>
              <a:gd name="T15" fmla="*/ 87 h 306"/>
              <a:gd name="T16" fmla="*/ 667 w 1982"/>
              <a:gd name="T17" fmla="*/ 101 h 306"/>
              <a:gd name="T18" fmla="*/ 766 w 1982"/>
              <a:gd name="T19" fmla="*/ 128 h 306"/>
              <a:gd name="T20" fmla="*/ 814 w 1982"/>
              <a:gd name="T21" fmla="*/ 158 h 306"/>
              <a:gd name="T22" fmla="*/ 850 w 1982"/>
              <a:gd name="T23" fmla="*/ 208 h 306"/>
              <a:gd name="T24" fmla="*/ 917 w 1982"/>
              <a:gd name="T25" fmla="*/ 206 h 306"/>
              <a:gd name="T26" fmla="*/ 979 w 1982"/>
              <a:gd name="T27" fmla="*/ 222 h 306"/>
              <a:gd name="T28" fmla="*/ 1033 w 1982"/>
              <a:gd name="T29" fmla="*/ 210 h 306"/>
              <a:gd name="T30" fmla="*/ 1091 w 1982"/>
              <a:gd name="T31" fmla="*/ 194 h 306"/>
              <a:gd name="T32" fmla="*/ 1156 w 1982"/>
              <a:gd name="T33" fmla="*/ 162 h 306"/>
              <a:gd name="T34" fmla="*/ 1220 w 1982"/>
              <a:gd name="T35" fmla="*/ 109 h 306"/>
              <a:gd name="T36" fmla="*/ 1291 w 1982"/>
              <a:gd name="T37" fmla="*/ 83 h 306"/>
              <a:gd name="T38" fmla="*/ 1339 w 1982"/>
              <a:gd name="T39" fmla="*/ 90 h 306"/>
              <a:gd name="T40" fmla="*/ 1398 w 1982"/>
              <a:gd name="T41" fmla="*/ 91 h 306"/>
              <a:gd name="T42" fmla="*/ 1480 w 1982"/>
              <a:gd name="T43" fmla="*/ 111 h 306"/>
              <a:gd name="T44" fmla="*/ 1527 w 1982"/>
              <a:gd name="T45" fmla="*/ 82 h 306"/>
              <a:gd name="T46" fmla="*/ 1569 w 1982"/>
              <a:gd name="T47" fmla="*/ 88 h 306"/>
              <a:gd name="T48" fmla="*/ 1642 w 1982"/>
              <a:gd name="T49" fmla="*/ 53 h 306"/>
              <a:gd name="T50" fmla="*/ 1687 w 1982"/>
              <a:gd name="T51" fmla="*/ 57 h 306"/>
              <a:gd name="T52" fmla="*/ 1739 w 1982"/>
              <a:gd name="T53" fmla="*/ 11 h 306"/>
              <a:gd name="T54" fmla="*/ 1792 w 1982"/>
              <a:gd name="T55" fmla="*/ 51 h 306"/>
              <a:gd name="T56" fmla="*/ 1847 w 1982"/>
              <a:gd name="T57" fmla="*/ 0 h 306"/>
              <a:gd name="T58" fmla="*/ 1896 w 1982"/>
              <a:gd name="T59" fmla="*/ 61 h 306"/>
              <a:gd name="T60" fmla="*/ 1946 w 1982"/>
              <a:gd name="T61" fmla="*/ 26 h 306"/>
              <a:gd name="T62" fmla="*/ 1981 w 1982"/>
              <a:gd name="T63" fmla="*/ 46 h 306"/>
              <a:gd name="T64" fmla="*/ 1304 w 1982"/>
              <a:gd name="T65" fmla="*/ 230 h 306"/>
              <a:gd name="T66" fmla="*/ 893 w 1982"/>
              <a:gd name="T67" fmla="*/ 305 h 306"/>
              <a:gd name="T68" fmla="*/ 699 w 1982"/>
              <a:gd name="T69" fmla="*/ 157 h 306"/>
              <a:gd name="T70" fmla="*/ 0 w 1982"/>
              <a:gd name="T71" fmla="*/ 31 h 306"/>
              <a:gd name="T72" fmla="*/ 29 w 1982"/>
              <a:gd name="T73" fmla="*/ 53 h 306"/>
              <a:gd name="T74" fmla="*/ 68 w 1982"/>
              <a:gd name="T75" fmla="*/ 61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982" h="306">
                <a:moveTo>
                  <a:pt x="68" y="61"/>
                </a:moveTo>
                <a:lnTo>
                  <a:pt x="96" y="68"/>
                </a:lnTo>
                <a:lnTo>
                  <a:pt x="126" y="61"/>
                </a:lnTo>
                <a:lnTo>
                  <a:pt x="156" y="68"/>
                </a:lnTo>
                <a:lnTo>
                  <a:pt x="178" y="86"/>
                </a:lnTo>
                <a:lnTo>
                  <a:pt x="203" y="101"/>
                </a:lnTo>
                <a:lnTo>
                  <a:pt x="244" y="88"/>
                </a:lnTo>
                <a:lnTo>
                  <a:pt x="279" y="82"/>
                </a:lnTo>
                <a:lnTo>
                  <a:pt x="330" y="82"/>
                </a:lnTo>
                <a:lnTo>
                  <a:pt x="366" y="71"/>
                </a:lnTo>
                <a:lnTo>
                  <a:pt x="398" y="81"/>
                </a:lnTo>
                <a:lnTo>
                  <a:pt x="427" y="92"/>
                </a:lnTo>
                <a:lnTo>
                  <a:pt x="452" y="95"/>
                </a:lnTo>
                <a:lnTo>
                  <a:pt x="493" y="82"/>
                </a:lnTo>
                <a:lnTo>
                  <a:pt x="536" y="82"/>
                </a:lnTo>
                <a:lnTo>
                  <a:pt x="599" y="87"/>
                </a:lnTo>
                <a:lnTo>
                  <a:pt x="625" y="105"/>
                </a:lnTo>
                <a:lnTo>
                  <a:pt x="667" y="101"/>
                </a:lnTo>
                <a:lnTo>
                  <a:pt x="725" y="95"/>
                </a:lnTo>
                <a:lnTo>
                  <a:pt x="766" y="128"/>
                </a:lnTo>
                <a:lnTo>
                  <a:pt x="790" y="135"/>
                </a:lnTo>
                <a:lnTo>
                  <a:pt x="814" y="158"/>
                </a:lnTo>
                <a:lnTo>
                  <a:pt x="826" y="194"/>
                </a:lnTo>
                <a:lnTo>
                  <a:pt x="850" y="208"/>
                </a:lnTo>
                <a:lnTo>
                  <a:pt x="880" y="208"/>
                </a:lnTo>
                <a:lnTo>
                  <a:pt x="917" y="206"/>
                </a:lnTo>
                <a:lnTo>
                  <a:pt x="953" y="208"/>
                </a:lnTo>
                <a:lnTo>
                  <a:pt x="979" y="222"/>
                </a:lnTo>
                <a:lnTo>
                  <a:pt x="999" y="211"/>
                </a:lnTo>
                <a:lnTo>
                  <a:pt x="1033" y="210"/>
                </a:lnTo>
                <a:lnTo>
                  <a:pt x="1065" y="189"/>
                </a:lnTo>
                <a:lnTo>
                  <a:pt x="1091" y="194"/>
                </a:lnTo>
                <a:lnTo>
                  <a:pt x="1136" y="187"/>
                </a:lnTo>
                <a:lnTo>
                  <a:pt x="1156" y="162"/>
                </a:lnTo>
                <a:lnTo>
                  <a:pt x="1208" y="141"/>
                </a:lnTo>
                <a:lnTo>
                  <a:pt x="1220" y="109"/>
                </a:lnTo>
                <a:lnTo>
                  <a:pt x="1246" y="93"/>
                </a:lnTo>
                <a:lnTo>
                  <a:pt x="1291" y="83"/>
                </a:lnTo>
                <a:lnTo>
                  <a:pt x="1315" y="95"/>
                </a:lnTo>
                <a:lnTo>
                  <a:pt x="1339" y="90"/>
                </a:lnTo>
                <a:lnTo>
                  <a:pt x="1368" y="101"/>
                </a:lnTo>
                <a:lnTo>
                  <a:pt x="1398" y="91"/>
                </a:lnTo>
                <a:lnTo>
                  <a:pt x="1455" y="101"/>
                </a:lnTo>
                <a:lnTo>
                  <a:pt x="1480" y="111"/>
                </a:lnTo>
                <a:lnTo>
                  <a:pt x="1508" y="84"/>
                </a:lnTo>
                <a:lnTo>
                  <a:pt x="1527" y="82"/>
                </a:lnTo>
                <a:lnTo>
                  <a:pt x="1549" y="92"/>
                </a:lnTo>
                <a:lnTo>
                  <a:pt x="1569" y="88"/>
                </a:lnTo>
                <a:lnTo>
                  <a:pt x="1596" y="61"/>
                </a:lnTo>
                <a:lnTo>
                  <a:pt x="1642" y="53"/>
                </a:lnTo>
                <a:lnTo>
                  <a:pt x="1664" y="57"/>
                </a:lnTo>
                <a:lnTo>
                  <a:pt x="1687" y="57"/>
                </a:lnTo>
                <a:lnTo>
                  <a:pt x="1720" y="23"/>
                </a:lnTo>
                <a:lnTo>
                  <a:pt x="1739" y="11"/>
                </a:lnTo>
                <a:lnTo>
                  <a:pt x="1764" y="16"/>
                </a:lnTo>
                <a:lnTo>
                  <a:pt x="1792" y="51"/>
                </a:lnTo>
                <a:lnTo>
                  <a:pt x="1820" y="29"/>
                </a:lnTo>
                <a:lnTo>
                  <a:pt x="1847" y="0"/>
                </a:lnTo>
                <a:lnTo>
                  <a:pt x="1870" y="1"/>
                </a:lnTo>
                <a:lnTo>
                  <a:pt x="1896" y="61"/>
                </a:lnTo>
                <a:lnTo>
                  <a:pt x="1917" y="51"/>
                </a:lnTo>
                <a:lnTo>
                  <a:pt x="1946" y="26"/>
                </a:lnTo>
                <a:lnTo>
                  <a:pt x="1969" y="25"/>
                </a:lnTo>
                <a:lnTo>
                  <a:pt x="1981" y="46"/>
                </a:lnTo>
                <a:lnTo>
                  <a:pt x="1981" y="196"/>
                </a:lnTo>
                <a:lnTo>
                  <a:pt x="1304" y="230"/>
                </a:lnTo>
                <a:lnTo>
                  <a:pt x="1098" y="293"/>
                </a:lnTo>
                <a:lnTo>
                  <a:pt x="893" y="305"/>
                </a:lnTo>
                <a:lnTo>
                  <a:pt x="792" y="250"/>
                </a:lnTo>
                <a:lnTo>
                  <a:pt x="699" y="157"/>
                </a:lnTo>
                <a:lnTo>
                  <a:pt x="0" y="141"/>
                </a:lnTo>
                <a:lnTo>
                  <a:pt x="0" y="31"/>
                </a:lnTo>
                <a:lnTo>
                  <a:pt x="12" y="47"/>
                </a:lnTo>
                <a:lnTo>
                  <a:pt x="29" y="53"/>
                </a:lnTo>
                <a:lnTo>
                  <a:pt x="51" y="55"/>
                </a:lnTo>
                <a:lnTo>
                  <a:pt x="68" y="61"/>
                </a:lnTo>
              </a:path>
            </a:pathLst>
          </a:custGeom>
          <a:solidFill>
            <a:srgbClr val="003300"/>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197" name="Freeform 5"/>
          <p:cNvSpPr>
            <a:spLocks/>
          </p:cNvSpPr>
          <p:nvPr/>
        </p:nvSpPr>
        <p:spPr bwMode="auto">
          <a:xfrm>
            <a:off x="3022600" y="771525"/>
            <a:ext cx="3146425" cy="490538"/>
          </a:xfrm>
          <a:custGeom>
            <a:avLst/>
            <a:gdLst>
              <a:gd name="T0" fmla="*/ 42 w 1982"/>
              <a:gd name="T1" fmla="*/ 200 h 309"/>
              <a:gd name="T2" fmla="*/ 714 w 1982"/>
              <a:gd name="T3" fmla="*/ 201 h 309"/>
              <a:gd name="T4" fmla="*/ 772 w 1982"/>
              <a:gd name="T5" fmla="*/ 249 h 309"/>
              <a:gd name="T6" fmla="*/ 844 w 1982"/>
              <a:gd name="T7" fmla="*/ 281 h 309"/>
              <a:gd name="T8" fmla="*/ 932 w 1982"/>
              <a:gd name="T9" fmla="*/ 301 h 309"/>
              <a:gd name="T10" fmla="*/ 1065 w 1982"/>
              <a:gd name="T11" fmla="*/ 301 h 309"/>
              <a:gd name="T12" fmla="*/ 1221 w 1982"/>
              <a:gd name="T13" fmla="*/ 253 h 309"/>
              <a:gd name="T14" fmla="*/ 1287 w 1982"/>
              <a:gd name="T15" fmla="*/ 200 h 309"/>
              <a:gd name="T16" fmla="*/ 1942 w 1982"/>
              <a:gd name="T17" fmla="*/ 199 h 309"/>
              <a:gd name="T18" fmla="*/ 1971 w 1982"/>
              <a:gd name="T19" fmla="*/ 184 h 309"/>
              <a:gd name="T20" fmla="*/ 1981 w 1982"/>
              <a:gd name="T21" fmla="*/ 155 h 309"/>
              <a:gd name="T22" fmla="*/ 1964 w 1982"/>
              <a:gd name="T23" fmla="*/ 0 h 309"/>
              <a:gd name="T24" fmla="*/ 1946 w 1982"/>
              <a:gd name="T25" fmla="*/ 29 h 309"/>
              <a:gd name="T26" fmla="*/ 1931 w 1982"/>
              <a:gd name="T27" fmla="*/ 53 h 309"/>
              <a:gd name="T28" fmla="*/ 1897 w 1982"/>
              <a:gd name="T29" fmla="*/ 38 h 309"/>
              <a:gd name="T30" fmla="*/ 1856 w 1982"/>
              <a:gd name="T31" fmla="*/ 23 h 309"/>
              <a:gd name="T32" fmla="*/ 1805 w 1982"/>
              <a:gd name="T33" fmla="*/ 53 h 309"/>
              <a:gd name="T34" fmla="*/ 1771 w 1982"/>
              <a:gd name="T35" fmla="*/ 38 h 309"/>
              <a:gd name="T36" fmla="*/ 1727 w 1982"/>
              <a:gd name="T37" fmla="*/ 31 h 309"/>
              <a:gd name="T38" fmla="*/ 1705 w 1982"/>
              <a:gd name="T39" fmla="*/ 61 h 309"/>
              <a:gd name="T40" fmla="*/ 1660 w 1982"/>
              <a:gd name="T41" fmla="*/ 53 h 309"/>
              <a:gd name="T42" fmla="*/ 1597 w 1982"/>
              <a:gd name="T43" fmla="*/ 61 h 309"/>
              <a:gd name="T44" fmla="*/ 1538 w 1982"/>
              <a:gd name="T45" fmla="*/ 53 h 309"/>
              <a:gd name="T46" fmla="*/ 1479 w 1982"/>
              <a:gd name="T47" fmla="*/ 76 h 309"/>
              <a:gd name="T48" fmla="*/ 1429 w 1982"/>
              <a:gd name="T49" fmla="*/ 55 h 309"/>
              <a:gd name="T50" fmla="*/ 1344 w 1982"/>
              <a:gd name="T51" fmla="*/ 72 h 309"/>
              <a:gd name="T52" fmla="*/ 1281 w 1982"/>
              <a:gd name="T53" fmla="*/ 69 h 309"/>
              <a:gd name="T54" fmla="*/ 1242 w 1982"/>
              <a:gd name="T55" fmla="*/ 130 h 309"/>
              <a:gd name="T56" fmla="*/ 1214 w 1982"/>
              <a:gd name="T57" fmla="*/ 178 h 309"/>
              <a:gd name="T58" fmla="*/ 1156 w 1982"/>
              <a:gd name="T59" fmla="*/ 196 h 309"/>
              <a:gd name="T60" fmla="*/ 1106 w 1982"/>
              <a:gd name="T61" fmla="*/ 213 h 309"/>
              <a:gd name="T62" fmla="*/ 1005 w 1982"/>
              <a:gd name="T63" fmla="*/ 221 h 309"/>
              <a:gd name="T64" fmla="*/ 883 w 1982"/>
              <a:gd name="T65" fmla="*/ 233 h 309"/>
              <a:gd name="T66" fmla="*/ 792 w 1982"/>
              <a:gd name="T67" fmla="*/ 186 h 309"/>
              <a:gd name="T68" fmla="*/ 721 w 1982"/>
              <a:gd name="T69" fmla="*/ 91 h 309"/>
              <a:gd name="T70" fmla="*/ 634 w 1982"/>
              <a:gd name="T71" fmla="*/ 76 h 309"/>
              <a:gd name="T72" fmla="*/ 526 w 1982"/>
              <a:gd name="T73" fmla="*/ 53 h 309"/>
              <a:gd name="T74" fmla="*/ 415 w 1982"/>
              <a:gd name="T75" fmla="*/ 38 h 309"/>
              <a:gd name="T76" fmla="*/ 339 w 1982"/>
              <a:gd name="T77" fmla="*/ 57 h 309"/>
              <a:gd name="T78" fmla="*/ 295 w 1982"/>
              <a:gd name="T79" fmla="*/ 51 h 309"/>
              <a:gd name="T80" fmla="*/ 231 w 1982"/>
              <a:gd name="T81" fmla="*/ 59 h 309"/>
              <a:gd name="T82" fmla="*/ 162 w 1982"/>
              <a:gd name="T83" fmla="*/ 57 h 309"/>
              <a:gd name="T84" fmla="*/ 90 w 1982"/>
              <a:gd name="T85" fmla="*/ 70 h 309"/>
              <a:gd name="T86" fmla="*/ 18 w 1982"/>
              <a:gd name="T87" fmla="*/ 61 h 309"/>
              <a:gd name="T88" fmla="*/ 2 w 1982"/>
              <a:gd name="T89" fmla="*/ 120 h 309"/>
              <a:gd name="T90" fmla="*/ 14 w 1982"/>
              <a:gd name="T91" fmla="*/ 190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82" h="309">
                <a:moveTo>
                  <a:pt x="26" y="196"/>
                </a:moveTo>
                <a:lnTo>
                  <a:pt x="42" y="200"/>
                </a:lnTo>
                <a:lnTo>
                  <a:pt x="61" y="201"/>
                </a:lnTo>
                <a:lnTo>
                  <a:pt x="714" y="201"/>
                </a:lnTo>
                <a:lnTo>
                  <a:pt x="727" y="217"/>
                </a:lnTo>
                <a:lnTo>
                  <a:pt x="772" y="249"/>
                </a:lnTo>
                <a:lnTo>
                  <a:pt x="811" y="267"/>
                </a:lnTo>
                <a:lnTo>
                  <a:pt x="844" y="281"/>
                </a:lnTo>
                <a:lnTo>
                  <a:pt x="887" y="296"/>
                </a:lnTo>
                <a:lnTo>
                  <a:pt x="932" y="301"/>
                </a:lnTo>
                <a:lnTo>
                  <a:pt x="1001" y="308"/>
                </a:lnTo>
                <a:lnTo>
                  <a:pt x="1065" y="301"/>
                </a:lnTo>
                <a:lnTo>
                  <a:pt x="1147" y="285"/>
                </a:lnTo>
                <a:lnTo>
                  <a:pt x="1221" y="253"/>
                </a:lnTo>
                <a:lnTo>
                  <a:pt x="1264" y="221"/>
                </a:lnTo>
                <a:lnTo>
                  <a:pt x="1287" y="200"/>
                </a:lnTo>
                <a:lnTo>
                  <a:pt x="1920" y="201"/>
                </a:lnTo>
                <a:lnTo>
                  <a:pt x="1942" y="199"/>
                </a:lnTo>
                <a:lnTo>
                  <a:pt x="1957" y="195"/>
                </a:lnTo>
                <a:lnTo>
                  <a:pt x="1971" y="184"/>
                </a:lnTo>
                <a:lnTo>
                  <a:pt x="1979" y="170"/>
                </a:lnTo>
                <a:lnTo>
                  <a:pt x="1981" y="155"/>
                </a:lnTo>
                <a:lnTo>
                  <a:pt x="1981" y="23"/>
                </a:lnTo>
                <a:lnTo>
                  <a:pt x="1964" y="0"/>
                </a:lnTo>
                <a:lnTo>
                  <a:pt x="1955" y="7"/>
                </a:lnTo>
                <a:lnTo>
                  <a:pt x="1946" y="29"/>
                </a:lnTo>
                <a:lnTo>
                  <a:pt x="1940" y="55"/>
                </a:lnTo>
                <a:lnTo>
                  <a:pt x="1931" y="53"/>
                </a:lnTo>
                <a:lnTo>
                  <a:pt x="1920" y="51"/>
                </a:lnTo>
                <a:lnTo>
                  <a:pt x="1897" y="38"/>
                </a:lnTo>
                <a:lnTo>
                  <a:pt x="1881" y="27"/>
                </a:lnTo>
                <a:lnTo>
                  <a:pt x="1856" y="23"/>
                </a:lnTo>
                <a:lnTo>
                  <a:pt x="1830" y="35"/>
                </a:lnTo>
                <a:lnTo>
                  <a:pt x="1805" y="53"/>
                </a:lnTo>
                <a:lnTo>
                  <a:pt x="1787" y="40"/>
                </a:lnTo>
                <a:lnTo>
                  <a:pt x="1771" y="38"/>
                </a:lnTo>
                <a:lnTo>
                  <a:pt x="1749" y="27"/>
                </a:lnTo>
                <a:lnTo>
                  <a:pt x="1727" y="31"/>
                </a:lnTo>
                <a:lnTo>
                  <a:pt x="1711" y="44"/>
                </a:lnTo>
                <a:lnTo>
                  <a:pt x="1705" y="61"/>
                </a:lnTo>
                <a:lnTo>
                  <a:pt x="1686" y="53"/>
                </a:lnTo>
                <a:lnTo>
                  <a:pt x="1660" y="53"/>
                </a:lnTo>
                <a:lnTo>
                  <a:pt x="1627" y="46"/>
                </a:lnTo>
                <a:lnTo>
                  <a:pt x="1597" y="61"/>
                </a:lnTo>
                <a:lnTo>
                  <a:pt x="1571" y="39"/>
                </a:lnTo>
                <a:lnTo>
                  <a:pt x="1538" y="53"/>
                </a:lnTo>
                <a:lnTo>
                  <a:pt x="1505" y="89"/>
                </a:lnTo>
                <a:lnTo>
                  <a:pt x="1479" y="76"/>
                </a:lnTo>
                <a:lnTo>
                  <a:pt x="1455" y="62"/>
                </a:lnTo>
                <a:lnTo>
                  <a:pt x="1429" y="55"/>
                </a:lnTo>
                <a:lnTo>
                  <a:pt x="1396" y="61"/>
                </a:lnTo>
                <a:lnTo>
                  <a:pt x="1344" y="72"/>
                </a:lnTo>
                <a:lnTo>
                  <a:pt x="1297" y="60"/>
                </a:lnTo>
                <a:lnTo>
                  <a:pt x="1281" y="69"/>
                </a:lnTo>
                <a:lnTo>
                  <a:pt x="1259" y="91"/>
                </a:lnTo>
                <a:lnTo>
                  <a:pt x="1242" y="130"/>
                </a:lnTo>
                <a:lnTo>
                  <a:pt x="1222" y="150"/>
                </a:lnTo>
                <a:lnTo>
                  <a:pt x="1214" y="178"/>
                </a:lnTo>
                <a:lnTo>
                  <a:pt x="1192" y="190"/>
                </a:lnTo>
                <a:lnTo>
                  <a:pt x="1156" y="196"/>
                </a:lnTo>
                <a:lnTo>
                  <a:pt x="1115" y="199"/>
                </a:lnTo>
                <a:lnTo>
                  <a:pt x="1106" y="213"/>
                </a:lnTo>
                <a:lnTo>
                  <a:pt x="1053" y="209"/>
                </a:lnTo>
                <a:lnTo>
                  <a:pt x="1005" y="221"/>
                </a:lnTo>
                <a:lnTo>
                  <a:pt x="960" y="218"/>
                </a:lnTo>
                <a:lnTo>
                  <a:pt x="883" y="233"/>
                </a:lnTo>
                <a:lnTo>
                  <a:pt x="840" y="196"/>
                </a:lnTo>
                <a:lnTo>
                  <a:pt x="792" y="186"/>
                </a:lnTo>
                <a:lnTo>
                  <a:pt x="742" y="121"/>
                </a:lnTo>
                <a:lnTo>
                  <a:pt x="721" y="91"/>
                </a:lnTo>
                <a:lnTo>
                  <a:pt x="696" y="84"/>
                </a:lnTo>
                <a:lnTo>
                  <a:pt x="634" y="76"/>
                </a:lnTo>
                <a:lnTo>
                  <a:pt x="582" y="68"/>
                </a:lnTo>
                <a:lnTo>
                  <a:pt x="526" y="53"/>
                </a:lnTo>
                <a:lnTo>
                  <a:pt x="475" y="68"/>
                </a:lnTo>
                <a:lnTo>
                  <a:pt x="415" y="38"/>
                </a:lnTo>
                <a:lnTo>
                  <a:pt x="370" y="39"/>
                </a:lnTo>
                <a:lnTo>
                  <a:pt x="339" y="57"/>
                </a:lnTo>
                <a:lnTo>
                  <a:pt x="320" y="42"/>
                </a:lnTo>
                <a:lnTo>
                  <a:pt x="295" y="51"/>
                </a:lnTo>
                <a:lnTo>
                  <a:pt x="263" y="53"/>
                </a:lnTo>
                <a:lnTo>
                  <a:pt x="231" y="59"/>
                </a:lnTo>
                <a:lnTo>
                  <a:pt x="193" y="72"/>
                </a:lnTo>
                <a:lnTo>
                  <a:pt x="162" y="57"/>
                </a:lnTo>
                <a:lnTo>
                  <a:pt x="131" y="64"/>
                </a:lnTo>
                <a:lnTo>
                  <a:pt x="90" y="70"/>
                </a:lnTo>
                <a:lnTo>
                  <a:pt x="65" y="64"/>
                </a:lnTo>
                <a:lnTo>
                  <a:pt x="18" y="61"/>
                </a:lnTo>
                <a:lnTo>
                  <a:pt x="0" y="76"/>
                </a:lnTo>
                <a:lnTo>
                  <a:pt x="2" y="120"/>
                </a:lnTo>
                <a:lnTo>
                  <a:pt x="5" y="157"/>
                </a:lnTo>
                <a:lnTo>
                  <a:pt x="14" y="190"/>
                </a:lnTo>
                <a:lnTo>
                  <a:pt x="26" y="196"/>
                </a:lnTo>
              </a:path>
            </a:pathLst>
          </a:custGeom>
          <a:gradFill rotWithShape="0">
            <a:gsLst>
              <a:gs pos="0">
                <a:srgbClr val="CC6600"/>
              </a:gs>
              <a:gs pos="100000">
                <a:srgbClr val="000000"/>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198" name="Freeform 6"/>
          <p:cNvSpPr>
            <a:spLocks/>
          </p:cNvSpPr>
          <p:nvPr/>
        </p:nvSpPr>
        <p:spPr bwMode="auto">
          <a:xfrm>
            <a:off x="3044825" y="850900"/>
            <a:ext cx="3086100" cy="365125"/>
          </a:xfrm>
          <a:custGeom>
            <a:avLst/>
            <a:gdLst>
              <a:gd name="T0" fmla="*/ 477 w 1944"/>
              <a:gd name="T1" fmla="*/ 72 h 230"/>
              <a:gd name="T2" fmla="*/ 348 w 1944"/>
              <a:gd name="T3" fmla="*/ 81 h 230"/>
              <a:gd name="T4" fmla="*/ 154 w 1944"/>
              <a:gd name="T5" fmla="*/ 81 h 230"/>
              <a:gd name="T6" fmla="*/ 64 w 1944"/>
              <a:gd name="T7" fmla="*/ 79 h 230"/>
              <a:gd name="T8" fmla="*/ 12 w 1944"/>
              <a:gd name="T9" fmla="*/ 58 h 230"/>
              <a:gd name="T10" fmla="*/ 0 w 1944"/>
              <a:gd name="T11" fmla="*/ 74 h 230"/>
              <a:gd name="T12" fmla="*/ 73 w 1944"/>
              <a:gd name="T13" fmla="*/ 103 h 230"/>
              <a:gd name="T14" fmla="*/ 163 w 1944"/>
              <a:gd name="T15" fmla="*/ 101 h 230"/>
              <a:gd name="T16" fmla="*/ 212 w 1944"/>
              <a:gd name="T17" fmla="*/ 105 h 230"/>
              <a:gd name="T18" fmla="*/ 324 w 1944"/>
              <a:gd name="T19" fmla="*/ 109 h 230"/>
              <a:gd name="T20" fmla="*/ 541 w 1944"/>
              <a:gd name="T21" fmla="*/ 101 h 230"/>
              <a:gd name="T22" fmla="*/ 698 w 1944"/>
              <a:gd name="T23" fmla="*/ 103 h 230"/>
              <a:gd name="T24" fmla="*/ 769 w 1944"/>
              <a:gd name="T25" fmla="*/ 168 h 230"/>
              <a:gd name="T26" fmla="*/ 885 w 1944"/>
              <a:gd name="T27" fmla="*/ 218 h 230"/>
              <a:gd name="T28" fmla="*/ 1018 w 1944"/>
              <a:gd name="T29" fmla="*/ 229 h 230"/>
              <a:gd name="T30" fmla="*/ 1154 w 1944"/>
              <a:gd name="T31" fmla="*/ 194 h 230"/>
              <a:gd name="T32" fmla="*/ 1246 w 1944"/>
              <a:gd name="T33" fmla="*/ 131 h 230"/>
              <a:gd name="T34" fmla="*/ 1311 w 1944"/>
              <a:gd name="T35" fmla="*/ 107 h 230"/>
              <a:gd name="T36" fmla="*/ 1485 w 1944"/>
              <a:gd name="T37" fmla="*/ 109 h 230"/>
              <a:gd name="T38" fmla="*/ 1618 w 1944"/>
              <a:gd name="T39" fmla="*/ 107 h 230"/>
              <a:gd name="T40" fmla="*/ 1773 w 1944"/>
              <a:gd name="T41" fmla="*/ 107 h 230"/>
              <a:gd name="T42" fmla="*/ 1919 w 1944"/>
              <a:gd name="T43" fmla="*/ 111 h 230"/>
              <a:gd name="T44" fmla="*/ 1943 w 1944"/>
              <a:gd name="T45" fmla="*/ 54 h 230"/>
              <a:gd name="T46" fmla="*/ 1919 w 1944"/>
              <a:gd name="T47" fmla="*/ 60 h 230"/>
              <a:gd name="T48" fmla="*/ 1857 w 1944"/>
              <a:gd name="T49" fmla="*/ 95 h 230"/>
              <a:gd name="T50" fmla="*/ 1687 w 1944"/>
              <a:gd name="T51" fmla="*/ 91 h 230"/>
              <a:gd name="T52" fmla="*/ 1491 w 1944"/>
              <a:gd name="T53" fmla="*/ 93 h 230"/>
              <a:gd name="T54" fmla="*/ 1349 w 1944"/>
              <a:gd name="T55" fmla="*/ 99 h 230"/>
              <a:gd name="T56" fmla="*/ 1291 w 1944"/>
              <a:gd name="T57" fmla="*/ 85 h 230"/>
              <a:gd name="T58" fmla="*/ 1283 w 1944"/>
              <a:gd name="T59" fmla="*/ 52 h 230"/>
              <a:gd name="T60" fmla="*/ 1265 w 1944"/>
              <a:gd name="T61" fmla="*/ 36 h 230"/>
              <a:gd name="T62" fmla="*/ 1205 w 1944"/>
              <a:gd name="T63" fmla="*/ 115 h 230"/>
              <a:gd name="T64" fmla="*/ 1139 w 1944"/>
              <a:gd name="T65" fmla="*/ 162 h 230"/>
              <a:gd name="T66" fmla="*/ 1063 w 1944"/>
              <a:gd name="T67" fmla="*/ 180 h 230"/>
              <a:gd name="T68" fmla="*/ 980 w 1944"/>
              <a:gd name="T69" fmla="*/ 198 h 230"/>
              <a:gd name="T70" fmla="*/ 883 w 1944"/>
              <a:gd name="T71" fmla="*/ 176 h 230"/>
              <a:gd name="T72" fmla="*/ 825 w 1944"/>
              <a:gd name="T73" fmla="*/ 149 h 230"/>
              <a:gd name="T74" fmla="*/ 771 w 1944"/>
              <a:gd name="T75" fmla="*/ 137 h 230"/>
              <a:gd name="T76" fmla="*/ 730 w 1944"/>
              <a:gd name="T77" fmla="*/ 99 h 230"/>
              <a:gd name="T78" fmla="*/ 685 w 1944"/>
              <a:gd name="T79" fmla="*/ 38 h 230"/>
              <a:gd name="T80" fmla="*/ 655 w 1944"/>
              <a:gd name="T81" fmla="*/ 68 h 230"/>
              <a:gd name="T82" fmla="*/ 537 w 1944"/>
              <a:gd name="T83" fmla="*/ 77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44" h="230">
                <a:moveTo>
                  <a:pt x="537" y="77"/>
                </a:moveTo>
                <a:lnTo>
                  <a:pt x="477" y="72"/>
                </a:lnTo>
                <a:lnTo>
                  <a:pt x="416" y="81"/>
                </a:lnTo>
                <a:lnTo>
                  <a:pt x="348" y="81"/>
                </a:lnTo>
                <a:lnTo>
                  <a:pt x="255" y="77"/>
                </a:lnTo>
                <a:lnTo>
                  <a:pt x="154" y="81"/>
                </a:lnTo>
                <a:lnTo>
                  <a:pt x="103" y="83"/>
                </a:lnTo>
                <a:lnTo>
                  <a:pt x="64" y="79"/>
                </a:lnTo>
                <a:lnTo>
                  <a:pt x="25" y="83"/>
                </a:lnTo>
                <a:lnTo>
                  <a:pt x="12" y="58"/>
                </a:lnTo>
                <a:lnTo>
                  <a:pt x="2" y="38"/>
                </a:lnTo>
                <a:lnTo>
                  <a:pt x="0" y="74"/>
                </a:lnTo>
                <a:lnTo>
                  <a:pt x="12" y="107"/>
                </a:lnTo>
                <a:lnTo>
                  <a:pt x="73" y="103"/>
                </a:lnTo>
                <a:lnTo>
                  <a:pt x="128" y="99"/>
                </a:lnTo>
                <a:lnTo>
                  <a:pt x="163" y="101"/>
                </a:lnTo>
                <a:lnTo>
                  <a:pt x="193" y="103"/>
                </a:lnTo>
                <a:lnTo>
                  <a:pt x="212" y="105"/>
                </a:lnTo>
                <a:lnTo>
                  <a:pt x="270" y="103"/>
                </a:lnTo>
                <a:lnTo>
                  <a:pt x="324" y="109"/>
                </a:lnTo>
                <a:lnTo>
                  <a:pt x="451" y="103"/>
                </a:lnTo>
                <a:lnTo>
                  <a:pt x="541" y="101"/>
                </a:lnTo>
                <a:lnTo>
                  <a:pt x="616" y="103"/>
                </a:lnTo>
                <a:lnTo>
                  <a:pt x="698" y="103"/>
                </a:lnTo>
                <a:lnTo>
                  <a:pt x="737" y="147"/>
                </a:lnTo>
                <a:lnTo>
                  <a:pt x="769" y="168"/>
                </a:lnTo>
                <a:lnTo>
                  <a:pt x="836" y="210"/>
                </a:lnTo>
                <a:lnTo>
                  <a:pt x="885" y="218"/>
                </a:lnTo>
                <a:lnTo>
                  <a:pt x="945" y="229"/>
                </a:lnTo>
                <a:lnTo>
                  <a:pt x="1018" y="229"/>
                </a:lnTo>
                <a:lnTo>
                  <a:pt x="1085" y="220"/>
                </a:lnTo>
                <a:lnTo>
                  <a:pt x="1154" y="194"/>
                </a:lnTo>
                <a:lnTo>
                  <a:pt x="1205" y="170"/>
                </a:lnTo>
                <a:lnTo>
                  <a:pt x="1246" y="131"/>
                </a:lnTo>
                <a:lnTo>
                  <a:pt x="1278" y="115"/>
                </a:lnTo>
                <a:lnTo>
                  <a:pt x="1311" y="107"/>
                </a:lnTo>
                <a:lnTo>
                  <a:pt x="1390" y="119"/>
                </a:lnTo>
                <a:lnTo>
                  <a:pt x="1485" y="109"/>
                </a:lnTo>
                <a:lnTo>
                  <a:pt x="1577" y="111"/>
                </a:lnTo>
                <a:lnTo>
                  <a:pt x="1618" y="107"/>
                </a:lnTo>
                <a:lnTo>
                  <a:pt x="1697" y="113"/>
                </a:lnTo>
                <a:lnTo>
                  <a:pt x="1773" y="107"/>
                </a:lnTo>
                <a:lnTo>
                  <a:pt x="1839" y="115"/>
                </a:lnTo>
                <a:lnTo>
                  <a:pt x="1919" y="111"/>
                </a:lnTo>
                <a:lnTo>
                  <a:pt x="1938" y="91"/>
                </a:lnTo>
                <a:lnTo>
                  <a:pt x="1943" y="54"/>
                </a:lnTo>
                <a:lnTo>
                  <a:pt x="1940" y="0"/>
                </a:lnTo>
                <a:lnTo>
                  <a:pt x="1919" y="60"/>
                </a:lnTo>
                <a:lnTo>
                  <a:pt x="1908" y="89"/>
                </a:lnTo>
                <a:lnTo>
                  <a:pt x="1857" y="95"/>
                </a:lnTo>
                <a:lnTo>
                  <a:pt x="1762" y="93"/>
                </a:lnTo>
                <a:lnTo>
                  <a:pt x="1687" y="91"/>
                </a:lnTo>
                <a:lnTo>
                  <a:pt x="1558" y="87"/>
                </a:lnTo>
                <a:lnTo>
                  <a:pt x="1491" y="93"/>
                </a:lnTo>
                <a:lnTo>
                  <a:pt x="1403" y="91"/>
                </a:lnTo>
                <a:lnTo>
                  <a:pt x="1349" y="99"/>
                </a:lnTo>
                <a:lnTo>
                  <a:pt x="1313" y="89"/>
                </a:lnTo>
                <a:lnTo>
                  <a:pt x="1291" y="85"/>
                </a:lnTo>
                <a:lnTo>
                  <a:pt x="1274" y="74"/>
                </a:lnTo>
                <a:lnTo>
                  <a:pt x="1283" y="52"/>
                </a:lnTo>
                <a:lnTo>
                  <a:pt x="1283" y="28"/>
                </a:lnTo>
                <a:lnTo>
                  <a:pt x="1265" y="36"/>
                </a:lnTo>
                <a:lnTo>
                  <a:pt x="1246" y="79"/>
                </a:lnTo>
                <a:lnTo>
                  <a:pt x="1205" y="115"/>
                </a:lnTo>
                <a:lnTo>
                  <a:pt x="1182" y="139"/>
                </a:lnTo>
                <a:lnTo>
                  <a:pt x="1139" y="162"/>
                </a:lnTo>
                <a:lnTo>
                  <a:pt x="1111" y="158"/>
                </a:lnTo>
                <a:lnTo>
                  <a:pt x="1063" y="180"/>
                </a:lnTo>
                <a:lnTo>
                  <a:pt x="1020" y="190"/>
                </a:lnTo>
                <a:lnTo>
                  <a:pt x="980" y="198"/>
                </a:lnTo>
                <a:lnTo>
                  <a:pt x="928" y="174"/>
                </a:lnTo>
                <a:lnTo>
                  <a:pt x="883" y="176"/>
                </a:lnTo>
                <a:lnTo>
                  <a:pt x="866" y="147"/>
                </a:lnTo>
                <a:lnTo>
                  <a:pt x="825" y="149"/>
                </a:lnTo>
                <a:lnTo>
                  <a:pt x="803" y="158"/>
                </a:lnTo>
                <a:lnTo>
                  <a:pt x="771" y="137"/>
                </a:lnTo>
                <a:lnTo>
                  <a:pt x="743" y="123"/>
                </a:lnTo>
                <a:lnTo>
                  <a:pt x="730" y="99"/>
                </a:lnTo>
                <a:lnTo>
                  <a:pt x="707" y="46"/>
                </a:lnTo>
                <a:lnTo>
                  <a:pt x="685" y="38"/>
                </a:lnTo>
                <a:lnTo>
                  <a:pt x="674" y="70"/>
                </a:lnTo>
                <a:lnTo>
                  <a:pt x="655" y="68"/>
                </a:lnTo>
                <a:lnTo>
                  <a:pt x="591" y="89"/>
                </a:lnTo>
                <a:lnTo>
                  <a:pt x="537" y="77"/>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199" name="Freeform 7"/>
          <p:cNvSpPr>
            <a:spLocks/>
          </p:cNvSpPr>
          <p:nvPr/>
        </p:nvSpPr>
        <p:spPr bwMode="auto">
          <a:xfrm>
            <a:off x="5057775" y="358775"/>
            <a:ext cx="193675" cy="649288"/>
          </a:xfrm>
          <a:custGeom>
            <a:avLst/>
            <a:gdLst>
              <a:gd name="T0" fmla="*/ 82 w 122"/>
              <a:gd name="T1" fmla="*/ 10 h 409"/>
              <a:gd name="T2" fmla="*/ 75 w 122"/>
              <a:gd name="T3" fmla="*/ 40 h 409"/>
              <a:gd name="T4" fmla="*/ 121 w 122"/>
              <a:gd name="T5" fmla="*/ 44 h 409"/>
              <a:gd name="T6" fmla="*/ 103 w 122"/>
              <a:gd name="T7" fmla="*/ 98 h 409"/>
              <a:gd name="T8" fmla="*/ 105 w 122"/>
              <a:gd name="T9" fmla="*/ 140 h 409"/>
              <a:gd name="T10" fmla="*/ 116 w 122"/>
              <a:gd name="T11" fmla="*/ 176 h 409"/>
              <a:gd name="T12" fmla="*/ 97 w 122"/>
              <a:gd name="T13" fmla="*/ 214 h 409"/>
              <a:gd name="T14" fmla="*/ 90 w 122"/>
              <a:gd name="T15" fmla="*/ 252 h 409"/>
              <a:gd name="T16" fmla="*/ 82 w 122"/>
              <a:gd name="T17" fmla="*/ 290 h 409"/>
              <a:gd name="T18" fmla="*/ 66 w 122"/>
              <a:gd name="T19" fmla="*/ 316 h 409"/>
              <a:gd name="T20" fmla="*/ 51 w 122"/>
              <a:gd name="T21" fmla="*/ 342 h 409"/>
              <a:gd name="T22" fmla="*/ 32 w 122"/>
              <a:gd name="T23" fmla="*/ 368 h 409"/>
              <a:gd name="T24" fmla="*/ 21 w 122"/>
              <a:gd name="T25" fmla="*/ 386 h 409"/>
              <a:gd name="T26" fmla="*/ 0 w 122"/>
              <a:gd name="T27" fmla="*/ 408 h 409"/>
              <a:gd name="T28" fmla="*/ 12 w 122"/>
              <a:gd name="T29" fmla="*/ 368 h 409"/>
              <a:gd name="T30" fmla="*/ 38 w 122"/>
              <a:gd name="T31" fmla="*/ 340 h 409"/>
              <a:gd name="T32" fmla="*/ 34 w 122"/>
              <a:gd name="T33" fmla="*/ 308 h 409"/>
              <a:gd name="T34" fmla="*/ 58 w 122"/>
              <a:gd name="T35" fmla="*/ 268 h 409"/>
              <a:gd name="T36" fmla="*/ 71 w 122"/>
              <a:gd name="T37" fmla="*/ 220 h 409"/>
              <a:gd name="T38" fmla="*/ 64 w 122"/>
              <a:gd name="T39" fmla="*/ 174 h 409"/>
              <a:gd name="T40" fmla="*/ 69 w 122"/>
              <a:gd name="T41" fmla="*/ 136 h 409"/>
              <a:gd name="T42" fmla="*/ 64 w 122"/>
              <a:gd name="T43" fmla="*/ 110 h 409"/>
              <a:gd name="T44" fmla="*/ 30 w 122"/>
              <a:gd name="T45" fmla="*/ 58 h 409"/>
              <a:gd name="T46" fmla="*/ 10 w 122"/>
              <a:gd name="T47" fmla="*/ 6 h 409"/>
              <a:gd name="T48" fmla="*/ 79 w 122"/>
              <a:gd name="T49" fmla="*/ 0 h 409"/>
              <a:gd name="T50" fmla="*/ 82 w 122"/>
              <a:gd name="T51" fmla="*/ 1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2" h="409">
                <a:moveTo>
                  <a:pt x="82" y="10"/>
                </a:moveTo>
                <a:lnTo>
                  <a:pt x="75" y="40"/>
                </a:lnTo>
                <a:lnTo>
                  <a:pt x="121" y="44"/>
                </a:lnTo>
                <a:lnTo>
                  <a:pt x="103" y="98"/>
                </a:lnTo>
                <a:lnTo>
                  <a:pt x="105" y="140"/>
                </a:lnTo>
                <a:lnTo>
                  <a:pt x="116" y="176"/>
                </a:lnTo>
                <a:lnTo>
                  <a:pt x="97" y="214"/>
                </a:lnTo>
                <a:lnTo>
                  <a:pt x="90" y="252"/>
                </a:lnTo>
                <a:lnTo>
                  <a:pt x="82" y="290"/>
                </a:lnTo>
                <a:lnTo>
                  <a:pt x="66" y="316"/>
                </a:lnTo>
                <a:lnTo>
                  <a:pt x="51" y="342"/>
                </a:lnTo>
                <a:lnTo>
                  <a:pt x="32" y="368"/>
                </a:lnTo>
                <a:lnTo>
                  <a:pt x="21" y="386"/>
                </a:lnTo>
                <a:lnTo>
                  <a:pt x="0" y="408"/>
                </a:lnTo>
                <a:lnTo>
                  <a:pt x="12" y="368"/>
                </a:lnTo>
                <a:lnTo>
                  <a:pt x="38" y="340"/>
                </a:lnTo>
                <a:lnTo>
                  <a:pt x="34" y="308"/>
                </a:lnTo>
                <a:lnTo>
                  <a:pt x="58" y="268"/>
                </a:lnTo>
                <a:lnTo>
                  <a:pt x="71" y="220"/>
                </a:lnTo>
                <a:lnTo>
                  <a:pt x="64" y="174"/>
                </a:lnTo>
                <a:lnTo>
                  <a:pt x="69" y="136"/>
                </a:lnTo>
                <a:lnTo>
                  <a:pt x="64" y="110"/>
                </a:lnTo>
                <a:lnTo>
                  <a:pt x="30" y="58"/>
                </a:lnTo>
                <a:lnTo>
                  <a:pt x="10" y="6"/>
                </a:lnTo>
                <a:lnTo>
                  <a:pt x="79" y="0"/>
                </a:lnTo>
                <a:lnTo>
                  <a:pt x="82" y="10"/>
                </a:lnTo>
              </a:path>
            </a:pathLst>
          </a:custGeom>
          <a:gradFill rotWithShape="0">
            <a:gsLst>
              <a:gs pos="0">
                <a:srgbClr val="FFFFFF"/>
              </a:gs>
              <a:gs pos="50000">
                <a:srgbClr val="00CCFF"/>
              </a:gs>
              <a:gs pos="100000">
                <a:srgbClr val="FFFFFF"/>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00" name="Freeform 8"/>
          <p:cNvSpPr>
            <a:spLocks/>
          </p:cNvSpPr>
          <p:nvPr/>
        </p:nvSpPr>
        <p:spPr bwMode="auto">
          <a:xfrm>
            <a:off x="3052763" y="4763"/>
            <a:ext cx="3092450" cy="642937"/>
          </a:xfrm>
          <a:custGeom>
            <a:avLst/>
            <a:gdLst>
              <a:gd name="T0" fmla="*/ 0 w 1948"/>
              <a:gd name="T1" fmla="*/ 405 h 405"/>
              <a:gd name="T2" fmla="*/ 8 w 1948"/>
              <a:gd name="T3" fmla="*/ 238 h 405"/>
              <a:gd name="T4" fmla="*/ 37 w 1948"/>
              <a:gd name="T5" fmla="*/ 199 h 405"/>
              <a:gd name="T6" fmla="*/ 88 w 1948"/>
              <a:gd name="T7" fmla="*/ 224 h 405"/>
              <a:gd name="T8" fmla="*/ 135 w 1948"/>
              <a:gd name="T9" fmla="*/ 195 h 405"/>
              <a:gd name="T10" fmla="*/ 185 w 1948"/>
              <a:gd name="T11" fmla="*/ 222 h 405"/>
              <a:gd name="T12" fmla="*/ 242 w 1948"/>
              <a:gd name="T13" fmla="*/ 222 h 405"/>
              <a:gd name="T14" fmla="*/ 330 w 1948"/>
              <a:gd name="T15" fmla="*/ 211 h 405"/>
              <a:gd name="T16" fmla="*/ 395 w 1948"/>
              <a:gd name="T17" fmla="*/ 186 h 405"/>
              <a:gd name="T18" fmla="*/ 458 w 1948"/>
              <a:gd name="T19" fmla="*/ 211 h 405"/>
              <a:gd name="T20" fmla="*/ 495 w 1948"/>
              <a:gd name="T21" fmla="*/ 219 h 405"/>
              <a:gd name="T22" fmla="*/ 573 w 1948"/>
              <a:gd name="T23" fmla="*/ 210 h 405"/>
              <a:gd name="T24" fmla="*/ 712 w 1948"/>
              <a:gd name="T25" fmla="*/ 184 h 405"/>
              <a:gd name="T26" fmla="*/ 791 w 1948"/>
              <a:gd name="T27" fmla="*/ 124 h 405"/>
              <a:gd name="T28" fmla="*/ 776 w 1948"/>
              <a:gd name="T29" fmla="*/ 181 h 405"/>
              <a:gd name="T30" fmla="*/ 842 w 1948"/>
              <a:gd name="T31" fmla="*/ 203 h 405"/>
              <a:gd name="T32" fmla="*/ 887 w 1948"/>
              <a:gd name="T33" fmla="*/ 243 h 405"/>
              <a:gd name="T34" fmla="*/ 929 w 1948"/>
              <a:gd name="T35" fmla="*/ 275 h 405"/>
              <a:gd name="T36" fmla="*/ 955 w 1948"/>
              <a:gd name="T37" fmla="*/ 275 h 405"/>
              <a:gd name="T38" fmla="*/ 921 w 1948"/>
              <a:gd name="T39" fmla="*/ 223 h 405"/>
              <a:gd name="T40" fmla="*/ 889 w 1948"/>
              <a:gd name="T41" fmla="*/ 156 h 405"/>
              <a:gd name="T42" fmla="*/ 867 w 1948"/>
              <a:gd name="T43" fmla="*/ 122 h 405"/>
              <a:gd name="T44" fmla="*/ 910 w 1948"/>
              <a:gd name="T45" fmla="*/ 90 h 405"/>
              <a:gd name="T46" fmla="*/ 849 w 1948"/>
              <a:gd name="T47" fmla="*/ 80 h 405"/>
              <a:gd name="T48" fmla="*/ 951 w 1948"/>
              <a:gd name="T49" fmla="*/ 58 h 405"/>
              <a:gd name="T50" fmla="*/ 1072 w 1948"/>
              <a:gd name="T51" fmla="*/ 78 h 405"/>
              <a:gd name="T52" fmla="*/ 1142 w 1948"/>
              <a:gd name="T53" fmla="*/ 86 h 405"/>
              <a:gd name="T54" fmla="*/ 1225 w 1948"/>
              <a:gd name="T55" fmla="*/ 164 h 405"/>
              <a:gd name="T56" fmla="*/ 1313 w 1948"/>
              <a:gd name="T57" fmla="*/ 214 h 405"/>
              <a:gd name="T58" fmla="*/ 1394 w 1948"/>
              <a:gd name="T59" fmla="*/ 217 h 405"/>
              <a:gd name="T60" fmla="*/ 1471 w 1948"/>
              <a:gd name="T61" fmla="*/ 195 h 405"/>
              <a:gd name="T62" fmla="*/ 1517 w 1948"/>
              <a:gd name="T63" fmla="*/ 214 h 405"/>
              <a:gd name="T64" fmla="*/ 1555 w 1948"/>
              <a:gd name="T65" fmla="*/ 198 h 405"/>
              <a:gd name="T66" fmla="*/ 1608 w 1948"/>
              <a:gd name="T67" fmla="*/ 224 h 405"/>
              <a:gd name="T68" fmla="*/ 1651 w 1948"/>
              <a:gd name="T69" fmla="*/ 222 h 405"/>
              <a:gd name="T70" fmla="*/ 1686 w 1948"/>
              <a:gd name="T71" fmla="*/ 199 h 405"/>
              <a:gd name="T72" fmla="*/ 1742 w 1948"/>
              <a:gd name="T73" fmla="*/ 225 h 405"/>
              <a:gd name="T74" fmla="*/ 1789 w 1948"/>
              <a:gd name="T75" fmla="*/ 214 h 405"/>
              <a:gd name="T76" fmla="*/ 1830 w 1948"/>
              <a:gd name="T77" fmla="*/ 229 h 405"/>
              <a:gd name="T78" fmla="*/ 1898 w 1948"/>
              <a:gd name="T79" fmla="*/ 211 h 405"/>
              <a:gd name="T80" fmla="*/ 1936 w 1948"/>
              <a:gd name="T81" fmla="*/ 254 h 405"/>
              <a:gd name="T82" fmla="*/ 1948 w 1948"/>
              <a:gd name="T83" fmla="*/ 238 h 405"/>
              <a:gd name="T84" fmla="*/ 1940 w 1948"/>
              <a:gd name="T85" fmla="*/ 170 h 405"/>
              <a:gd name="T86" fmla="*/ 1881 w 1948"/>
              <a:gd name="T87" fmla="*/ 140 h 405"/>
              <a:gd name="T88" fmla="*/ 1807 w 1948"/>
              <a:gd name="T89" fmla="*/ 152 h 405"/>
              <a:gd name="T90" fmla="*/ 1742 w 1948"/>
              <a:gd name="T91" fmla="*/ 140 h 405"/>
              <a:gd name="T92" fmla="*/ 1648 w 1948"/>
              <a:gd name="T93" fmla="*/ 142 h 405"/>
              <a:gd name="T94" fmla="*/ 1580 w 1948"/>
              <a:gd name="T95" fmla="*/ 140 h 405"/>
              <a:gd name="T96" fmla="*/ 1514 w 1948"/>
              <a:gd name="T97" fmla="*/ 145 h 405"/>
              <a:gd name="T98" fmla="*/ 1442 w 1948"/>
              <a:gd name="T99" fmla="*/ 145 h 405"/>
              <a:gd name="T100" fmla="*/ 1365 w 1948"/>
              <a:gd name="T101" fmla="*/ 146 h 405"/>
              <a:gd name="T102" fmla="*/ 1310 w 1948"/>
              <a:gd name="T103" fmla="*/ 145 h 405"/>
              <a:gd name="T104" fmla="*/ 1244 w 1948"/>
              <a:gd name="T105" fmla="*/ 102 h 405"/>
              <a:gd name="T106" fmla="*/ 1153 w 1948"/>
              <a:gd name="T107" fmla="*/ 39 h 405"/>
              <a:gd name="T108" fmla="*/ 1008 w 1948"/>
              <a:gd name="T109" fmla="*/ 0 h 405"/>
              <a:gd name="T110" fmla="*/ 821 w 1948"/>
              <a:gd name="T111" fmla="*/ 31 h 405"/>
              <a:gd name="T112" fmla="*/ 676 w 1948"/>
              <a:gd name="T113" fmla="*/ 130 h 405"/>
              <a:gd name="T114" fmla="*/ 558 w 1948"/>
              <a:gd name="T115" fmla="*/ 152 h 405"/>
              <a:gd name="T116" fmla="*/ 395 w 1948"/>
              <a:gd name="T117" fmla="*/ 147 h 405"/>
              <a:gd name="T118" fmla="*/ 234 w 1948"/>
              <a:gd name="T119" fmla="*/ 147 h 405"/>
              <a:gd name="T120" fmla="*/ 51 w 1948"/>
              <a:gd name="T121" fmla="*/ 142 h 405"/>
              <a:gd name="T122" fmla="*/ 4 w 1948"/>
              <a:gd name="T123" fmla="*/ 172 h 405"/>
              <a:gd name="T124" fmla="*/ 0 w 1948"/>
              <a:gd name="T125" fmla="*/ 271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48" h="405">
                <a:moveTo>
                  <a:pt x="0" y="271"/>
                </a:moveTo>
                <a:lnTo>
                  <a:pt x="0" y="341"/>
                </a:lnTo>
                <a:lnTo>
                  <a:pt x="0" y="405"/>
                </a:lnTo>
                <a:lnTo>
                  <a:pt x="5" y="353"/>
                </a:lnTo>
                <a:lnTo>
                  <a:pt x="6" y="312"/>
                </a:lnTo>
                <a:lnTo>
                  <a:pt x="8" y="238"/>
                </a:lnTo>
                <a:lnTo>
                  <a:pt x="14" y="202"/>
                </a:lnTo>
                <a:lnTo>
                  <a:pt x="25" y="190"/>
                </a:lnTo>
                <a:lnTo>
                  <a:pt x="37" y="199"/>
                </a:lnTo>
                <a:lnTo>
                  <a:pt x="53" y="201"/>
                </a:lnTo>
                <a:lnTo>
                  <a:pt x="75" y="211"/>
                </a:lnTo>
                <a:lnTo>
                  <a:pt x="88" y="224"/>
                </a:lnTo>
                <a:lnTo>
                  <a:pt x="106" y="224"/>
                </a:lnTo>
                <a:lnTo>
                  <a:pt x="120" y="217"/>
                </a:lnTo>
                <a:lnTo>
                  <a:pt x="135" y="195"/>
                </a:lnTo>
                <a:lnTo>
                  <a:pt x="148" y="197"/>
                </a:lnTo>
                <a:lnTo>
                  <a:pt x="172" y="214"/>
                </a:lnTo>
                <a:lnTo>
                  <a:pt x="185" y="222"/>
                </a:lnTo>
                <a:lnTo>
                  <a:pt x="200" y="229"/>
                </a:lnTo>
                <a:lnTo>
                  <a:pt x="216" y="232"/>
                </a:lnTo>
                <a:lnTo>
                  <a:pt x="242" y="222"/>
                </a:lnTo>
                <a:lnTo>
                  <a:pt x="271" y="243"/>
                </a:lnTo>
                <a:lnTo>
                  <a:pt x="293" y="232"/>
                </a:lnTo>
                <a:lnTo>
                  <a:pt x="330" y="211"/>
                </a:lnTo>
                <a:lnTo>
                  <a:pt x="353" y="211"/>
                </a:lnTo>
                <a:lnTo>
                  <a:pt x="378" y="194"/>
                </a:lnTo>
                <a:lnTo>
                  <a:pt x="395" y="186"/>
                </a:lnTo>
                <a:lnTo>
                  <a:pt x="421" y="208"/>
                </a:lnTo>
                <a:lnTo>
                  <a:pt x="441" y="203"/>
                </a:lnTo>
                <a:lnTo>
                  <a:pt x="458" y="211"/>
                </a:lnTo>
                <a:lnTo>
                  <a:pt x="470" y="211"/>
                </a:lnTo>
                <a:lnTo>
                  <a:pt x="484" y="211"/>
                </a:lnTo>
                <a:lnTo>
                  <a:pt x="495" y="219"/>
                </a:lnTo>
                <a:lnTo>
                  <a:pt x="512" y="211"/>
                </a:lnTo>
                <a:lnTo>
                  <a:pt x="525" y="190"/>
                </a:lnTo>
                <a:lnTo>
                  <a:pt x="573" y="210"/>
                </a:lnTo>
                <a:lnTo>
                  <a:pt x="597" y="234"/>
                </a:lnTo>
                <a:lnTo>
                  <a:pt x="606" y="272"/>
                </a:lnTo>
                <a:lnTo>
                  <a:pt x="712" y="184"/>
                </a:lnTo>
                <a:lnTo>
                  <a:pt x="738" y="152"/>
                </a:lnTo>
                <a:lnTo>
                  <a:pt x="763" y="136"/>
                </a:lnTo>
                <a:lnTo>
                  <a:pt x="791" y="124"/>
                </a:lnTo>
                <a:lnTo>
                  <a:pt x="787" y="148"/>
                </a:lnTo>
                <a:lnTo>
                  <a:pt x="755" y="188"/>
                </a:lnTo>
                <a:lnTo>
                  <a:pt x="776" y="181"/>
                </a:lnTo>
                <a:lnTo>
                  <a:pt x="806" y="166"/>
                </a:lnTo>
                <a:lnTo>
                  <a:pt x="827" y="176"/>
                </a:lnTo>
                <a:lnTo>
                  <a:pt x="842" y="203"/>
                </a:lnTo>
                <a:lnTo>
                  <a:pt x="833" y="225"/>
                </a:lnTo>
                <a:lnTo>
                  <a:pt x="863" y="228"/>
                </a:lnTo>
                <a:lnTo>
                  <a:pt x="887" y="243"/>
                </a:lnTo>
                <a:lnTo>
                  <a:pt x="895" y="262"/>
                </a:lnTo>
                <a:lnTo>
                  <a:pt x="917" y="259"/>
                </a:lnTo>
                <a:lnTo>
                  <a:pt x="929" y="275"/>
                </a:lnTo>
                <a:lnTo>
                  <a:pt x="948" y="305"/>
                </a:lnTo>
                <a:lnTo>
                  <a:pt x="963" y="299"/>
                </a:lnTo>
                <a:lnTo>
                  <a:pt x="955" y="275"/>
                </a:lnTo>
                <a:lnTo>
                  <a:pt x="948" y="250"/>
                </a:lnTo>
                <a:lnTo>
                  <a:pt x="936" y="240"/>
                </a:lnTo>
                <a:lnTo>
                  <a:pt x="921" y="223"/>
                </a:lnTo>
                <a:lnTo>
                  <a:pt x="929" y="186"/>
                </a:lnTo>
                <a:lnTo>
                  <a:pt x="919" y="161"/>
                </a:lnTo>
                <a:lnTo>
                  <a:pt x="889" y="156"/>
                </a:lnTo>
                <a:lnTo>
                  <a:pt x="898" y="136"/>
                </a:lnTo>
                <a:lnTo>
                  <a:pt x="917" y="120"/>
                </a:lnTo>
                <a:lnTo>
                  <a:pt x="867" y="122"/>
                </a:lnTo>
                <a:lnTo>
                  <a:pt x="889" y="110"/>
                </a:lnTo>
                <a:lnTo>
                  <a:pt x="931" y="94"/>
                </a:lnTo>
                <a:lnTo>
                  <a:pt x="910" y="90"/>
                </a:lnTo>
                <a:lnTo>
                  <a:pt x="857" y="104"/>
                </a:lnTo>
                <a:lnTo>
                  <a:pt x="831" y="96"/>
                </a:lnTo>
                <a:lnTo>
                  <a:pt x="849" y="80"/>
                </a:lnTo>
                <a:lnTo>
                  <a:pt x="887" y="76"/>
                </a:lnTo>
                <a:lnTo>
                  <a:pt x="919" y="72"/>
                </a:lnTo>
                <a:lnTo>
                  <a:pt x="951" y="58"/>
                </a:lnTo>
                <a:lnTo>
                  <a:pt x="1006" y="50"/>
                </a:lnTo>
                <a:lnTo>
                  <a:pt x="1046" y="56"/>
                </a:lnTo>
                <a:lnTo>
                  <a:pt x="1072" y="78"/>
                </a:lnTo>
                <a:lnTo>
                  <a:pt x="1098" y="92"/>
                </a:lnTo>
                <a:lnTo>
                  <a:pt x="1117" y="82"/>
                </a:lnTo>
                <a:lnTo>
                  <a:pt x="1142" y="86"/>
                </a:lnTo>
                <a:lnTo>
                  <a:pt x="1174" y="106"/>
                </a:lnTo>
                <a:lnTo>
                  <a:pt x="1202" y="132"/>
                </a:lnTo>
                <a:lnTo>
                  <a:pt x="1225" y="164"/>
                </a:lnTo>
                <a:lnTo>
                  <a:pt x="1264" y="174"/>
                </a:lnTo>
                <a:lnTo>
                  <a:pt x="1294" y="195"/>
                </a:lnTo>
                <a:lnTo>
                  <a:pt x="1313" y="214"/>
                </a:lnTo>
                <a:lnTo>
                  <a:pt x="1341" y="232"/>
                </a:lnTo>
                <a:lnTo>
                  <a:pt x="1373" y="227"/>
                </a:lnTo>
                <a:lnTo>
                  <a:pt x="1394" y="217"/>
                </a:lnTo>
                <a:lnTo>
                  <a:pt x="1433" y="217"/>
                </a:lnTo>
                <a:lnTo>
                  <a:pt x="1454" y="193"/>
                </a:lnTo>
                <a:lnTo>
                  <a:pt x="1471" y="195"/>
                </a:lnTo>
                <a:lnTo>
                  <a:pt x="1483" y="195"/>
                </a:lnTo>
                <a:lnTo>
                  <a:pt x="1499" y="206"/>
                </a:lnTo>
                <a:lnTo>
                  <a:pt x="1517" y="214"/>
                </a:lnTo>
                <a:lnTo>
                  <a:pt x="1530" y="197"/>
                </a:lnTo>
                <a:lnTo>
                  <a:pt x="1544" y="193"/>
                </a:lnTo>
                <a:lnTo>
                  <a:pt x="1555" y="198"/>
                </a:lnTo>
                <a:lnTo>
                  <a:pt x="1569" y="190"/>
                </a:lnTo>
                <a:lnTo>
                  <a:pt x="1593" y="202"/>
                </a:lnTo>
                <a:lnTo>
                  <a:pt x="1608" y="224"/>
                </a:lnTo>
                <a:lnTo>
                  <a:pt x="1626" y="227"/>
                </a:lnTo>
                <a:lnTo>
                  <a:pt x="1637" y="229"/>
                </a:lnTo>
                <a:lnTo>
                  <a:pt x="1651" y="222"/>
                </a:lnTo>
                <a:lnTo>
                  <a:pt x="1662" y="212"/>
                </a:lnTo>
                <a:lnTo>
                  <a:pt x="1671" y="208"/>
                </a:lnTo>
                <a:lnTo>
                  <a:pt x="1686" y="199"/>
                </a:lnTo>
                <a:lnTo>
                  <a:pt x="1703" y="198"/>
                </a:lnTo>
                <a:lnTo>
                  <a:pt x="1718" y="214"/>
                </a:lnTo>
                <a:lnTo>
                  <a:pt x="1742" y="225"/>
                </a:lnTo>
                <a:lnTo>
                  <a:pt x="1764" y="214"/>
                </a:lnTo>
                <a:lnTo>
                  <a:pt x="1774" y="208"/>
                </a:lnTo>
                <a:lnTo>
                  <a:pt x="1789" y="214"/>
                </a:lnTo>
                <a:lnTo>
                  <a:pt x="1799" y="217"/>
                </a:lnTo>
                <a:lnTo>
                  <a:pt x="1814" y="229"/>
                </a:lnTo>
                <a:lnTo>
                  <a:pt x="1830" y="229"/>
                </a:lnTo>
                <a:lnTo>
                  <a:pt x="1848" y="225"/>
                </a:lnTo>
                <a:lnTo>
                  <a:pt x="1871" y="219"/>
                </a:lnTo>
                <a:lnTo>
                  <a:pt x="1898" y="211"/>
                </a:lnTo>
                <a:lnTo>
                  <a:pt x="1916" y="219"/>
                </a:lnTo>
                <a:lnTo>
                  <a:pt x="1927" y="231"/>
                </a:lnTo>
                <a:lnTo>
                  <a:pt x="1936" y="254"/>
                </a:lnTo>
                <a:lnTo>
                  <a:pt x="1942" y="294"/>
                </a:lnTo>
                <a:lnTo>
                  <a:pt x="1948" y="346"/>
                </a:lnTo>
                <a:lnTo>
                  <a:pt x="1948" y="238"/>
                </a:lnTo>
                <a:lnTo>
                  <a:pt x="1948" y="210"/>
                </a:lnTo>
                <a:lnTo>
                  <a:pt x="1945" y="192"/>
                </a:lnTo>
                <a:lnTo>
                  <a:pt x="1940" y="170"/>
                </a:lnTo>
                <a:lnTo>
                  <a:pt x="1930" y="151"/>
                </a:lnTo>
                <a:lnTo>
                  <a:pt x="1910" y="142"/>
                </a:lnTo>
                <a:lnTo>
                  <a:pt x="1881" y="140"/>
                </a:lnTo>
                <a:lnTo>
                  <a:pt x="1858" y="142"/>
                </a:lnTo>
                <a:lnTo>
                  <a:pt x="1832" y="137"/>
                </a:lnTo>
                <a:lnTo>
                  <a:pt x="1807" y="152"/>
                </a:lnTo>
                <a:lnTo>
                  <a:pt x="1781" y="145"/>
                </a:lnTo>
                <a:lnTo>
                  <a:pt x="1759" y="140"/>
                </a:lnTo>
                <a:lnTo>
                  <a:pt x="1742" y="140"/>
                </a:lnTo>
                <a:lnTo>
                  <a:pt x="1698" y="145"/>
                </a:lnTo>
                <a:lnTo>
                  <a:pt x="1674" y="148"/>
                </a:lnTo>
                <a:lnTo>
                  <a:pt x="1648" y="142"/>
                </a:lnTo>
                <a:lnTo>
                  <a:pt x="1623" y="149"/>
                </a:lnTo>
                <a:lnTo>
                  <a:pt x="1592" y="142"/>
                </a:lnTo>
                <a:lnTo>
                  <a:pt x="1580" y="140"/>
                </a:lnTo>
                <a:lnTo>
                  <a:pt x="1555" y="140"/>
                </a:lnTo>
                <a:lnTo>
                  <a:pt x="1531" y="137"/>
                </a:lnTo>
                <a:lnTo>
                  <a:pt x="1514" y="145"/>
                </a:lnTo>
                <a:lnTo>
                  <a:pt x="1500" y="142"/>
                </a:lnTo>
                <a:lnTo>
                  <a:pt x="1469" y="140"/>
                </a:lnTo>
                <a:lnTo>
                  <a:pt x="1442" y="145"/>
                </a:lnTo>
                <a:lnTo>
                  <a:pt x="1417" y="145"/>
                </a:lnTo>
                <a:lnTo>
                  <a:pt x="1389" y="137"/>
                </a:lnTo>
                <a:lnTo>
                  <a:pt x="1365" y="146"/>
                </a:lnTo>
                <a:lnTo>
                  <a:pt x="1346" y="140"/>
                </a:lnTo>
                <a:lnTo>
                  <a:pt x="1328" y="149"/>
                </a:lnTo>
                <a:lnTo>
                  <a:pt x="1310" y="145"/>
                </a:lnTo>
                <a:lnTo>
                  <a:pt x="1287" y="140"/>
                </a:lnTo>
                <a:lnTo>
                  <a:pt x="1274" y="132"/>
                </a:lnTo>
                <a:lnTo>
                  <a:pt x="1244" y="102"/>
                </a:lnTo>
                <a:lnTo>
                  <a:pt x="1211" y="74"/>
                </a:lnTo>
                <a:lnTo>
                  <a:pt x="1181" y="55"/>
                </a:lnTo>
                <a:lnTo>
                  <a:pt x="1153" y="39"/>
                </a:lnTo>
                <a:lnTo>
                  <a:pt x="1110" y="19"/>
                </a:lnTo>
                <a:lnTo>
                  <a:pt x="1057" y="7"/>
                </a:lnTo>
                <a:lnTo>
                  <a:pt x="1008" y="0"/>
                </a:lnTo>
                <a:lnTo>
                  <a:pt x="927" y="3"/>
                </a:lnTo>
                <a:lnTo>
                  <a:pt x="858" y="18"/>
                </a:lnTo>
                <a:lnTo>
                  <a:pt x="821" y="31"/>
                </a:lnTo>
                <a:lnTo>
                  <a:pt x="765" y="60"/>
                </a:lnTo>
                <a:lnTo>
                  <a:pt x="720" y="94"/>
                </a:lnTo>
                <a:lnTo>
                  <a:pt x="676" y="130"/>
                </a:lnTo>
                <a:lnTo>
                  <a:pt x="633" y="142"/>
                </a:lnTo>
                <a:lnTo>
                  <a:pt x="597" y="150"/>
                </a:lnTo>
                <a:lnTo>
                  <a:pt x="558" y="152"/>
                </a:lnTo>
                <a:lnTo>
                  <a:pt x="521" y="147"/>
                </a:lnTo>
                <a:lnTo>
                  <a:pt x="490" y="147"/>
                </a:lnTo>
                <a:lnTo>
                  <a:pt x="395" y="147"/>
                </a:lnTo>
                <a:lnTo>
                  <a:pt x="367" y="145"/>
                </a:lnTo>
                <a:lnTo>
                  <a:pt x="285" y="150"/>
                </a:lnTo>
                <a:lnTo>
                  <a:pt x="234" y="147"/>
                </a:lnTo>
                <a:lnTo>
                  <a:pt x="173" y="140"/>
                </a:lnTo>
                <a:lnTo>
                  <a:pt x="97" y="142"/>
                </a:lnTo>
                <a:lnTo>
                  <a:pt x="51" y="142"/>
                </a:lnTo>
                <a:lnTo>
                  <a:pt x="31" y="145"/>
                </a:lnTo>
                <a:lnTo>
                  <a:pt x="17" y="152"/>
                </a:lnTo>
                <a:lnTo>
                  <a:pt x="4" y="172"/>
                </a:lnTo>
                <a:lnTo>
                  <a:pt x="0" y="203"/>
                </a:lnTo>
                <a:lnTo>
                  <a:pt x="0" y="235"/>
                </a:lnTo>
                <a:lnTo>
                  <a:pt x="0" y="271"/>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01" name="Freeform 9"/>
          <p:cNvSpPr>
            <a:spLocks/>
          </p:cNvSpPr>
          <p:nvPr/>
        </p:nvSpPr>
        <p:spPr bwMode="auto">
          <a:xfrm>
            <a:off x="3981450" y="334963"/>
            <a:ext cx="142875" cy="638175"/>
          </a:xfrm>
          <a:custGeom>
            <a:avLst/>
            <a:gdLst>
              <a:gd name="T0" fmla="*/ 21 w 90"/>
              <a:gd name="T1" fmla="*/ 10 h 402"/>
              <a:gd name="T2" fmla="*/ 28 w 90"/>
              <a:gd name="T3" fmla="*/ 40 h 402"/>
              <a:gd name="T4" fmla="*/ 21 w 90"/>
              <a:gd name="T5" fmla="*/ 54 h 402"/>
              <a:gd name="T6" fmla="*/ 10 w 90"/>
              <a:gd name="T7" fmla="*/ 99 h 402"/>
              <a:gd name="T8" fmla="*/ 2 w 90"/>
              <a:gd name="T9" fmla="*/ 138 h 402"/>
              <a:gd name="T10" fmla="*/ 0 w 90"/>
              <a:gd name="T11" fmla="*/ 173 h 402"/>
              <a:gd name="T12" fmla="*/ 8 w 90"/>
              <a:gd name="T13" fmla="*/ 215 h 402"/>
              <a:gd name="T14" fmla="*/ 13 w 90"/>
              <a:gd name="T15" fmla="*/ 256 h 402"/>
              <a:gd name="T16" fmla="*/ 21 w 90"/>
              <a:gd name="T17" fmla="*/ 295 h 402"/>
              <a:gd name="T18" fmla="*/ 43 w 90"/>
              <a:gd name="T19" fmla="*/ 319 h 402"/>
              <a:gd name="T20" fmla="*/ 52 w 90"/>
              <a:gd name="T21" fmla="*/ 348 h 402"/>
              <a:gd name="T22" fmla="*/ 71 w 90"/>
              <a:gd name="T23" fmla="*/ 374 h 402"/>
              <a:gd name="T24" fmla="*/ 89 w 90"/>
              <a:gd name="T25" fmla="*/ 401 h 402"/>
              <a:gd name="T26" fmla="*/ 82 w 90"/>
              <a:gd name="T27" fmla="*/ 376 h 402"/>
              <a:gd name="T28" fmla="*/ 65 w 90"/>
              <a:gd name="T29" fmla="*/ 346 h 402"/>
              <a:gd name="T30" fmla="*/ 69 w 90"/>
              <a:gd name="T31" fmla="*/ 313 h 402"/>
              <a:gd name="T32" fmla="*/ 45 w 90"/>
              <a:gd name="T33" fmla="*/ 272 h 402"/>
              <a:gd name="T34" fmla="*/ 23 w 90"/>
              <a:gd name="T35" fmla="*/ 223 h 402"/>
              <a:gd name="T36" fmla="*/ 19 w 90"/>
              <a:gd name="T37" fmla="*/ 150 h 402"/>
              <a:gd name="T38" fmla="*/ 28 w 90"/>
              <a:gd name="T39" fmla="*/ 103 h 402"/>
              <a:gd name="T40" fmla="*/ 41 w 90"/>
              <a:gd name="T41" fmla="*/ 54 h 402"/>
              <a:gd name="T42" fmla="*/ 43 w 90"/>
              <a:gd name="T43" fmla="*/ 20 h 402"/>
              <a:gd name="T44" fmla="*/ 23 w 90"/>
              <a:gd name="T45" fmla="*/ 0 h 402"/>
              <a:gd name="T46" fmla="*/ 21 w 90"/>
              <a:gd name="T47" fmla="*/ 10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0" h="402">
                <a:moveTo>
                  <a:pt x="21" y="10"/>
                </a:moveTo>
                <a:lnTo>
                  <a:pt x="28" y="40"/>
                </a:lnTo>
                <a:lnTo>
                  <a:pt x="21" y="54"/>
                </a:lnTo>
                <a:lnTo>
                  <a:pt x="10" y="99"/>
                </a:lnTo>
                <a:lnTo>
                  <a:pt x="2" y="138"/>
                </a:lnTo>
                <a:lnTo>
                  <a:pt x="0" y="173"/>
                </a:lnTo>
                <a:lnTo>
                  <a:pt x="8" y="215"/>
                </a:lnTo>
                <a:lnTo>
                  <a:pt x="13" y="256"/>
                </a:lnTo>
                <a:lnTo>
                  <a:pt x="21" y="295"/>
                </a:lnTo>
                <a:lnTo>
                  <a:pt x="43" y="319"/>
                </a:lnTo>
                <a:lnTo>
                  <a:pt x="52" y="348"/>
                </a:lnTo>
                <a:lnTo>
                  <a:pt x="71" y="374"/>
                </a:lnTo>
                <a:lnTo>
                  <a:pt x="89" y="401"/>
                </a:lnTo>
                <a:lnTo>
                  <a:pt x="82" y="376"/>
                </a:lnTo>
                <a:lnTo>
                  <a:pt x="65" y="346"/>
                </a:lnTo>
                <a:lnTo>
                  <a:pt x="69" y="313"/>
                </a:lnTo>
                <a:lnTo>
                  <a:pt x="45" y="272"/>
                </a:lnTo>
                <a:lnTo>
                  <a:pt x="23" y="223"/>
                </a:lnTo>
                <a:lnTo>
                  <a:pt x="19" y="150"/>
                </a:lnTo>
                <a:lnTo>
                  <a:pt x="28" y="103"/>
                </a:lnTo>
                <a:lnTo>
                  <a:pt x="41" y="54"/>
                </a:lnTo>
                <a:lnTo>
                  <a:pt x="43" y="20"/>
                </a:lnTo>
                <a:lnTo>
                  <a:pt x="23" y="0"/>
                </a:lnTo>
                <a:lnTo>
                  <a:pt x="21" y="10"/>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grpSp>
        <p:nvGrpSpPr>
          <p:cNvPr id="8202" name="Group 10"/>
          <p:cNvGrpSpPr>
            <a:grpSpLocks/>
          </p:cNvGrpSpPr>
          <p:nvPr/>
        </p:nvGrpSpPr>
        <p:grpSpPr bwMode="auto">
          <a:xfrm>
            <a:off x="134938" y="209550"/>
            <a:ext cx="2808287" cy="844550"/>
            <a:chOff x="85" y="132"/>
            <a:chExt cx="1769" cy="532"/>
          </a:xfrm>
        </p:grpSpPr>
        <p:sp>
          <p:nvSpPr>
            <p:cNvPr id="8203" name="Freeform 11"/>
            <p:cNvSpPr>
              <a:spLocks/>
            </p:cNvSpPr>
            <p:nvPr/>
          </p:nvSpPr>
          <p:spPr bwMode="auto">
            <a:xfrm>
              <a:off x="93" y="132"/>
              <a:ext cx="1761" cy="427"/>
            </a:xfrm>
            <a:custGeom>
              <a:avLst/>
              <a:gdLst>
                <a:gd name="T0" fmla="*/ 23 w 1761"/>
                <a:gd name="T1" fmla="*/ 6 h 427"/>
                <a:gd name="T2" fmla="*/ 37 w 1761"/>
                <a:gd name="T3" fmla="*/ 0 h 427"/>
                <a:gd name="T4" fmla="*/ 1706 w 1761"/>
                <a:gd name="T5" fmla="*/ 0 h 427"/>
                <a:gd name="T6" fmla="*/ 1725 w 1761"/>
                <a:gd name="T7" fmla="*/ 4 h 427"/>
                <a:gd name="T8" fmla="*/ 1739 w 1761"/>
                <a:gd name="T9" fmla="*/ 15 h 427"/>
                <a:gd name="T10" fmla="*/ 1751 w 1761"/>
                <a:gd name="T11" fmla="*/ 42 h 427"/>
                <a:gd name="T12" fmla="*/ 1758 w 1761"/>
                <a:gd name="T13" fmla="*/ 74 h 427"/>
                <a:gd name="T14" fmla="*/ 1760 w 1761"/>
                <a:gd name="T15" fmla="*/ 110 h 427"/>
                <a:gd name="T16" fmla="*/ 1760 w 1761"/>
                <a:gd name="T17" fmla="*/ 426 h 427"/>
                <a:gd name="T18" fmla="*/ 66 w 1761"/>
                <a:gd name="T19" fmla="*/ 426 h 427"/>
                <a:gd name="T20" fmla="*/ 0 w 1761"/>
                <a:gd name="T21" fmla="*/ 426 h 427"/>
                <a:gd name="T22" fmla="*/ 0 w 1761"/>
                <a:gd name="T23" fmla="*/ 132 h 427"/>
                <a:gd name="T24" fmla="*/ 0 w 1761"/>
                <a:gd name="T25" fmla="*/ 89 h 427"/>
                <a:gd name="T26" fmla="*/ 7 w 1761"/>
                <a:gd name="T27" fmla="*/ 47 h 427"/>
                <a:gd name="T28" fmla="*/ 13 w 1761"/>
                <a:gd name="T29" fmla="*/ 25 h 427"/>
                <a:gd name="T30" fmla="*/ 23 w 1761"/>
                <a:gd name="T31" fmla="*/ 6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61" h="427">
                  <a:moveTo>
                    <a:pt x="23" y="6"/>
                  </a:moveTo>
                  <a:lnTo>
                    <a:pt x="37" y="0"/>
                  </a:lnTo>
                  <a:lnTo>
                    <a:pt x="1706" y="0"/>
                  </a:lnTo>
                  <a:lnTo>
                    <a:pt x="1725" y="4"/>
                  </a:lnTo>
                  <a:lnTo>
                    <a:pt x="1739" y="15"/>
                  </a:lnTo>
                  <a:lnTo>
                    <a:pt x="1751" y="42"/>
                  </a:lnTo>
                  <a:lnTo>
                    <a:pt x="1758" y="74"/>
                  </a:lnTo>
                  <a:lnTo>
                    <a:pt x="1760" y="110"/>
                  </a:lnTo>
                  <a:lnTo>
                    <a:pt x="1760" y="426"/>
                  </a:lnTo>
                  <a:lnTo>
                    <a:pt x="66" y="426"/>
                  </a:lnTo>
                  <a:lnTo>
                    <a:pt x="0" y="426"/>
                  </a:lnTo>
                  <a:lnTo>
                    <a:pt x="0" y="132"/>
                  </a:lnTo>
                  <a:lnTo>
                    <a:pt x="0" y="89"/>
                  </a:lnTo>
                  <a:lnTo>
                    <a:pt x="7" y="47"/>
                  </a:lnTo>
                  <a:lnTo>
                    <a:pt x="13" y="25"/>
                  </a:lnTo>
                  <a:lnTo>
                    <a:pt x="23" y="6"/>
                  </a:lnTo>
                </a:path>
              </a:pathLst>
            </a:custGeom>
            <a:gradFill rotWithShape="0">
              <a:gsLst>
                <a:gs pos="0">
                  <a:srgbClr val="00CCFF"/>
                </a:gs>
                <a:gs pos="100000">
                  <a:srgbClr val="FFFFFF"/>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04" name="Freeform 12"/>
            <p:cNvSpPr>
              <a:spLocks/>
            </p:cNvSpPr>
            <p:nvPr/>
          </p:nvSpPr>
          <p:spPr bwMode="auto">
            <a:xfrm>
              <a:off x="85" y="412"/>
              <a:ext cx="1761" cy="185"/>
            </a:xfrm>
            <a:custGeom>
              <a:avLst/>
              <a:gdLst>
                <a:gd name="T0" fmla="*/ 85 w 1761"/>
                <a:gd name="T1" fmla="*/ 63 h 185"/>
                <a:gd name="T2" fmla="*/ 138 w 1761"/>
                <a:gd name="T3" fmla="*/ 63 h 185"/>
                <a:gd name="T4" fmla="*/ 180 w 1761"/>
                <a:gd name="T5" fmla="*/ 95 h 185"/>
                <a:gd name="T6" fmla="*/ 248 w 1761"/>
                <a:gd name="T7" fmla="*/ 76 h 185"/>
                <a:gd name="T8" fmla="*/ 325 w 1761"/>
                <a:gd name="T9" fmla="*/ 67 h 185"/>
                <a:gd name="T10" fmla="*/ 379 w 1761"/>
                <a:gd name="T11" fmla="*/ 86 h 185"/>
                <a:gd name="T12" fmla="*/ 438 w 1761"/>
                <a:gd name="T13" fmla="*/ 76 h 185"/>
                <a:gd name="T14" fmla="*/ 532 w 1761"/>
                <a:gd name="T15" fmla="*/ 82 h 185"/>
                <a:gd name="T16" fmla="*/ 592 w 1761"/>
                <a:gd name="T17" fmla="*/ 95 h 185"/>
                <a:gd name="T18" fmla="*/ 663 w 1761"/>
                <a:gd name="T19" fmla="*/ 57 h 185"/>
                <a:gd name="T20" fmla="*/ 716 w 1761"/>
                <a:gd name="T21" fmla="*/ 90 h 185"/>
                <a:gd name="T22" fmla="*/ 787 w 1761"/>
                <a:gd name="T23" fmla="*/ 85 h 185"/>
                <a:gd name="T24" fmla="*/ 824 w 1761"/>
                <a:gd name="T25" fmla="*/ 90 h 185"/>
                <a:gd name="T26" fmla="*/ 857 w 1761"/>
                <a:gd name="T27" fmla="*/ 57 h 185"/>
                <a:gd name="T28" fmla="*/ 899 w 1761"/>
                <a:gd name="T29" fmla="*/ 34 h 185"/>
                <a:gd name="T30" fmla="*/ 949 w 1761"/>
                <a:gd name="T31" fmla="*/ 31 h 185"/>
                <a:gd name="T32" fmla="*/ 991 w 1761"/>
                <a:gd name="T33" fmla="*/ 22 h 185"/>
                <a:gd name="T34" fmla="*/ 1030 w 1761"/>
                <a:gd name="T35" fmla="*/ 48 h 185"/>
                <a:gd name="T36" fmla="*/ 1071 w 1761"/>
                <a:gd name="T37" fmla="*/ 67 h 185"/>
                <a:gd name="T38" fmla="*/ 1138 w 1761"/>
                <a:gd name="T39" fmla="*/ 53 h 185"/>
                <a:gd name="T40" fmla="*/ 1168 w 1761"/>
                <a:gd name="T41" fmla="*/ 89 h 185"/>
                <a:gd name="T42" fmla="*/ 1215 w 1761"/>
                <a:gd name="T43" fmla="*/ 95 h 185"/>
                <a:gd name="T44" fmla="*/ 1293 w 1761"/>
                <a:gd name="T45" fmla="*/ 95 h 185"/>
                <a:gd name="T46" fmla="*/ 1340 w 1761"/>
                <a:gd name="T47" fmla="*/ 79 h 185"/>
                <a:gd name="T48" fmla="*/ 1376 w 1761"/>
                <a:gd name="T49" fmla="*/ 86 h 185"/>
                <a:gd name="T50" fmla="*/ 1418 w 1761"/>
                <a:gd name="T51" fmla="*/ 57 h 185"/>
                <a:gd name="T52" fmla="*/ 1478 w 1761"/>
                <a:gd name="T53" fmla="*/ 53 h 185"/>
                <a:gd name="T54" fmla="*/ 1528 w 1761"/>
                <a:gd name="T55" fmla="*/ 22 h 185"/>
                <a:gd name="T56" fmla="*/ 1567 w 1761"/>
                <a:gd name="T57" fmla="*/ 15 h 185"/>
                <a:gd name="T58" fmla="*/ 1617 w 1761"/>
                <a:gd name="T59" fmla="*/ 27 h 185"/>
                <a:gd name="T60" fmla="*/ 1661 w 1761"/>
                <a:gd name="T61" fmla="*/ 1 h 185"/>
                <a:gd name="T62" fmla="*/ 1703 w 1761"/>
                <a:gd name="T63" fmla="*/ 48 h 185"/>
                <a:gd name="T64" fmla="*/ 1750 w 1761"/>
                <a:gd name="T65" fmla="*/ 24 h 185"/>
                <a:gd name="T66" fmla="*/ 1760 w 1761"/>
                <a:gd name="T67" fmla="*/ 184 h 185"/>
                <a:gd name="T68" fmla="*/ 727 w 1761"/>
                <a:gd name="T69" fmla="*/ 149 h 185"/>
                <a:gd name="T70" fmla="*/ 0 w 1761"/>
                <a:gd name="T71" fmla="*/ 29 h 185"/>
                <a:gd name="T72" fmla="*/ 26 w 1761"/>
                <a:gd name="T73" fmla="*/ 50 h 185"/>
                <a:gd name="T74" fmla="*/ 61 w 1761"/>
                <a:gd name="T75" fmla="*/ 57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761" h="185">
                  <a:moveTo>
                    <a:pt x="61" y="57"/>
                  </a:moveTo>
                  <a:lnTo>
                    <a:pt x="85" y="63"/>
                  </a:lnTo>
                  <a:lnTo>
                    <a:pt x="112" y="57"/>
                  </a:lnTo>
                  <a:lnTo>
                    <a:pt x="138" y="63"/>
                  </a:lnTo>
                  <a:lnTo>
                    <a:pt x="158" y="81"/>
                  </a:lnTo>
                  <a:lnTo>
                    <a:pt x="180" y="95"/>
                  </a:lnTo>
                  <a:lnTo>
                    <a:pt x="217" y="82"/>
                  </a:lnTo>
                  <a:lnTo>
                    <a:pt x="248" y="76"/>
                  </a:lnTo>
                  <a:lnTo>
                    <a:pt x="293" y="76"/>
                  </a:lnTo>
                  <a:lnTo>
                    <a:pt x="325" y="67"/>
                  </a:lnTo>
                  <a:lnTo>
                    <a:pt x="354" y="76"/>
                  </a:lnTo>
                  <a:lnTo>
                    <a:pt x="379" y="86"/>
                  </a:lnTo>
                  <a:lnTo>
                    <a:pt x="402" y="89"/>
                  </a:lnTo>
                  <a:lnTo>
                    <a:pt x="438" y="76"/>
                  </a:lnTo>
                  <a:lnTo>
                    <a:pt x="477" y="76"/>
                  </a:lnTo>
                  <a:lnTo>
                    <a:pt x="532" y="82"/>
                  </a:lnTo>
                  <a:lnTo>
                    <a:pt x="555" y="99"/>
                  </a:lnTo>
                  <a:lnTo>
                    <a:pt x="592" y="95"/>
                  </a:lnTo>
                  <a:lnTo>
                    <a:pt x="629" y="67"/>
                  </a:lnTo>
                  <a:lnTo>
                    <a:pt x="663" y="57"/>
                  </a:lnTo>
                  <a:lnTo>
                    <a:pt x="687" y="67"/>
                  </a:lnTo>
                  <a:lnTo>
                    <a:pt x="716" y="90"/>
                  </a:lnTo>
                  <a:lnTo>
                    <a:pt x="750" y="100"/>
                  </a:lnTo>
                  <a:lnTo>
                    <a:pt x="787" y="85"/>
                  </a:lnTo>
                  <a:lnTo>
                    <a:pt x="805" y="79"/>
                  </a:lnTo>
                  <a:lnTo>
                    <a:pt x="824" y="90"/>
                  </a:lnTo>
                  <a:lnTo>
                    <a:pt x="840" y="76"/>
                  </a:lnTo>
                  <a:lnTo>
                    <a:pt x="857" y="57"/>
                  </a:lnTo>
                  <a:lnTo>
                    <a:pt x="877" y="39"/>
                  </a:lnTo>
                  <a:lnTo>
                    <a:pt x="899" y="34"/>
                  </a:lnTo>
                  <a:lnTo>
                    <a:pt x="924" y="39"/>
                  </a:lnTo>
                  <a:lnTo>
                    <a:pt x="949" y="31"/>
                  </a:lnTo>
                  <a:lnTo>
                    <a:pt x="975" y="22"/>
                  </a:lnTo>
                  <a:lnTo>
                    <a:pt x="991" y="22"/>
                  </a:lnTo>
                  <a:lnTo>
                    <a:pt x="1006" y="25"/>
                  </a:lnTo>
                  <a:lnTo>
                    <a:pt x="1030" y="48"/>
                  </a:lnTo>
                  <a:lnTo>
                    <a:pt x="1052" y="44"/>
                  </a:lnTo>
                  <a:lnTo>
                    <a:pt x="1071" y="67"/>
                  </a:lnTo>
                  <a:lnTo>
                    <a:pt x="1107" y="67"/>
                  </a:lnTo>
                  <a:lnTo>
                    <a:pt x="1138" y="53"/>
                  </a:lnTo>
                  <a:lnTo>
                    <a:pt x="1153" y="71"/>
                  </a:lnTo>
                  <a:lnTo>
                    <a:pt x="1168" y="89"/>
                  </a:lnTo>
                  <a:lnTo>
                    <a:pt x="1190" y="84"/>
                  </a:lnTo>
                  <a:lnTo>
                    <a:pt x="1215" y="95"/>
                  </a:lnTo>
                  <a:lnTo>
                    <a:pt x="1242" y="85"/>
                  </a:lnTo>
                  <a:lnTo>
                    <a:pt x="1293" y="95"/>
                  </a:lnTo>
                  <a:lnTo>
                    <a:pt x="1315" y="104"/>
                  </a:lnTo>
                  <a:lnTo>
                    <a:pt x="1340" y="79"/>
                  </a:lnTo>
                  <a:lnTo>
                    <a:pt x="1357" y="77"/>
                  </a:lnTo>
                  <a:lnTo>
                    <a:pt x="1376" y="86"/>
                  </a:lnTo>
                  <a:lnTo>
                    <a:pt x="1394" y="82"/>
                  </a:lnTo>
                  <a:lnTo>
                    <a:pt x="1418" y="57"/>
                  </a:lnTo>
                  <a:lnTo>
                    <a:pt x="1458" y="50"/>
                  </a:lnTo>
                  <a:lnTo>
                    <a:pt x="1478" y="53"/>
                  </a:lnTo>
                  <a:lnTo>
                    <a:pt x="1498" y="53"/>
                  </a:lnTo>
                  <a:lnTo>
                    <a:pt x="1528" y="22"/>
                  </a:lnTo>
                  <a:lnTo>
                    <a:pt x="1545" y="10"/>
                  </a:lnTo>
                  <a:lnTo>
                    <a:pt x="1567" y="15"/>
                  </a:lnTo>
                  <a:lnTo>
                    <a:pt x="1592" y="48"/>
                  </a:lnTo>
                  <a:lnTo>
                    <a:pt x="1617" y="27"/>
                  </a:lnTo>
                  <a:lnTo>
                    <a:pt x="1641" y="0"/>
                  </a:lnTo>
                  <a:lnTo>
                    <a:pt x="1661" y="1"/>
                  </a:lnTo>
                  <a:lnTo>
                    <a:pt x="1685" y="57"/>
                  </a:lnTo>
                  <a:lnTo>
                    <a:pt x="1703" y="48"/>
                  </a:lnTo>
                  <a:lnTo>
                    <a:pt x="1729" y="25"/>
                  </a:lnTo>
                  <a:lnTo>
                    <a:pt x="1750" y="24"/>
                  </a:lnTo>
                  <a:lnTo>
                    <a:pt x="1760" y="43"/>
                  </a:lnTo>
                  <a:lnTo>
                    <a:pt x="1760" y="184"/>
                  </a:lnTo>
                  <a:lnTo>
                    <a:pt x="740" y="144"/>
                  </a:lnTo>
                  <a:lnTo>
                    <a:pt x="727" y="149"/>
                  </a:lnTo>
                  <a:lnTo>
                    <a:pt x="0" y="133"/>
                  </a:lnTo>
                  <a:lnTo>
                    <a:pt x="0" y="29"/>
                  </a:lnTo>
                  <a:lnTo>
                    <a:pt x="10" y="44"/>
                  </a:lnTo>
                  <a:lnTo>
                    <a:pt x="26" y="50"/>
                  </a:lnTo>
                  <a:lnTo>
                    <a:pt x="46" y="51"/>
                  </a:lnTo>
                  <a:lnTo>
                    <a:pt x="61" y="57"/>
                  </a:lnTo>
                </a:path>
              </a:pathLst>
            </a:custGeom>
            <a:solidFill>
              <a:srgbClr val="003300"/>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05" name="Freeform 13"/>
            <p:cNvSpPr>
              <a:spLocks/>
            </p:cNvSpPr>
            <p:nvPr/>
          </p:nvSpPr>
          <p:spPr bwMode="auto">
            <a:xfrm>
              <a:off x="85" y="476"/>
              <a:ext cx="1761" cy="188"/>
            </a:xfrm>
            <a:custGeom>
              <a:avLst/>
              <a:gdLst>
                <a:gd name="T0" fmla="*/ 37 w 1761"/>
                <a:gd name="T1" fmla="*/ 185 h 188"/>
                <a:gd name="T2" fmla="*/ 1706 w 1761"/>
                <a:gd name="T3" fmla="*/ 187 h 188"/>
                <a:gd name="T4" fmla="*/ 1739 w 1761"/>
                <a:gd name="T5" fmla="*/ 181 h 188"/>
                <a:gd name="T6" fmla="*/ 1758 w 1761"/>
                <a:gd name="T7" fmla="*/ 158 h 188"/>
                <a:gd name="T8" fmla="*/ 1760 w 1761"/>
                <a:gd name="T9" fmla="*/ 22 h 188"/>
                <a:gd name="T10" fmla="*/ 1736 w 1761"/>
                <a:gd name="T11" fmla="*/ 6 h 188"/>
                <a:gd name="T12" fmla="*/ 1723 w 1761"/>
                <a:gd name="T13" fmla="*/ 51 h 188"/>
                <a:gd name="T14" fmla="*/ 1706 w 1761"/>
                <a:gd name="T15" fmla="*/ 47 h 188"/>
                <a:gd name="T16" fmla="*/ 1671 w 1761"/>
                <a:gd name="T17" fmla="*/ 25 h 188"/>
                <a:gd name="T18" fmla="*/ 1625 w 1761"/>
                <a:gd name="T19" fmla="*/ 32 h 188"/>
                <a:gd name="T20" fmla="*/ 1588 w 1761"/>
                <a:gd name="T21" fmla="*/ 37 h 188"/>
                <a:gd name="T22" fmla="*/ 1554 w 1761"/>
                <a:gd name="T23" fmla="*/ 25 h 188"/>
                <a:gd name="T24" fmla="*/ 1520 w 1761"/>
                <a:gd name="T25" fmla="*/ 40 h 188"/>
                <a:gd name="T26" fmla="*/ 1498 w 1761"/>
                <a:gd name="T27" fmla="*/ 49 h 188"/>
                <a:gd name="T28" fmla="*/ 1445 w 1761"/>
                <a:gd name="T29" fmla="*/ 43 h 188"/>
                <a:gd name="T30" fmla="*/ 1396 w 1761"/>
                <a:gd name="T31" fmla="*/ 36 h 188"/>
                <a:gd name="T32" fmla="*/ 1337 w 1761"/>
                <a:gd name="T33" fmla="*/ 82 h 188"/>
                <a:gd name="T34" fmla="*/ 1293 w 1761"/>
                <a:gd name="T35" fmla="*/ 58 h 188"/>
                <a:gd name="T36" fmla="*/ 1240 w 1761"/>
                <a:gd name="T37" fmla="*/ 56 h 188"/>
                <a:gd name="T38" fmla="*/ 1153 w 1761"/>
                <a:gd name="T39" fmla="*/ 55 h 188"/>
                <a:gd name="T40" fmla="*/ 1112 w 1761"/>
                <a:gd name="T41" fmla="*/ 49 h 188"/>
                <a:gd name="T42" fmla="*/ 1079 w 1761"/>
                <a:gd name="T43" fmla="*/ 36 h 188"/>
                <a:gd name="T44" fmla="*/ 1006 w 1761"/>
                <a:gd name="T45" fmla="*/ 65 h 188"/>
                <a:gd name="T46" fmla="*/ 943 w 1761"/>
                <a:gd name="T47" fmla="*/ 50 h 188"/>
                <a:gd name="T48" fmla="*/ 866 w 1761"/>
                <a:gd name="T49" fmla="*/ 58 h 188"/>
                <a:gd name="T50" fmla="*/ 804 w 1761"/>
                <a:gd name="T51" fmla="*/ 58 h 188"/>
                <a:gd name="T52" fmla="*/ 730 w 1761"/>
                <a:gd name="T53" fmla="*/ 78 h 188"/>
                <a:gd name="T54" fmla="*/ 652 w 1761"/>
                <a:gd name="T55" fmla="*/ 68 h 188"/>
                <a:gd name="T56" fmla="*/ 563 w 1761"/>
                <a:gd name="T57" fmla="*/ 70 h 188"/>
                <a:gd name="T58" fmla="*/ 468 w 1761"/>
                <a:gd name="T59" fmla="*/ 49 h 188"/>
                <a:gd name="T60" fmla="*/ 369 w 1761"/>
                <a:gd name="T61" fmla="*/ 35 h 188"/>
                <a:gd name="T62" fmla="*/ 301 w 1761"/>
                <a:gd name="T63" fmla="*/ 53 h 188"/>
                <a:gd name="T64" fmla="*/ 262 w 1761"/>
                <a:gd name="T65" fmla="*/ 47 h 188"/>
                <a:gd name="T66" fmla="*/ 205 w 1761"/>
                <a:gd name="T67" fmla="*/ 55 h 188"/>
                <a:gd name="T68" fmla="*/ 143 w 1761"/>
                <a:gd name="T69" fmla="*/ 53 h 188"/>
                <a:gd name="T70" fmla="*/ 80 w 1761"/>
                <a:gd name="T71" fmla="*/ 65 h 188"/>
                <a:gd name="T72" fmla="*/ 16 w 1761"/>
                <a:gd name="T73" fmla="*/ 56 h 188"/>
                <a:gd name="T74" fmla="*/ 2 w 1761"/>
                <a:gd name="T75" fmla="*/ 111 h 188"/>
                <a:gd name="T76" fmla="*/ 13 w 1761"/>
                <a:gd name="T77" fmla="*/ 17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761" h="188">
                  <a:moveTo>
                    <a:pt x="23" y="182"/>
                  </a:moveTo>
                  <a:lnTo>
                    <a:pt x="37" y="185"/>
                  </a:lnTo>
                  <a:lnTo>
                    <a:pt x="54" y="187"/>
                  </a:lnTo>
                  <a:lnTo>
                    <a:pt x="1706" y="187"/>
                  </a:lnTo>
                  <a:lnTo>
                    <a:pt x="1725" y="184"/>
                  </a:lnTo>
                  <a:lnTo>
                    <a:pt x="1739" y="181"/>
                  </a:lnTo>
                  <a:lnTo>
                    <a:pt x="1751" y="170"/>
                  </a:lnTo>
                  <a:lnTo>
                    <a:pt x="1758" y="158"/>
                  </a:lnTo>
                  <a:lnTo>
                    <a:pt x="1760" y="143"/>
                  </a:lnTo>
                  <a:lnTo>
                    <a:pt x="1760" y="22"/>
                  </a:lnTo>
                  <a:lnTo>
                    <a:pt x="1745" y="0"/>
                  </a:lnTo>
                  <a:lnTo>
                    <a:pt x="1736" y="6"/>
                  </a:lnTo>
                  <a:lnTo>
                    <a:pt x="1729" y="27"/>
                  </a:lnTo>
                  <a:lnTo>
                    <a:pt x="1723" y="51"/>
                  </a:lnTo>
                  <a:lnTo>
                    <a:pt x="1716" y="49"/>
                  </a:lnTo>
                  <a:lnTo>
                    <a:pt x="1706" y="47"/>
                  </a:lnTo>
                  <a:lnTo>
                    <a:pt x="1685" y="35"/>
                  </a:lnTo>
                  <a:lnTo>
                    <a:pt x="1671" y="25"/>
                  </a:lnTo>
                  <a:lnTo>
                    <a:pt x="1649" y="22"/>
                  </a:lnTo>
                  <a:lnTo>
                    <a:pt x="1625" y="32"/>
                  </a:lnTo>
                  <a:lnTo>
                    <a:pt x="1603" y="49"/>
                  </a:lnTo>
                  <a:lnTo>
                    <a:pt x="1588" y="37"/>
                  </a:lnTo>
                  <a:lnTo>
                    <a:pt x="1574" y="35"/>
                  </a:lnTo>
                  <a:lnTo>
                    <a:pt x="1554" y="25"/>
                  </a:lnTo>
                  <a:lnTo>
                    <a:pt x="1534" y="28"/>
                  </a:lnTo>
                  <a:lnTo>
                    <a:pt x="1520" y="40"/>
                  </a:lnTo>
                  <a:lnTo>
                    <a:pt x="1514" y="56"/>
                  </a:lnTo>
                  <a:lnTo>
                    <a:pt x="1498" y="49"/>
                  </a:lnTo>
                  <a:lnTo>
                    <a:pt x="1475" y="49"/>
                  </a:lnTo>
                  <a:lnTo>
                    <a:pt x="1445" y="43"/>
                  </a:lnTo>
                  <a:lnTo>
                    <a:pt x="1419" y="56"/>
                  </a:lnTo>
                  <a:lnTo>
                    <a:pt x="1396" y="36"/>
                  </a:lnTo>
                  <a:lnTo>
                    <a:pt x="1366" y="49"/>
                  </a:lnTo>
                  <a:lnTo>
                    <a:pt x="1337" y="82"/>
                  </a:lnTo>
                  <a:lnTo>
                    <a:pt x="1314" y="70"/>
                  </a:lnTo>
                  <a:lnTo>
                    <a:pt x="1293" y="58"/>
                  </a:lnTo>
                  <a:lnTo>
                    <a:pt x="1270" y="51"/>
                  </a:lnTo>
                  <a:lnTo>
                    <a:pt x="1240" y="56"/>
                  </a:lnTo>
                  <a:lnTo>
                    <a:pt x="1194" y="66"/>
                  </a:lnTo>
                  <a:lnTo>
                    <a:pt x="1153" y="55"/>
                  </a:lnTo>
                  <a:lnTo>
                    <a:pt x="1135" y="60"/>
                  </a:lnTo>
                  <a:lnTo>
                    <a:pt x="1112" y="49"/>
                  </a:lnTo>
                  <a:lnTo>
                    <a:pt x="1097" y="38"/>
                  </a:lnTo>
                  <a:lnTo>
                    <a:pt x="1079" y="36"/>
                  </a:lnTo>
                  <a:lnTo>
                    <a:pt x="1047" y="43"/>
                  </a:lnTo>
                  <a:lnTo>
                    <a:pt x="1006" y="65"/>
                  </a:lnTo>
                  <a:lnTo>
                    <a:pt x="972" y="45"/>
                  </a:lnTo>
                  <a:lnTo>
                    <a:pt x="943" y="50"/>
                  </a:lnTo>
                  <a:lnTo>
                    <a:pt x="916" y="78"/>
                  </a:lnTo>
                  <a:lnTo>
                    <a:pt x="866" y="58"/>
                  </a:lnTo>
                  <a:lnTo>
                    <a:pt x="829" y="68"/>
                  </a:lnTo>
                  <a:lnTo>
                    <a:pt x="804" y="58"/>
                  </a:lnTo>
                  <a:lnTo>
                    <a:pt x="767" y="63"/>
                  </a:lnTo>
                  <a:lnTo>
                    <a:pt x="730" y="78"/>
                  </a:lnTo>
                  <a:lnTo>
                    <a:pt x="704" y="73"/>
                  </a:lnTo>
                  <a:lnTo>
                    <a:pt x="652" y="68"/>
                  </a:lnTo>
                  <a:lnTo>
                    <a:pt x="619" y="78"/>
                  </a:lnTo>
                  <a:lnTo>
                    <a:pt x="563" y="70"/>
                  </a:lnTo>
                  <a:lnTo>
                    <a:pt x="517" y="63"/>
                  </a:lnTo>
                  <a:lnTo>
                    <a:pt x="468" y="49"/>
                  </a:lnTo>
                  <a:lnTo>
                    <a:pt x="422" y="63"/>
                  </a:lnTo>
                  <a:lnTo>
                    <a:pt x="369" y="35"/>
                  </a:lnTo>
                  <a:lnTo>
                    <a:pt x="329" y="36"/>
                  </a:lnTo>
                  <a:lnTo>
                    <a:pt x="301" y="53"/>
                  </a:lnTo>
                  <a:lnTo>
                    <a:pt x="284" y="39"/>
                  </a:lnTo>
                  <a:lnTo>
                    <a:pt x="262" y="47"/>
                  </a:lnTo>
                  <a:lnTo>
                    <a:pt x="233" y="49"/>
                  </a:lnTo>
                  <a:lnTo>
                    <a:pt x="205" y="55"/>
                  </a:lnTo>
                  <a:lnTo>
                    <a:pt x="171" y="66"/>
                  </a:lnTo>
                  <a:lnTo>
                    <a:pt x="143" y="53"/>
                  </a:lnTo>
                  <a:lnTo>
                    <a:pt x="116" y="59"/>
                  </a:lnTo>
                  <a:lnTo>
                    <a:pt x="80" y="65"/>
                  </a:lnTo>
                  <a:lnTo>
                    <a:pt x="58" y="59"/>
                  </a:lnTo>
                  <a:lnTo>
                    <a:pt x="16" y="56"/>
                  </a:lnTo>
                  <a:lnTo>
                    <a:pt x="0" y="70"/>
                  </a:lnTo>
                  <a:lnTo>
                    <a:pt x="2" y="111"/>
                  </a:lnTo>
                  <a:lnTo>
                    <a:pt x="4" y="146"/>
                  </a:lnTo>
                  <a:lnTo>
                    <a:pt x="13" y="175"/>
                  </a:lnTo>
                  <a:lnTo>
                    <a:pt x="23" y="182"/>
                  </a:lnTo>
                </a:path>
              </a:pathLst>
            </a:custGeom>
            <a:gradFill rotWithShape="0">
              <a:gsLst>
                <a:gs pos="0">
                  <a:srgbClr val="CC6600"/>
                </a:gs>
                <a:gs pos="100000">
                  <a:srgbClr val="000000"/>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06" name="Freeform 14"/>
            <p:cNvSpPr>
              <a:spLocks/>
            </p:cNvSpPr>
            <p:nvPr/>
          </p:nvSpPr>
          <p:spPr bwMode="auto">
            <a:xfrm>
              <a:off x="95" y="151"/>
              <a:ext cx="1733" cy="245"/>
            </a:xfrm>
            <a:custGeom>
              <a:avLst/>
              <a:gdLst>
                <a:gd name="T0" fmla="*/ 0 w 1733"/>
                <a:gd name="T1" fmla="*/ 185 h 245"/>
                <a:gd name="T2" fmla="*/ 4 w 1733"/>
                <a:gd name="T3" fmla="*/ 196 h 245"/>
                <a:gd name="T4" fmla="*/ 7 w 1733"/>
                <a:gd name="T5" fmla="*/ 88 h 245"/>
                <a:gd name="T6" fmla="*/ 22 w 1733"/>
                <a:gd name="T7" fmla="*/ 44 h 245"/>
                <a:gd name="T8" fmla="*/ 82 w 1733"/>
                <a:gd name="T9" fmla="*/ 39 h 245"/>
                <a:gd name="T10" fmla="*/ 198 w 1733"/>
                <a:gd name="T11" fmla="*/ 45 h 245"/>
                <a:gd name="T12" fmla="*/ 308 w 1733"/>
                <a:gd name="T13" fmla="*/ 42 h 245"/>
                <a:gd name="T14" fmla="*/ 437 w 1733"/>
                <a:gd name="T15" fmla="*/ 45 h 245"/>
                <a:gd name="T16" fmla="*/ 525 w 1733"/>
                <a:gd name="T17" fmla="*/ 39 h 245"/>
                <a:gd name="T18" fmla="*/ 598 w 1733"/>
                <a:gd name="T19" fmla="*/ 39 h 245"/>
                <a:gd name="T20" fmla="*/ 708 w 1733"/>
                <a:gd name="T21" fmla="*/ 51 h 245"/>
                <a:gd name="T22" fmla="*/ 788 w 1733"/>
                <a:gd name="T23" fmla="*/ 53 h 245"/>
                <a:gd name="T24" fmla="*/ 878 w 1733"/>
                <a:gd name="T25" fmla="*/ 45 h 245"/>
                <a:gd name="T26" fmla="*/ 986 w 1733"/>
                <a:gd name="T27" fmla="*/ 61 h 245"/>
                <a:gd name="T28" fmla="*/ 1071 w 1733"/>
                <a:gd name="T29" fmla="*/ 57 h 245"/>
                <a:gd name="T30" fmla="*/ 1150 w 1733"/>
                <a:gd name="T31" fmla="*/ 49 h 245"/>
                <a:gd name="T32" fmla="*/ 1241 w 1733"/>
                <a:gd name="T33" fmla="*/ 54 h 245"/>
                <a:gd name="T34" fmla="*/ 1319 w 1733"/>
                <a:gd name="T35" fmla="*/ 49 h 245"/>
                <a:gd name="T36" fmla="*/ 1395 w 1733"/>
                <a:gd name="T37" fmla="*/ 44 h 245"/>
                <a:gd name="T38" fmla="*/ 1449 w 1733"/>
                <a:gd name="T39" fmla="*/ 48 h 245"/>
                <a:gd name="T40" fmla="*/ 1557 w 1733"/>
                <a:gd name="T41" fmla="*/ 39 h 245"/>
                <a:gd name="T42" fmla="*/ 1665 w 1733"/>
                <a:gd name="T43" fmla="*/ 51 h 245"/>
                <a:gd name="T44" fmla="*/ 1703 w 1733"/>
                <a:gd name="T45" fmla="*/ 71 h 245"/>
                <a:gd name="T46" fmla="*/ 1721 w 1733"/>
                <a:gd name="T47" fmla="*/ 104 h 245"/>
                <a:gd name="T48" fmla="*/ 1732 w 1733"/>
                <a:gd name="T49" fmla="*/ 189 h 245"/>
                <a:gd name="T50" fmla="*/ 1732 w 1733"/>
                <a:gd name="T51" fmla="*/ 63 h 245"/>
                <a:gd name="T52" fmla="*/ 1725 w 1733"/>
                <a:gd name="T53" fmla="*/ 25 h 245"/>
                <a:gd name="T54" fmla="*/ 1606 w 1733"/>
                <a:gd name="T55" fmla="*/ 9 h 245"/>
                <a:gd name="T56" fmla="*/ 1510 w 1733"/>
                <a:gd name="T57" fmla="*/ 2 h 245"/>
                <a:gd name="T58" fmla="*/ 1443 w 1733"/>
                <a:gd name="T59" fmla="*/ 5 h 245"/>
                <a:gd name="T60" fmla="*/ 1349 w 1733"/>
                <a:gd name="T61" fmla="*/ 12 h 245"/>
                <a:gd name="T62" fmla="*/ 1182 w 1733"/>
                <a:gd name="T63" fmla="*/ 9 h 245"/>
                <a:gd name="T64" fmla="*/ 1067 w 1733"/>
                <a:gd name="T65" fmla="*/ 10 h 245"/>
                <a:gd name="T66" fmla="*/ 986 w 1733"/>
                <a:gd name="T67" fmla="*/ 9 h 245"/>
                <a:gd name="T68" fmla="*/ 923 w 1733"/>
                <a:gd name="T69" fmla="*/ 6 h 245"/>
                <a:gd name="T70" fmla="*/ 813 w 1733"/>
                <a:gd name="T71" fmla="*/ 9 h 245"/>
                <a:gd name="T72" fmla="*/ 681 w 1733"/>
                <a:gd name="T73" fmla="*/ 10 h 245"/>
                <a:gd name="T74" fmla="*/ 531 w 1733"/>
                <a:gd name="T75" fmla="*/ 6 h 245"/>
                <a:gd name="T76" fmla="*/ 463 w 1733"/>
                <a:gd name="T77" fmla="*/ 4 h 245"/>
                <a:gd name="T78" fmla="*/ 351 w 1733"/>
                <a:gd name="T79" fmla="*/ 4 h 245"/>
                <a:gd name="T80" fmla="*/ 208 w 1733"/>
                <a:gd name="T81" fmla="*/ 4 h 245"/>
                <a:gd name="T82" fmla="*/ 87 w 1733"/>
                <a:gd name="T83" fmla="*/ 0 h 245"/>
                <a:gd name="T84" fmla="*/ 28 w 1733"/>
                <a:gd name="T85" fmla="*/ 2 h 245"/>
                <a:gd name="T86" fmla="*/ 4 w 1733"/>
                <a:gd name="T87" fmla="*/ 27 h 245"/>
                <a:gd name="T88" fmla="*/ 0 w 1733"/>
                <a:gd name="T89" fmla="*/ 86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33" h="245">
                  <a:moveTo>
                    <a:pt x="0" y="119"/>
                  </a:moveTo>
                  <a:lnTo>
                    <a:pt x="0" y="185"/>
                  </a:lnTo>
                  <a:lnTo>
                    <a:pt x="0" y="244"/>
                  </a:lnTo>
                  <a:lnTo>
                    <a:pt x="4" y="196"/>
                  </a:lnTo>
                  <a:lnTo>
                    <a:pt x="5" y="157"/>
                  </a:lnTo>
                  <a:lnTo>
                    <a:pt x="7" y="88"/>
                  </a:lnTo>
                  <a:lnTo>
                    <a:pt x="12" y="55"/>
                  </a:lnTo>
                  <a:lnTo>
                    <a:pt x="22" y="44"/>
                  </a:lnTo>
                  <a:lnTo>
                    <a:pt x="48" y="36"/>
                  </a:lnTo>
                  <a:lnTo>
                    <a:pt x="82" y="39"/>
                  </a:lnTo>
                  <a:lnTo>
                    <a:pt x="162" y="39"/>
                  </a:lnTo>
                  <a:lnTo>
                    <a:pt x="198" y="45"/>
                  </a:lnTo>
                  <a:lnTo>
                    <a:pt x="249" y="39"/>
                  </a:lnTo>
                  <a:lnTo>
                    <a:pt x="308" y="42"/>
                  </a:lnTo>
                  <a:lnTo>
                    <a:pt x="351" y="40"/>
                  </a:lnTo>
                  <a:lnTo>
                    <a:pt x="437" y="45"/>
                  </a:lnTo>
                  <a:lnTo>
                    <a:pt x="467" y="44"/>
                  </a:lnTo>
                  <a:lnTo>
                    <a:pt x="525" y="39"/>
                  </a:lnTo>
                  <a:lnTo>
                    <a:pt x="544" y="46"/>
                  </a:lnTo>
                  <a:lnTo>
                    <a:pt x="598" y="39"/>
                  </a:lnTo>
                  <a:lnTo>
                    <a:pt x="680" y="44"/>
                  </a:lnTo>
                  <a:lnTo>
                    <a:pt x="708" y="51"/>
                  </a:lnTo>
                  <a:lnTo>
                    <a:pt x="751" y="45"/>
                  </a:lnTo>
                  <a:lnTo>
                    <a:pt x="788" y="53"/>
                  </a:lnTo>
                  <a:lnTo>
                    <a:pt x="818" y="53"/>
                  </a:lnTo>
                  <a:lnTo>
                    <a:pt x="878" y="45"/>
                  </a:lnTo>
                  <a:lnTo>
                    <a:pt x="935" y="51"/>
                  </a:lnTo>
                  <a:lnTo>
                    <a:pt x="986" y="61"/>
                  </a:lnTo>
                  <a:lnTo>
                    <a:pt x="1002" y="63"/>
                  </a:lnTo>
                  <a:lnTo>
                    <a:pt x="1071" y="57"/>
                  </a:lnTo>
                  <a:lnTo>
                    <a:pt x="1135" y="52"/>
                  </a:lnTo>
                  <a:lnTo>
                    <a:pt x="1150" y="49"/>
                  </a:lnTo>
                  <a:lnTo>
                    <a:pt x="1174" y="51"/>
                  </a:lnTo>
                  <a:lnTo>
                    <a:pt x="1241" y="54"/>
                  </a:lnTo>
                  <a:lnTo>
                    <a:pt x="1292" y="46"/>
                  </a:lnTo>
                  <a:lnTo>
                    <a:pt x="1319" y="49"/>
                  </a:lnTo>
                  <a:lnTo>
                    <a:pt x="1360" y="51"/>
                  </a:lnTo>
                  <a:lnTo>
                    <a:pt x="1395" y="44"/>
                  </a:lnTo>
                  <a:lnTo>
                    <a:pt x="1418" y="39"/>
                  </a:lnTo>
                  <a:lnTo>
                    <a:pt x="1449" y="48"/>
                  </a:lnTo>
                  <a:lnTo>
                    <a:pt x="1514" y="52"/>
                  </a:lnTo>
                  <a:lnTo>
                    <a:pt x="1557" y="39"/>
                  </a:lnTo>
                  <a:lnTo>
                    <a:pt x="1620" y="51"/>
                  </a:lnTo>
                  <a:lnTo>
                    <a:pt x="1665" y="51"/>
                  </a:lnTo>
                  <a:lnTo>
                    <a:pt x="1688" y="51"/>
                  </a:lnTo>
                  <a:lnTo>
                    <a:pt x="1703" y="71"/>
                  </a:lnTo>
                  <a:lnTo>
                    <a:pt x="1713" y="82"/>
                  </a:lnTo>
                  <a:lnTo>
                    <a:pt x="1721" y="104"/>
                  </a:lnTo>
                  <a:lnTo>
                    <a:pt x="1727" y="140"/>
                  </a:lnTo>
                  <a:lnTo>
                    <a:pt x="1732" y="189"/>
                  </a:lnTo>
                  <a:lnTo>
                    <a:pt x="1732" y="88"/>
                  </a:lnTo>
                  <a:lnTo>
                    <a:pt x="1732" y="63"/>
                  </a:lnTo>
                  <a:lnTo>
                    <a:pt x="1729" y="46"/>
                  </a:lnTo>
                  <a:lnTo>
                    <a:pt x="1725" y="25"/>
                  </a:lnTo>
                  <a:lnTo>
                    <a:pt x="1700" y="11"/>
                  </a:lnTo>
                  <a:lnTo>
                    <a:pt x="1606" y="9"/>
                  </a:lnTo>
                  <a:lnTo>
                    <a:pt x="1584" y="2"/>
                  </a:lnTo>
                  <a:lnTo>
                    <a:pt x="1510" y="2"/>
                  </a:lnTo>
                  <a:lnTo>
                    <a:pt x="1488" y="5"/>
                  </a:lnTo>
                  <a:lnTo>
                    <a:pt x="1443" y="5"/>
                  </a:lnTo>
                  <a:lnTo>
                    <a:pt x="1410" y="3"/>
                  </a:lnTo>
                  <a:lnTo>
                    <a:pt x="1349" y="12"/>
                  </a:lnTo>
                  <a:lnTo>
                    <a:pt x="1222" y="5"/>
                  </a:lnTo>
                  <a:lnTo>
                    <a:pt x="1182" y="9"/>
                  </a:lnTo>
                  <a:lnTo>
                    <a:pt x="1112" y="15"/>
                  </a:lnTo>
                  <a:lnTo>
                    <a:pt x="1067" y="10"/>
                  </a:lnTo>
                  <a:lnTo>
                    <a:pt x="1022" y="9"/>
                  </a:lnTo>
                  <a:lnTo>
                    <a:pt x="986" y="9"/>
                  </a:lnTo>
                  <a:lnTo>
                    <a:pt x="947" y="13"/>
                  </a:lnTo>
                  <a:lnTo>
                    <a:pt x="923" y="6"/>
                  </a:lnTo>
                  <a:lnTo>
                    <a:pt x="839" y="9"/>
                  </a:lnTo>
                  <a:lnTo>
                    <a:pt x="813" y="9"/>
                  </a:lnTo>
                  <a:lnTo>
                    <a:pt x="769" y="6"/>
                  </a:lnTo>
                  <a:lnTo>
                    <a:pt x="681" y="10"/>
                  </a:lnTo>
                  <a:lnTo>
                    <a:pt x="603" y="6"/>
                  </a:lnTo>
                  <a:lnTo>
                    <a:pt x="531" y="6"/>
                  </a:lnTo>
                  <a:lnTo>
                    <a:pt x="496" y="9"/>
                  </a:lnTo>
                  <a:lnTo>
                    <a:pt x="463" y="4"/>
                  </a:lnTo>
                  <a:lnTo>
                    <a:pt x="435" y="4"/>
                  </a:lnTo>
                  <a:lnTo>
                    <a:pt x="351" y="4"/>
                  </a:lnTo>
                  <a:lnTo>
                    <a:pt x="253" y="6"/>
                  </a:lnTo>
                  <a:lnTo>
                    <a:pt x="208" y="4"/>
                  </a:lnTo>
                  <a:lnTo>
                    <a:pt x="155" y="6"/>
                  </a:lnTo>
                  <a:lnTo>
                    <a:pt x="87" y="0"/>
                  </a:lnTo>
                  <a:lnTo>
                    <a:pt x="45" y="0"/>
                  </a:lnTo>
                  <a:lnTo>
                    <a:pt x="28" y="2"/>
                  </a:lnTo>
                  <a:lnTo>
                    <a:pt x="15" y="9"/>
                  </a:lnTo>
                  <a:lnTo>
                    <a:pt x="4" y="27"/>
                  </a:lnTo>
                  <a:lnTo>
                    <a:pt x="0" y="56"/>
                  </a:lnTo>
                  <a:lnTo>
                    <a:pt x="0" y="86"/>
                  </a:lnTo>
                  <a:lnTo>
                    <a:pt x="0" y="119"/>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07" name="Freeform 15"/>
            <p:cNvSpPr>
              <a:spLocks/>
            </p:cNvSpPr>
            <p:nvPr/>
          </p:nvSpPr>
          <p:spPr bwMode="auto">
            <a:xfrm>
              <a:off x="98" y="539"/>
              <a:ext cx="1733" cy="100"/>
            </a:xfrm>
            <a:custGeom>
              <a:avLst/>
              <a:gdLst>
                <a:gd name="T0" fmla="*/ 0 w 1733"/>
                <a:gd name="T1" fmla="*/ 24 h 100"/>
                <a:gd name="T2" fmla="*/ 4 w 1733"/>
                <a:gd name="T3" fmla="*/ 19 h 100"/>
                <a:gd name="T4" fmla="*/ 6 w 1733"/>
                <a:gd name="T5" fmla="*/ 63 h 100"/>
                <a:gd name="T6" fmla="*/ 22 w 1733"/>
                <a:gd name="T7" fmla="*/ 80 h 100"/>
                <a:gd name="T8" fmla="*/ 48 w 1733"/>
                <a:gd name="T9" fmla="*/ 76 h 100"/>
                <a:gd name="T10" fmla="*/ 90 w 1733"/>
                <a:gd name="T11" fmla="*/ 76 h 100"/>
                <a:gd name="T12" fmla="*/ 132 w 1733"/>
                <a:gd name="T13" fmla="*/ 78 h 100"/>
                <a:gd name="T14" fmla="*/ 156 w 1733"/>
                <a:gd name="T15" fmla="*/ 80 h 100"/>
                <a:gd name="T16" fmla="*/ 202 w 1733"/>
                <a:gd name="T17" fmla="*/ 75 h 100"/>
                <a:gd name="T18" fmla="*/ 266 w 1733"/>
                <a:gd name="T19" fmla="*/ 80 h 100"/>
                <a:gd name="T20" fmla="*/ 336 w 1733"/>
                <a:gd name="T21" fmla="*/ 79 h 100"/>
                <a:gd name="T22" fmla="*/ 390 w 1733"/>
                <a:gd name="T23" fmla="*/ 82 h 100"/>
                <a:gd name="T24" fmla="*/ 421 w 1733"/>
                <a:gd name="T25" fmla="*/ 81 h 100"/>
                <a:gd name="T26" fmla="*/ 525 w 1733"/>
                <a:gd name="T27" fmla="*/ 83 h 100"/>
                <a:gd name="T28" fmla="*/ 590 w 1733"/>
                <a:gd name="T29" fmla="*/ 76 h 100"/>
                <a:gd name="T30" fmla="*/ 656 w 1733"/>
                <a:gd name="T31" fmla="*/ 78 h 100"/>
                <a:gd name="T32" fmla="*/ 708 w 1733"/>
                <a:gd name="T33" fmla="*/ 78 h 100"/>
                <a:gd name="T34" fmla="*/ 788 w 1733"/>
                <a:gd name="T35" fmla="*/ 77 h 100"/>
                <a:gd name="T36" fmla="*/ 850 w 1733"/>
                <a:gd name="T37" fmla="*/ 71 h 100"/>
                <a:gd name="T38" fmla="*/ 942 w 1733"/>
                <a:gd name="T39" fmla="*/ 73 h 100"/>
                <a:gd name="T40" fmla="*/ 1055 w 1733"/>
                <a:gd name="T41" fmla="*/ 76 h 100"/>
                <a:gd name="T42" fmla="*/ 1121 w 1733"/>
                <a:gd name="T43" fmla="*/ 71 h 100"/>
                <a:gd name="T44" fmla="*/ 1150 w 1733"/>
                <a:gd name="T45" fmla="*/ 79 h 100"/>
                <a:gd name="T46" fmla="*/ 1237 w 1733"/>
                <a:gd name="T47" fmla="*/ 79 h 100"/>
                <a:gd name="T48" fmla="*/ 1308 w 1733"/>
                <a:gd name="T49" fmla="*/ 79 h 100"/>
                <a:gd name="T50" fmla="*/ 1332 w 1733"/>
                <a:gd name="T51" fmla="*/ 75 h 100"/>
                <a:gd name="T52" fmla="*/ 1373 w 1733"/>
                <a:gd name="T53" fmla="*/ 80 h 100"/>
                <a:gd name="T54" fmla="*/ 1394 w 1733"/>
                <a:gd name="T55" fmla="*/ 80 h 100"/>
                <a:gd name="T56" fmla="*/ 1451 w 1733"/>
                <a:gd name="T57" fmla="*/ 80 h 100"/>
                <a:gd name="T58" fmla="*/ 1499 w 1733"/>
                <a:gd name="T59" fmla="*/ 77 h 100"/>
                <a:gd name="T60" fmla="*/ 1578 w 1733"/>
                <a:gd name="T61" fmla="*/ 74 h 100"/>
                <a:gd name="T62" fmla="*/ 1687 w 1733"/>
                <a:gd name="T63" fmla="*/ 73 h 100"/>
                <a:gd name="T64" fmla="*/ 1713 w 1733"/>
                <a:gd name="T65" fmla="*/ 65 h 100"/>
                <a:gd name="T66" fmla="*/ 1727 w 1733"/>
                <a:gd name="T67" fmla="*/ 42 h 100"/>
                <a:gd name="T68" fmla="*/ 1732 w 1733"/>
                <a:gd name="T69" fmla="*/ 63 h 100"/>
                <a:gd name="T70" fmla="*/ 1730 w 1733"/>
                <a:gd name="T71" fmla="*/ 80 h 100"/>
                <a:gd name="T72" fmla="*/ 1716 w 1733"/>
                <a:gd name="T73" fmla="*/ 95 h 100"/>
                <a:gd name="T74" fmla="*/ 1606 w 1733"/>
                <a:gd name="T75" fmla="*/ 95 h 100"/>
                <a:gd name="T76" fmla="*/ 1510 w 1733"/>
                <a:gd name="T77" fmla="*/ 97 h 100"/>
                <a:gd name="T78" fmla="*/ 1466 w 1733"/>
                <a:gd name="T79" fmla="*/ 99 h 100"/>
                <a:gd name="T80" fmla="*/ 1416 w 1733"/>
                <a:gd name="T81" fmla="*/ 99 h 100"/>
                <a:gd name="T82" fmla="*/ 1325 w 1733"/>
                <a:gd name="T83" fmla="*/ 93 h 100"/>
                <a:gd name="T84" fmla="*/ 1216 w 1733"/>
                <a:gd name="T85" fmla="*/ 92 h 100"/>
                <a:gd name="T86" fmla="*/ 1125 w 1733"/>
                <a:gd name="T87" fmla="*/ 94 h 100"/>
                <a:gd name="T88" fmla="*/ 1067 w 1733"/>
                <a:gd name="T89" fmla="*/ 94 h 100"/>
                <a:gd name="T90" fmla="*/ 1022 w 1733"/>
                <a:gd name="T91" fmla="*/ 95 h 100"/>
                <a:gd name="T92" fmla="*/ 987 w 1733"/>
                <a:gd name="T93" fmla="*/ 97 h 100"/>
                <a:gd name="T94" fmla="*/ 947 w 1733"/>
                <a:gd name="T95" fmla="*/ 93 h 100"/>
                <a:gd name="T96" fmla="*/ 901 w 1733"/>
                <a:gd name="T97" fmla="*/ 97 h 100"/>
                <a:gd name="T98" fmla="*/ 839 w 1733"/>
                <a:gd name="T99" fmla="*/ 97 h 100"/>
                <a:gd name="T100" fmla="*/ 791 w 1733"/>
                <a:gd name="T101" fmla="*/ 95 h 100"/>
                <a:gd name="T102" fmla="*/ 720 w 1733"/>
                <a:gd name="T103" fmla="*/ 99 h 100"/>
                <a:gd name="T104" fmla="*/ 638 w 1733"/>
                <a:gd name="T105" fmla="*/ 99 h 100"/>
                <a:gd name="T106" fmla="*/ 563 w 1733"/>
                <a:gd name="T107" fmla="*/ 99 h 100"/>
                <a:gd name="T108" fmla="*/ 496 w 1733"/>
                <a:gd name="T109" fmla="*/ 95 h 100"/>
                <a:gd name="T110" fmla="*/ 435 w 1733"/>
                <a:gd name="T111" fmla="*/ 97 h 100"/>
                <a:gd name="T112" fmla="*/ 326 w 1733"/>
                <a:gd name="T113" fmla="*/ 97 h 100"/>
                <a:gd name="T114" fmla="*/ 208 w 1733"/>
                <a:gd name="T115" fmla="*/ 97 h 100"/>
                <a:gd name="T116" fmla="*/ 15 w 1733"/>
                <a:gd name="T117" fmla="*/ 95 h 100"/>
                <a:gd name="T118" fmla="*/ 0 w 1733"/>
                <a:gd name="T119" fmla="*/ 76 h 100"/>
                <a:gd name="T120" fmla="*/ 0 w 1733"/>
                <a:gd name="T121"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33" h="100">
                  <a:moveTo>
                    <a:pt x="0" y="50"/>
                  </a:moveTo>
                  <a:lnTo>
                    <a:pt x="0" y="24"/>
                  </a:lnTo>
                  <a:lnTo>
                    <a:pt x="0" y="0"/>
                  </a:lnTo>
                  <a:lnTo>
                    <a:pt x="4" y="19"/>
                  </a:lnTo>
                  <a:lnTo>
                    <a:pt x="5" y="35"/>
                  </a:lnTo>
                  <a:lnTo>
                    <a:pt x="6" y="63"/>
                  </a:lnTo>
                  <a:lnTo>
                    <a:pt x="12" y="76"/>
                  </a:lnTo>
                  <a:lnTo>
                    <a:pt x="22" y="80"/>
                  </a:lnTo>
                  <a:lnTo>
                    <a:pt x="33" y="77"/>
                  </a:lnTo>
                  <a:lnTo>
                    <a:pt x="48" y="76"/>
                  </a:lnTo>
                  <a:lnTo>
                    <a:pt x="74" y="75"/>
                  </a:lnTo>
                  <a:lnTo>
                    <a:pt x="90" y="76"/>
                  </a:lnTo>
                  <a:lnTo>
                    <a:pt x="103" y="76"/>
                  </a:lnTo>
                  <a:lnTo>
                    <a:pt x="132" y="78"/>
                  </a:lnTo>
                  <a:lnTo>
                    <a:pt x="143" y="79"/>
                  </a:lnTo>
                  <a:lnTo>
                    <a:pt x="156" y="80"/>
                  </a:lnTo>
                  <a:lnTo>
                    <a:pt x="178" y="76"/>
                  </a:lnTo>
                  <a:lnTo>
                    <a:pt x="202" y="75"/>
                  </a:lnTo>
                  <a:lnTo>
                    <a:pt x="231" y="74"/>
                  </a:lnTo>
                  <a:lnTo>
                    <a:pt x="266" y="80"/>
                  </a:lnTo>
                  <a:lnTo>
                    <a:pt x="311" y="82"/>
                  </a:lnTo>
                  <a:lnTo>
                    <a:pt x="336" y="79"/>
                  </a:lnTo>
                  <a:lnTo>
                    <a:pt x="351" y="82"/>
                  </a:lnTo>
                  <a:lnTo>
                    <a:pt x="390" y="82"/>
                  </a:lnTo>
                  <a:lnTo>
                    <a:pt x="404" y="77"/>
                  </a:lnTo>
                  <a:lnTo>
                    <a:pt x="421" y="81"/>
                  </a:lnTo>
                  <a:lnTo>
                    <a:pt x="467" y="80"/>
                  </a:lnTo>
                  <a:lnTo>
                    <a:pt x="525" y="83"/>
                  </a:lnTo>
                  <a:lnTo>
                    <a:pt x="545" y="80"/>
                  </a:lnTo>
                  <a:lnTo>
                    <a:pt x="590" y="76"/>
                  </a:lnTo>
                  <a:lnTo>
                    <a:pt x="620" y="75"/>
                  </a:lnTo>
                  <a:lnTo>
                    <a:pt x="656" y="78"/>
                  </a:lnTo>
                  <a:lnTo>
                    <a:pt x="680" y="80"/>
                  </a:lnTo>
                  <a:lnTo>
                    <a:pt x="708" y="78"/>
                  </a:lnTo>
                  <a:lnTo>
                    <a:pt x="757" y="81"/>
                  </a:lnTo>
                  <a:lnTo>
                    <a:pt x="788" y="77"/>
                  </a:lnTo>
                  <a:lnTo>
                    <a:pt x="818" y="77"/>
                  </a:lnTo>
                  <a:lnTo>
                    <a:pt x="850" y="71"/>
                  </a:lnTo>
                  <a:lnTo>
                    <a:pt x="890" y="77"/>
                  </a:lnTo>
                  <a:lnTo>
                    <a:pt x="942" y="73"/>
                  </a:lnTo>
                  <a:lnTo>
                    <a:pt x="1002" y="73"/>
                  </a:lnTo>
                  <a:lnTo>
                    <a:pt x="1055" y="76"/>
                  </a:lnTo>
                  <a:lnTo>
                    <a:pt x="1086" y="71"/>
                  </a:lnTo>
                  <a:lnTo>
                    <a:pt x="1121" y="71"/>
                  </a:lnTo>
                  <a:lnTo>
                    <a:pt x="1135" y="77"/>
                  </a:lnTo>
                  <a:lnTo>
                    <a:pt x="1150" y="79"/>
                  </a:lnTo>
                  <a:lnTo>
                    <a:pt x="1196" y="76"/>
                  </a:lnTo>
                  <a:lnTo>
                    <a:pt x="1237" y="79"/>
                  </a:lnTo>
                  <a:lnTo>
                    <a:pt x="1292" y="80"/>
                  </a:lnTo>
                  <a:lnTo>
                    <a:pt x="1308" y="79"/>
                  </a:lnTo>
                  <a:lnTo>
                    <a:pt x="1319" y="79"/>
                  </a:lnTo>
                  <a:lnTo>
                    <a:pt x="1332" y="75"/>
                  </a:lnTo>
                  <a:lnTo>
                    <a:pt x="1360" y="78"/>
                  </a:lnTo>
                  <a:lnTo>
                    <a:pt x="1373" y="80"/>
                  </a:lnTo>
                  <a:lnTo>
                    <a:pt x="1382" y="77"/>
                  </a:lnTo>
                  <a:lnTo>
                    <a:pt x="1394" y="80"/>
                  </a:lnTo>
                  <a:lnTo>
                    <a:pt x="1416" y="76"/>
                  </a:lnTo>
                  <a:lnTo>
                    <a:pt x="1451" y="80"/>
                  </a:lnTo>
                  <a:lnTo>
                    <a:pt x="1485" y="74"/>
                  </a:lnTo>
                  <a:lnTo>
                    <a:pt x="1499" y="77"/>
                  </a:lnTo>
                  <a:lnTo>
                    <a:pt x="1514" y="77"/>
                  </a:lnTo>
                  <a:lnTo>
                    <a:pt x="1578" y="74"/>
                  </a:lnTo>
                  <a:lnTo>
                    <a:pt x="1639" y="77"/>
                  </a:lnTo>
                  <a:lnTo>
                    <a:pt x="1687" y="73"/>
                  </a:lnTo>
                  <a:lnTo>
                    <a:pt x="1703" y="70"/>
                  </a:lnTo>
                  <a:lnTo>
                    <a:pt x="1713" y="65"/>
                  </a:lnTo>
                  <a:lnTo>
                    <a:pt x="1721" y="56"/>
                  </a:lnTo>
                  <a:lnTo>
                    <a:pt x="1727" y="42"/>
                  </a:lnTo>
                  <a:lnTo>
                    <a:pt x="1732" y="22"/>
                  </a:lnTo>
                  <a:lnTo>
                    <a:pt x="1732" y="63"/>
                  </a:lnTo>
                  <a:lnTo>
                    <a:pt x="1732" y="73"/>
                  </a:lnTo>
                  <a:lnTo>
                    <a:pt x="1730" y="80"/>
                  </a:lnTo>
                  <a:lnTo>
                    <a:pt x="1725" y="88"/>
                  </a:lnTo>
                  <a:lnTo>
                    <a:pt x="1716" y="95"/>
                  </a:lnTo>
                  <a:lnTo>
                    <a:pt x="1652" y="99"/>
                  </a:lnTo>
                  <a:lnTo>
                    <a:pt x="1606" y="95"/>
                  </a:lnTo>
                  <a:lnTo>
                    <a:pt x="1583" y="97"/>
                  </a:lnTo>
                  <a:lnTo>
                    <a:pt x="1510" y="97"/>
                  </a:lnTo>
                  <a:lnTo>
                    <a:pt x="1488" y="97"/>
                  </a:lnTo>
                  <a:lnTo>
                    <a:pt x="1466" y="99"/>
                  </a:lnTo>
                  <a:lnTo>
                    <a:pt x="1443" y="96"/>
                  </a:lnTo>
                  <a:lnTo>
                    <a:pt x="1416" y="99"/>
                  </a:lnTo>
                  <a:lnTo>
                    <a:pt x="1346" y="97"/>
                  </a:lnTo>
                  <a:lnTo>
                    <a:pt x="1325" y="93"/>
                  </a:lnTo>
                  <a:lnTo>
                    <a:pt x="1260" y="97"/>
                  </a:lnTo>
                  <a:lnTo>
                    <a:pt x="1216" y="92"/>
                  </a:lnTo>
                  <a:lnTo>
                    <a:pt x="1165" y="97"/>
                  </a:lnTo>
                  <a:lnTo>
                    <a:pt x="1125" y="94"/>
                  </a:lnTo>
                  <a:lnTo>
                    <a:pt x="1088" y="97"/>
                  </a:lnTo>
                  <a:lnTo>
                    <a:pt x="1067" y="94"/>
                  </a:lnTo>
                  <a:lnTo>
                    <a:pt x="1048" y="95"/>
                  </a:lnTo>
                  <a:lnTo>
                    <a:pt x="1022" y="95"/>
                  </a:lnTo>
                  <a:lnTo>
                    <a:pt x="1006" y="92"/>
                  </a:lnTo>
                  <a:lnTo>
                    <a:pt x="987" y="97"/>
                  </a:lnTo>
                  <a:lnTo>
                    <a:pt x="967" y="92"/>
                  </a:lnTo>
                  <a:lnTo>
                    <a:pt x="947" y="93"/>
                  </a:lnTo>
                  <a:lnTo>
                    <a:pt x="923" y="95"/>
                  </a:lnTo>
                  <a:lnTo>
                    <a:pt x="901" y="97"/>
                  </a:lnTo>
                  <a:lnTo>
                    <a:pt x="875" y="97"/>
                  </a:lnTo>
                  <a:lnTo>
                    <a:pt x="839" y="97"/>
                  </a:lnTo>
                  <a:lnTo>
                    <a:pt x="813" y="97"/>
                  </a:lnTo>
                  <a:lnTo>
                    <a:pt x="791" y="95"/>
                  </a:lnTo>
                  <a:lnTo>
                    <a:pt x="769" y="95"/>
                  </a:lnTo>
                  <a:lnTo>
                    <a:pt x="720" y="99"/>
                  </a:lnTo>
                  <a:lnTo>
                    <a:pt x="681" y="94"/>
                  </a:lnTo>
                  <a:lnTo>
                    <a:pt x="638" y="99"/>
                  </a:lnTo>
                  <a:lnTo>
                    <a:pt x="603" y="95"/>
                  </a:lnTo>
                  <a:lnTo>
                    <a:pt x="563" y="99"/>
                  </a:lnTo>
                  <a:lnTo>
                    <a:pt x="531" y="95"/>
                  </a:lnTo>
                  <a:lnTo>
                    <a:pt x="496" y="95"/>
                  </a:lnTo>
                  <a:lnTo>
                    <a:pt x="463" y="97"/>
                  </a:lnTo>
                  <a:lnTo>
                    <a:pt x="435" y="97"/>
                  </a:lnTo>
                  <a:lnTo>
                    <a:pt x="351" y="97"/>
                  </a:lnTo>
                  <a:lnTo>
                    <a:pt x="326" y="97"/>
                  </a:lnTo>
                  <a:lnTo>
                    <a:pt x="254" y="95"/>
                  </a:lnTo>
                  <a:lnTo>
                    <a:pt x="208" y="97"/>
                  </a:lnTo>
                  <a:lnTo>
                    <a:pt x="84" y="94"/>
                  </a:lnTo>
                  <a:lnTo>
                    <a:pt x="15" y="95"/>
                  </a:lnTo>
                  <a:lnTo>
                    <a:pt x="3" y="88"/>
                  </a:lnTo>
                  <a:lnTo>
                    <a:pt x="0" y="76"/>
                  </a:lnTo>
                  <a:lnTo>
                    <a:pt x="0" y="63"/>
                  </a:lnTo>
                  <a:lnTo>
                    <a:pt x="0" y="50"/>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grpSp>
      <p:grpSp>
        <p:nvGrpSpPr>
          <p:cNvPr id="8208" name="Group 16"/>
          <p:cNvGrpSpPr>
            <a:grpSpLocks/>
          </p:cNvGrpSpPr>
          <p:nvPr/>
        </p:nvGrpSpPr>
        <p:grpSpPr bwMode="auto">
          <a:xfrm>
            <a:off x="6243638" y="222250"/>
            <a:ext cx="2795587" cy="866775"/>
            <a:chOff x="3933" y="140"/>
            <a:chExt cx="1761" cy="546"/>
          </a:xfrm>
        </p:grpSpPr>
        <p:sp>
          <p:nvSpPr>
            <p:cNvPr id="8209" name="Freeform 17"/>
            <p:cNvSpPr>
              <a:spLocks/>
            </p:cNvSpPr>
            <p:nvPr/>
          </p:nvSpPr>
          <p:spPr bwMode="auto">
            <a:xfrm>
              <a:off x="3933" y="140"/>
              <a:ext cx="1761" cy="445"/>
            </a:xfrm>
            <a:custGeom>
              <a:avLst/>
              <a:gdLst>
                <a:gd name="T0" fmla="*/ 23 w 1761"/>
                <a:gd name="T1" fmla="*/ 6 h 445"/>
                <a:gd name="T2" fmla="*/ 37 w 1761"/>
                <a:gd name="T3" fmla="*/ 0 h 445"/>
                <a:gd name="T4" fmla="*/ 1706 w 1761"/>
                <a:gd name="T5" fmla="*/ 0 h 445"/>
                <a:gd name="T6" fmla="*/ 1725 w 1761"/>
                <a:gd name="T7" fmla="*/ 4 h 445"/>
                <a:gd name="T8" fmla="*/ 1739 w 1761"/>
                <a:gd name="T9" fmla="*/ 15 h 445"/>
                <a:gd name="T10" fmla="*/ 1751 w 1761"/>
                <a:gd name="T11" fmla="*/ 44 h 445"/>
                <a:gd name="T12" fmla="*/ 1758 w 1761"/>
                <a:gd name="T13" fmla="*/ 77 h 445"/>
                <a:gd name="T14" fmla="*/ 1760 w 1761"/>
                <a:gd name="T15" fmla="*/ 115 h 445"/>
                <a:gd name="T16" fmla="*/ 1760 w 1761"/>
                <a:gd name="T17" fmla="*/ 444 h 445"/>
                <a:gd name="T18" fmla="*/ 66 w 1761"/>
                <a:gd name="T19" fmla="*/ 444 h 445"/>
                <a:gd name="T20" fmla="*/ 0 w 1761"/>
                <a:gd name="T21" fmla="*/ 444 h 445"/>
                <a:gd name="T22" fmla="*/ 0 w 1761"/>
                <a:gd name="T23" fmla="*/ 138 h 445"/>
                <a:gd name="T24" fmla="*/ 0 w 1761"/>
                <a:gd name="T25" fmla="*/ 93 h 445"/>
                <a:gd name="T26" fmla="*/ 7 w 1761"/>
                <a:gd name="T27" fmla="*/ 49 h 445"/>
                <a:gd name="T28" fmla="*/ 13 w 1761"/>
                <a:gd name="T29" fmla="*/ 26 h 445"/>
                <a:gd name="T30" fmla="*/ 23 w 1761"/>
                <a:gd name="T31" fmla="*/ 6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61" h="445">
                  <a:moveTo>
                    <a:pt x="23" y="6"/>
                  </a:moveTo>
                  <a:lnTo>
                    <a:pt x="37" y="0"/>
                  </a:lnTo>
                  <a:lnTo>
                    <a:pt x="1706" y="0"/>
                  </a:lnTo>
                  <a:lnTo>
                    <a:pt x="1725" y="4"/>
                  </a:lnTo>
                  <a:lnTo>
                    <a:pt x="1739" y="15"/>
                  </a:lnTo>
                  <a:lnTo>
                    <a:pt x="1751" y="44"/>
                  </a:lnTo>
                  <a:lnTo>
                    <a:pt x="1758" y="77"/>
                  </a:lnTo>
                  <a:lnTo>
                    <a:pt x="1760" y="115"/>
                  </a:lnTo>
                  <a:lnTo>
                    <a:pt x="1760" y="444"/>
                  </a:lnTo>
                  <a:lnTo>
                    <a:pt x="66" y="444"/>
                  </a:lnTo>
                  <a:lnTo>
                    <a:pt x="0" y="444"/>
                  </a:lnTo>
                  <a:lnTo>
                    <a:pt x="0" y="138"/>
                  </a:lnTo>
                  <a:lnTo>
                    <a:pt x="0" y="93"/>
                  </a:lnTo>
                  <a:lnTo>
                    <a:pt x="7" y="49"/>
                  </a:lnTo>
                  <a:lnTo>
                    <a:pt x="13" y="26"/>
                  </a:lnTo>
                  <a:lnTo>
                    <a:pt x="23" y="6"/>
                  </a:lnTo>
                </a:path>
              </a:pathLst>
            </a:custGeom>
            <a:gradFill rotWithShape="0">
              <a:gsLst>
                <a:gs pos="0">
                  <a:srgbClr val="00CCFF"/>
                </a:gs>
                <a:gs pos="100000">
                  <a:srgbClr val="FFFFFF"/>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10" name="Freeform 18"/>
            <p:cNvSpPr>
              <a:spLocks/>
            </p:cNvSpPr>
            <p:nvPr/>
          </p:nvSpPr>
          <p:spPr bwMode="auto">
            <a:xfrm>
              <a:off x="3933" y="425"/>
              <a:ext cx="1761" cy="190"/>
            </a:xfrm>
            <a:custGeom>
              <a:avLst/>
              <a:gdLst>
                <a:gd name="T0" fmla="*/ 85 w 1761"/>
                <a:gd name="T1" fmla="*/ 65 h 190"/>
                <a:gd name="T2" fmla="*/ 138 w 1761"/>
                <a:gd name="T3" fmla="*/ 65 h 190"/>
                <a:gd name="T4" fmla="*/ 180 w 1761"/>
                <a:gd name="T5" fmla="*/ 97 h 190"/>
                <a:gd name="T6" fmla="*/ 248 w 1761"/>
                <a:gd name="T7" fmla="*/ 78 h 190"/>
                <a:gd name="T8" fmla="*/ 325 w 1761"/>
                <a:gd name="T9" fmla="*/ 69 h 190"/>
                <a:gd name="T10" fmla="*/ 379 w 1761"/>
                <a:gd name="T11" fmla="*/ 88 h 190"/>
                <a:gd name="T12" fmla="*/ 438 w 1761"/>
                <a:gd name="T13" fmla="*/ 78 h 190"/>
                <a:gd name="T14" fmla="*/ 532 w 1761"/>
                <a:gd name="T15" fmla="*/ 84 h 190"/>
                <a:gd name="T16" fmla="*/ 592 w 1761"/>
                <a:gd name="T17" fmla="*/ 97 h 190"/>
                <a:gd name="T18" fmla="*/ 663 w 1761"/>
                <a:gd name="T19" fmla="*/ 59 h 190"/>
                <a:gd name="T20" fmla="*/ 716 w 1761"/>
                <a:gd name="T21" fmla="*/ 93 h 190"/>
                <a:gd name="T22" fmla="*/ 787 w 1761"/>
                <a:gd name="T23" fmla="*/ 87 h 190"/>
                <a:gd name="T24" fmla="*/ 824 w 1761"/>
                <a:gd name="T25" fmla="*/ 93 h 190"/>
                <a:gd name="T26" fmla="*/ 857 w 1761"/>
                <a:gd name="T27" fmla="*/ 59 h 190"/>
                <a:gd name="T28" fmla="*/ 899 w 1761"/>
                <a:gd name="T29" fmla="*/ 35 h 190"/>
                <a:gd name="T30" fmla="*/ 949 w 1761"/>
                <a:gd name="T31" fmla="*/ 32 h 190"/>
                <a:gd name="T32" fmla="*/ 991 w 1761"/>
                <a:gd name="T33" fmla="*/ 23 h 190"/>
                <a:gd name="T34" fmla="*/ 1030 w 1761"/>
                <a:gd name="T35" fmla="*/ 49 h 190"/>
                <a:gd name="T36" fmla="*/ 1071 w 1761"/>
                <a:gd name="T37" fmla="*/ 69 h 190"/>
                <a:gd name="T38" fmla="*/ 1138 w 1761"/>
                <a:gd name="T39" fmla="*/ 55 h 190"/>
                <a:gd name="T40" fmla="*/ 1168 w 1761"/>
                <a:gd name="T41" fmla="*/ 92 h 190"/>
                <a:gd name="T42" fmla="*/ 1215 w 1761"/>
                <a:gd name="T43" fmla="*/ 97 h 190"/>
                <a:gd name="T44" fmla="*/ 1293 w 1761"/>
                <a:gd name="T45" fmla="*/ 97 h 190"/>
                <a:gd name="T46" fmla="*/ 1340 w 1761"/>
                <a:gd name="T47" fmla="*/ 81 h 190"/>
                <a:gd name="T48" fmla="*/ 1376 w 1761"/>
                <a:gd name="T49" fmla="*/ 88 h 190"/>
                <a:gd name="T50" fmla="*/ 1418 w 1761"/>
                <a:gd name="T51" fmla="*/ 59 h 190"/>
                <a:gd name="T52" fmla="*/ 1478 w 1761"/>
                <a:gd name="T53" fmla="*/ 55 h 190"/>
                <a:gd name="T54" fmla="*/ 1528 w 1761"/>
                <a:gd name="T55" fmla="*/ 23 h 190"/>
                <a:gd name="T56" fmla="*/ 1567 w 1761"/>
                <a:gd name="T57" fmla="*/ 15 h 190"/>
                <a:gd name="T58" fmla="*/ 1617 w 1761"/>
                <a:gd name="T59" fmla="*/ 28 h 190"/>
                <a:gd name="T60" fmla="*/ 1661 w 1761"/>
                <a:gd name="T61" fmla="*/ 1 h 190"/>
                <a:gd name="T62" fmla="*/ 1703 w 1761"/>
                <a:gd name="T63" fmla="*/ 49 h 190"/>
                <a:gd name="T64" fmla="*/ 1750 w 1761"/>
                <a:gd name="T65" fmla="*/ 24 h 190"/>
                <a:gd name="T66" fmla="*/ 1760 w 1761"/>
                <a:gd name="T67" fmla="*/ 189 h 190"/>
                <a:gd name="T68" fmla="*/ 727 w 1761"/>
                <a:gd name="T69" fmla="*/ 153 h 190"/>
                <a:gd name="T70" fmla="*/ 0 w 1761"/>
                <a:gd name="T71" fmla="*/ 30 h 190"/>
                <a:gd name="T72" fmla="*/ 26 w 1761"/>
                <a:gd name="T73" fmla="*/ 51 h 190"/>
                <a:gd name="T74" fmla="*/ 61 w 1761"/>
                <a:gd name="T75" fmla="*/ 5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761" h="190">
                  <a:moveTo>
                    <a:pt x="61" y="59"/>
                  </a:moveTo>
                  <a:lnTo>
                    <a:pt x="85" y="65"/>
                  </a:lnTo>
                  <a:lnTo>
                    <a:pt x="112" y="59"/>
                  </a:lnTo>
                  <a:lnTo>
                    <a:pt x="138" y="65"/>
                  </a:lnTo>
                  <a:lnTo>
                    <a:pt x="158" y="83"/>
                  </a:lnTo>
                  <a:lnTo>
                    <a:pt x="180" y="97"/>
                  </a:lnTo>
                  <a:lnTo>
                    <a:pt x="217" y="85"/>
                  </a:lnTo>
                  <a:lnTo>
                    <a:pt x="248" y="78"/>
                  </a:lnTo>
                  <a:lnTo>
                    <a:pt x="293" y="78"/>
                  </a:lnTo>
                  <a:lnTo>
                    <a:pt x="325" y="69"/>
                  </a:lnTo>
                  <a:lnTo>
                    <a:pt x="354" y="78"/>
                  </a:lnTo>
                  <a:lnTo>
                    <a:pt x="379" y="88"/>
                  </a:lnTo>
                  <a:lnTo>
                    <a:pt x="402" y="92"/>
                  </a:lnTo>
                  <a:lnTo>
                    <a:pt x="438" y="78"/>
                  </a:lnTo>
                  <a:lnTo>
                    <a:pt x="477" y="78"/>
                  </a:lnTo>
                  <a:lnTo>
                    <a:pt x="532" y="84"/>
                  </a:lnTo>
                  <a:lnTo>
                    <a:pt x="555" y="102"/>
                  </a:lnTo>
                  <a:lnTo>
                    <a:pt x="592" y="97"/>
                  </a:lnTo>
                  <a:lnTo>
                    <a:pt x="629" y="69"/>
                  </a:lnTo>
                  <a:lnTo>
                    <a:pt x="663" y="59"/>
                  </a:lnTo>
                  <a:lnTo>
                    <a:pt x="687" y="69"/>
                  </a:lnTo>
                  <a:lnTo>
                    <a:pt x="716" y="93"/>
                  </a:lnTo>
                  <a:lnTo>
                    <a:pt x="750" y="102"/>
                  </a:lnTo>
                  <a:lnTo>
                    <a:pt x="787" y="87"/>
                  </a:lnTo>
                  <a:lnTo>
                    <a:pt x="805" y="81"/>
                  </a:lnTo>
                  <a:lnTo>
                    <a:pt x="824" y="93"/>
                  </a:lnTo>
                  <a:lnTo>
                    <a:pt x="840" y="78"/>
                  </a:lnTo>
                  <a:lnTo>
                    <a:pt x="857" y="59"/>
                  </a:lnTo>
                  <a:lnTo>
                    <a:pt x="877" y="40"/>
                  </a:lnTo>
                  <a:lnTo>
                    <a:pt x="899" y="35"/>
                  </a:lnTo>
                  <a:lnTo>
                    <a:pt x="924" y="40"/>
                  </a:lnTo>
                  <a:lnTo>
                    <a:pt x="949" y="32"/>
                  </a:lnTo>
                  <a:lnTo>
                    <a:pt x="975" y="23"/>
                  </a:lnTo>
                  <a:lnTo>
                    <a:pt x="991" y="23"/>
                  </a:lnTo>
                  <a:lnTo>
                    <a:pt x="1006" y="25"/>
                  </a:lnTo>
                  <a:lnTo>
                    <a:pt x="1030" y="49"/>
                  </a:lnTo>
                  <a:lnTo>
                    <a:pt x="1052" y="45"/>
                  </a:lnTo>
                  <a:lnTo>
                    <a:pt x="1071" y="69"/>
                  </a:lnTo>
                  <a:lnTo>
                    <a:pt x="1107" y="69"/>
                  </a:lnTo>
                  <a:lnTo>
                    <a:pt x="1138" y="55"/>
                  </a:lnTo>
                  <a:lnTo>
                    <a:pt x="1153" y="73"/>
                  </a:lnTo>
                  <a:lnTo>
                    <a:pt x="1168" y="92"/>
                  </a:lnTo>
                  <a:lnTo>
                    <a:pt x="1190" y="86"/>
                  </a:lnTo>
                  <a:lnTo>
                    <a:pt x="1215" y="97"/>
                  </a:lnTo>
                  <a:lnTo>
                    <a:pt x="1242" y="87"/>
                  </a:lnTo>
                  <a:lnTo>
                    <a:pt x="1293" y="97"/>
                  </a:lnTo>
                  <a:lnTo>
                    <a:pt x="1315" y="107"/>
                  </a:lnTo>
                  <a:lnTo>
                    <a:pt x="1340" y="81"/>
                  </a:lnTo>
                  <a:lnTo>
                    <a:pt x="1357" y="79"/>
                  </a:lnTo>
                  <a:lnTo>
                    <a:pt x="1376" y="88"/>
                  </a:lnTo>
                  <a:lnTo>
                    <a:pt x="1394" y="85"/>
                  </a:lnTo>
                  <a:lnTo>
                    <a:pt x="1418" y="59"/>
                  </a:lnTo>
                  <a:lnTo>
                    <a:pt x="1458" y="51"/>
                  </a:lnTo>
                  <a:lnTo>
                    <a:pt x="1478" y="55"/>
                  </a:lnTo>
                  <a:lnTo>
                    <a:pt x="1498" y="55"/>
                  </a:lnTo>
                  <a:lnTo>
                    <a:pt x="1528" y="23"/>
                  </a:lnTo>
                  <a:lnTo>
                    <a:pt x="1545" y="10"/>
                  </a:lnTo>
                  <a:lnTo>
                    <a:pt x="1567" y="15"/>
                  </a:lnTo>
                  <a:lnTo>
                    <a:pt x="1592" y="49"/>
                  </a:lnTo>
                  <a:lnTo>
                    <a:pt x="1617" y="28"/>
                  </a:lnTo>
                  <a:lnTo>
                    <a:pt x="1641" y="0"/>
                  </a:lnTo>
                  <a:lnTo>
                    <a:pt x="1661" y="1"/>
                  </a:lnTo>
                  <a:lnTo>
                    <a:pt x="1685" y="59"/>
                  </a:lnTo>
                  <a:lnTo>
                    <a:pt x="1703" y="49"/>
                  </a:lnTo>
                  <a:lnTo>
                    <a:pt x="1729" y="25"/>
                  </a:lnTo>
                  <a:lnTo>
                    <a:pt x="1750" y="24"/>
                  </a:lnTo>
                  <a:lnTo>
                    <a:pt x="1760" y="44"/>
                  </a:lnTo>
                  <a:lnTo>
                    <a:pt x="1760" y="189"/>
                  </a:lnTo>
                  <a:lnTo>
                    <a:pt x="740" y="148"/>
                  </a:lnTo>
                  <a:lnTo>
                    <a:pt x="727" y="153"/>
                  </a:lnTo>
                  <a:lnTo>
                    <a:pt x="0" y="136"/>
                  </a:lnTo>
                  <a:lnTo>
                    <a:pt x="0" y="30"/>
                  </a:lnTo>
                  <a:lnTo>
                    <a:pt x="10" y="46"/>
                  </a:lnTo>
                  <a:lnTo>
                    <a:pt x="26" y="51"/>
                  </a:lnTo>
                  <a:lnTo>
                    <a:pt x="46" y="53"/>
                  </a:lnTo>
                  <a:lnTo>
                    <a:pt x="61" y="59"/>
                  </a:lnTo>
                </a:path>
              </a:pathLst>
            </a:custGeom>
            <a:solidFill>
              <a:srgbClr val="003300"/>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11" name="Freeform 19"/>
            <p:cNvSpPr>
              <a:spLocks/>
            </p:cNvSpPr>
            <p:nvPr/>
          </p:nvSpPr>
          <p:spPr bwMode="auto">
            <a:xfrm>
              <a:off x="3933" y="489"/>
              <a:ext cx="1761" cy="197"/>
            </a:xfrm>
            <a:custGeom>
              <a:avLst/>
              <a:gdLst>
                <a:gd name="T0" fmla="*/ 37 w 1761"/>
                <a:gd name="T1" fmla="*/ 194 h 197"/>
                <a:gd name="T2" fmla="*/ 1706 w 1761"/>
                <a:gd name="T3" fmla="*/ 196 h 197"/>
                <a:gd name="T4" fmla="*/ 1739 w 1761"/>
                <a:gd name="T5" fmla="*/ 189 h 197"/>
                <a:gd name="T6" fmla="*/ 1758 w 1761"/>
                <a:gd name="T7" fmla="*/ 165 h 197"/>
                <a:gd name="T8" fmla="*/ 1760 w 1761"/>
                <a:gd name="T9" fmla="*/ 23 h 197"/>
                <a:gd name="T10" fmla="*/ 1736 w 1761"/>
                <a:gd name="T11" fmla="*/ 7 h 197"/>
                <a:gd name="T12" fmla="*/ 1723 w 1761"/>
                <a:gd name="T13" fmla="*/ 53 h 197"/>
                <a:gd name="T14" fmla="*/ 1706 w 1761"/>
                <a:gd name="T15" fmla="*/ 50 h 197"/>
                <a:gd name="T16" fmla="*/ 1671 w 1761"/>
                <a:gd name="T17" fmla="*/ 26 h 197"/>
                <a:gd name="T18" fmla="*/ 1625 w 1761"/>
                <a:gd name="T19" fmla="*/ 34 h 197"/>
                <a:gd name="T20" fmla="*/ 1588 w 1761"/>
                <a:gd name="T21" fmla="*/ 39 h 197"/>
                <a:gd name="T22" fmla="*/ 1554 w 1761"/>
                <a:gd name="T23" fmla="*/ 26 h 197"/>
                <a:gd name="T24" fmla="*/ 1520 w 1761"/>
                <a:gd name="T25" fmla="*/ 42 h 197"/>
                <a:gd name="T26" fmla="*/ 1498 w 1761"/>
                <a:gd name="T27" fmla="*/ 52 h 197"/>
                <a:gd name="T28" fmla="*/ 1445 w 1761"/>
                <a:gd name="T29" fmla="*/ 45 h 197"/>
                <a:gd name="T30" fmla="*/ 1396 w 1761"/>
                <a:gd name="T31" fmla="*/ 37 h 197"/>
                <a:gd name="T32" fmla="*/ 1337 w 1761"/>
                <a:gd name="T33" fmla="*/ 86 h 197"/>
                <a:gd name="T34" fmla="*/ 1293 w 1761"/>
                <a:gd name="T35" fmla="*/ 61 h 197"/>
                <a:gd name="T36" fmla="*/ 1240 w 1761"/>
                <a:gd name="T37" fmla="*/ 59 h 197"/>
                <a:gd name="T38" fmla="*/ 1153 w 1761"/>
                <a:gd name="T39" fmla="*/ 58 h 197"/>
                <a:gd name="T40" fmla="*/ 1112 w 1761"/>
                <a:gd name="T41" fmla="*/ 52 h 197"/>
                <a:gd name="T42" fmla="*/ 1079 w 1761"/>
                <a:gd name="T43" fmla="*/ 37 h 197"/>
                <a:gd name="T44" fmla="*/ 1006 w 1761"/>
                <a:gd name="T45" fmla="*/ 68 h 197"/>
                <a:gd name="T46" fmla="*/ 943 w 1761"/>
                <a:gd name="T47" fmla="*/ 53 h 197"/>
                <a:gd name="T48" fmla="*/ 866 w 1761"/>
                <a:gd name="T49" fmla="*/ 61 h 197"/>
                <a:gd name="T50" fmla="*/ 804 w 1761"/>
                <a:gd name="T51" fmla="*/ 61 h 197"/>
                <a:gd name="T52" fmla="*/ 730 w 1761"/>
                <a:gd name="T53" fmla="*/ 82 h 197"/>
                <a:gd name="T54" fmla="*/ 652 w 1761"/>
                <a:gd name="T55" fmla="*/ 71 h 197"/>
                <a:gd name="T56" fmla="*/ 563 w 1761"/>
                <a:gd name="T57" fmla="*/ 73 h 197"/>
                <a:gd name="T58" fmla="*/ 468 w 1761"/>
                <a:gd name="T59" fmla="*/ 52 h 197"/>
                <a:gd name="T60" fmla="*/ 369 w 1761"/>
                <a:gd name="T61" fmla="*/ 37 h 197"/>
                <a:gd name="T62" fmla="*/ 301 w 1761"/>
                <a:gd name="T63" fmla="*/ 55 h 197"/>
                <a:gd name="T64" fmla="*/ 262 w 1761"/>
                <a:gd name="T65" fmla="*/ 50 h 197"/>
                <a:gd name="T66" fmla="*/ 205 w 1761"/>
                <a:gd name="T67" fmla="*/ 57 h 197"/>
                <a:gd name="T68" fmla="*/ 143 w 1761"/>
                <a:gd name="T69" fmla="*/ 55 h 197"/>
                <a:gd name="T70" fmla="*/ 80 w 1761"/>
                <a:gd name="T71" fmla="*/ 68 h 197"/>
                <a:gd name="T72" fmla="*/ 16 w 1761"/>
                <a:gd name="T73" fmla="*/ 59 h 197"/>
                <a:gd name="T74" fmla="*/ 2 w 1761"/>
                <a:gd name="T75" fmla="*/ 116 h 197"/>
                <a:gd name="T76" fmla="*/ 13 w 1761"/>
                <a:gd name="T77" fmla="*/ 184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761" h="197">
                  <a:moveTo>
                    <a:pt x="23" y="191"/>
                  </a:moveTo>
                  <a:lnTo>
                    <a:pt x="37" y="194"/>
                  </a:lnTo>
                  <a:lnTo>
                    <a:pt x="54" y="196"/>
                  </a:lnTo>
                  <a:lnTo>
                    <a:pt x="1706" y="196"/>
                  </a:lnTo>
                  <a:lnTo>
                    <a:pt x="1725" y="193"/>
                  </a:lnTo>
                  <a:lnTo>
                    <a:pt x="1739" y="189"/>
                  </a:lnTo>
                  <a:lnTo>
                    <a:pt x="1751" y="178"/>
                  </a:lnTo>
                  <a:lnTo>
                    <a:pt x="1758" y="165"/>
                  </a:lnTo>
                  <a:lnTo>
                    <a:pt x="1760" y="150"/>
                  </a:lnTo>
                  <a:lnTo>
                    <a:pt x="1760" y="23"/>
                  </a:lnTo>
                  <a:lnTo>
                    <a:pt x="1745" y="0"/>
                  </a:lnTo>
                  <a:lnTo>
                    <a:pt x="1736" y="7"/>
                  </a:lnTo>
                  <a:lnTo>
                    <a:pt x="1729" y="28"/>
                  </a:lnTo>
                  <a:lnTo>
                    <a:pt x="1723" y="53"/>
                  </a:lnTo>
                  <a:lnTo>
                    <a:pt x="1716" y="52"/>
                  </a:lnTo>
                  <a:lnTo>
                    <a:pt x="1706" y="50"/>
                  </a:lnTo>
                  <a:lnTo>
                    <a:pt x="1685" y="37"/>
                  </a:lnTo>
                  <a:lnTo>
                    <a:pt x="1671" y="26"/>
                  </a:lnTo>
                  <a:lnTo>
                    <a:pt x="1649" y="23"/>
                  </a:lnTo>
                  <a:lnTo>
                    <a:pt x="1625" y="34"/>
                  </a:lnTo>
                  <a:lnTo>
                    <a:pt x="1603" y="52"/>
                  </a:lnTo>
                  <a:lnTo>
                    <a:pt x="1588" y="39"/>
                  </a:lnTo>
                  <a:lnTo>
                    <a:pt x="1574" y="37"/>
                  </a:lnTo>
                  <a:lnTo>
                    <a:pt x="1554" y="26"/>
                  </a:lnTo>
                  <a:lnTo>
                    <a:pt x="1534" y="30"/>
                  </a:lnTo>
                  <a:lnTo>
                    <a:pt x="1520" y="42"/>
                  </a:lnTo>
                  <a:lnTo>
                    <a:pt x="1514" y="59"/>
                  </a:lnTo>
                  <a:lnTo>
                    <a:pt x="1498" y="52"/>
                  </a:lnTo>
                  <a:lnTo>
                    <a:pt x="1475" y="52"/>
                  </a:lnTo>
                  <a:lnTo>
                    <a:pt x="1445" y="45"/>
                  </a:lnTo>
                  <a:lnTo>
                    <a:pt x="1419" y="59"/>
                  </a:lnTo>
                  <a:lnTo>
                    <a:pt x="1396" y="37"/>
                  </a:lnTo>
                  <a:lnTo>
                    <a:pt x="1366" y="52"/>
                  </a:lnTo>
                  <a:lnTo>
                    <a:pt x="1337" y="86"/>
                  </a:lnTo>
                  <a:lnTo>
                    <a:pt x="1314" y="73"/>
                  </a:lnTo>
                  <a:lnTo>
                    <a:pt x="1293" y="61"/>
                  </a:lnTo>
                  <a:lnTo>
                    <a:pt x="1270" y="53"/>
                  </a:lnTo>
                  <a:lnTo>
                    <a:pt x="1240" y="59"/>
                  </a:lnTo>
                  <a:lnTo>
                    <a:pt x="1194" y="69"/>
                  </a:lnTo>
                  <a:lnTo>
                    <a:pt x="1153" y="58"/>
                  </a:lnTo>
                  <a:lnTo>
                    <a:pt x="1135" y="63"/>
                  </a:lnTo>
                  <a:lnTo>
                    <a:pt x="1112" y="52"/>
                  </a:lnTo>
                  <a:lnTo>
                    <a:pt x="1097" y="40"/>
                  </a:lnTo>
                  <a:lnTo>
                    <a:pt x="1079" y="37"/>
                  </a:lnTo>
                  <a:lnTo>
                    <a:pt x="1047" y="45"/>
                  </a:lnTo>
                  <a:lnTo>
                    <a:pt x="1006" y="68"/>
                  </a:lnTo>
                  <a:lnTo>
                    <a:pt x="972" y="47"/>
                  </a:lnTo>
                  <a:lnTo>
                    <a:pt x="943" y="53"/>
                  </a:lnTo>
                  <a:lnTo>
                    <a:pt x="916" y="82"/>
                  </a:lnTo>
                  <a:lnTo>
                    <a:pt x="866" y="61"/>
                  </a:lnTo>
                  <a:lnTo>
                    <a:pt x="829" y="71"/>
                  </a:lnTo>
                  <a:lnTo>
                    <a:pt x="804" y="61"/>
                  </a:lnTo>
                  <a:lnTo>
                    <a:pt x="767" y="66"/>
                  </a:lnTo>
                  <a:lnTo>
                    <a:pt x="730" y="82"/>
                  </a:lnTo>
                  <a:lnTo>
                    <a:pt x="704" y="76"/>
                  </a:lnTo>
                  <a:lnTo>
                    <a:pt x="652" y="71"/>
                  </a:lnTo>
                  <a:lnTo>
                    <a:pt x="619" y="82"/>
                  </a:lnTo>
                  <a:lnTo>
                    <a:pt x="563" y="73"/>
                  </a:lnTo>
                  <a:lnTo>
                    <a:pt x="517" y="66"/>
                  </a:lnTo>
                  <a:lnTo>
                    <a:pt x="468" y="52"/>
                  </a:lnTo>
                  <a:lnTo>
                    <a:pt x="422" y="66"/>
                  </a:lnTo>
                  <a:lnTo>
                    <a:pt x="369" y="37"/>
                  </a:lnTo>
                  <a:lnTo>
                    <a:pt x="329" y="37"/>
                  </a:lnTo>
                  <a:lnTo>
                    <a:pt x="301" y="55"/>
                  </a:lnTo>
                  <a:lnTo>
                    <a:pt x="284" y="41"/>
                  </a:lnTo>
                  <a:lnTo>
                    <a:pt x="262" y="50"/>
                  </a:lnTo>
                  <a:lnTo>
                    <a:pt x="233" y="52"/>
                  </a:lnTo>
                  <a:lnTo>
                    <a:pt x="205" y="57"/>
                  </a:lnTo>
                  <a:lnTo>
                    <a:pt x="171" y="69"/>
                  </a:lnTo>
                  <a:lnTo>
                    <a:pt x="143" y="55"/>
                  </a:lnTo>
                  <a:lnTo>
                    <a:pt x="116" y="62"/>
                  </a:lnTo>
                  <a:lnTo>
                    <a:pt x="80" y="68"/>
                  </a:lnTo>
                  <a:lnTo>
                    <a:pt x="58" y="62"/>
                  </a:lnTo>
                  <a:lnTo>
                    <a:pt x="16" y="59"/>
                  </a:lnTo>
                  <a:lnTo>
                    <a:pt x="0" y="73"/>
                  </a:lnTo>
                  <a:lnTo>
                    <a:pt x="2" y="116"/>
                  </a:lnTo>
                  <a:lnTo>
                    <a:pt x="4" y="153"/>
                  </a:lnTo>
                  <a:lnTo>
                    <a:pt x="13" y="184"/>
                  </a:lnTo>
                  <a:lnTo>
                    <a:pt x="23" y="191"/>
                  </a:lnTo>
                </a:path>
              </a:pathLst>
            </a:custGeom>
            <a:gradFill rotWithShape="0">
              <a:gsLst>
                <a:gs pos="0">
                  <a:srgbClr val="CC6600"/>
                </a:gs>
                <a:gs pos="100000">
                  <a:srgbClr val="000000"/>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12" name="Freeform 20"/>
            <p:cNvSpPr>
              <a:spLocks/>
            </p:cNvSpPr>
            <p:nvPr/>
          </p:nvSpPr>
          <p:spPr bwMode="auto">
            <a:xfrm>
              <a:off x="3943" y="152"/>
              <a:ext cx="1733" cy="254"/>
            </a:xfrm>
            <a:custGeom>
              <a:avLst/>
              <a:gdLst>
                <a:gd name="T0" fmla="*/ 0 w 1733"/>
                <a:gd name="T1" fmla="*/ 191 h 254"/>
                <a:gd name="T2" fmla="*/ 4 w 1733"/>
                <a:gd name="T3" fmla="*/ 203 h 254"/>
                <a:gd name="T4" fmla="*/ 7 w 1733"/>
                <a:gd name="T5" fmla="*/ 92 h 254"/>
                <a:gd name="T6" fmla="*/ 22 w 1733"/>
                <a:gd name="T7" fmla="*/ 46 h 254"/>
                <a:gd name="T8" fmla="*/ 82 w 1733"/>
                <a:gd name="T9" fmla="*/ 40 h 254"/>
                <a:gd name="T10" fmla="*/ 198 w 1733"/>
                <a:gd name="T11" fmla="*/ 46 h 254"/>
                <a:gd name="T12" fmla="*/ 308 w 1733"/>
                <a:gd name="T13" fmla="*/ 44 h 254"/>
                <a:gd name="T14" fmla="*/ 437 w 1733"/>
                <a:gd name="T15" fmla="*/ 46 h 254"/>
                <a:gd name="T16" fmla="*/ 525 w 1733"/>
                <a:gd name="T17" fmla="*/ 40 h 254"/>
                <a:gd name="T18" fmla="*/ 598 w 1733"/>
                <a:gd name="T19" fmla="*/ 40 h 254"/>
                <a:gd name="T20" fmla="*/ 708 w 1733"/>
                <a:gd name="T21" fmla="*/ 53 h 254"/>
                <a:gd name="T22" fmla="*/ 788 w 1733"/>
                <a:gd name="T23" fmla="*/ 55 h 254"/>
                <a:gd name="T24" fmla="*/ 878 w 1733"/>
                <a:gd name="T25" fmla="*/ 46 h 254"/>
                <a:gd name="T26" fmla="*/ 986 w 1733"/>
                <a:gd name="T27" fmla="*/ 63 h 254"/>
                <a:gd name="T28" fmla="*/ 1071 w 1733"/>
                <a:gd name="T29" fmla="*/ 59 h 254"/>
                <a:gd name="T30" fmla="*/ 1150 w 1733"/>
                <a:gd name="T31" fmla="*/ 51 h 254"/>
                <a:gd name="T32" fmla="*/ 1241 w 1733"/>
                <a:gd name="T33" fmla="*/ 56 h 254"/>
                <a:gd name="T34" fmla="*/ 1319 w 1733"/>
                <a:gd name="T35" fmla="*/ 51 h 254"/>
                <a:gd name="T36" fmla="*/ 1395 w 1733"/>
                <a:gd name="T37" fmla="*/ 46 h 254"/>
                <a:gd name="T38" fmla="*/ 1449 w 1733"/>
                <a:gd name="T39" fmla="*/ 50 h 254"/>
                <a:gd name="T40" fmla="*/ 1557 w 1733"/>
                <a:gd name="T41" fmla="*/ 40 h 254"/>
                <a:gd name="T42" fmla="*/ 1665 w 1733"/>
                <a:gd name="T43" fmla="*/ 53 h 254"/>
                <a:gd name="T44" fmla="*/ 1703 w 1733"/>
                <a:gd name="T45" fmla="*/ 74 h 254"/>
                <a:gd name="T46" fmla="*/ 1721 w 1733"/>
                <a:gd name="T47" fmla="*/ 107 h 254"/>
                <a:gd name="T48" fmla="*/ 1732 w 1733"/>
                <a:gd name="T49" fmla="*/ 196 h 254"/>
                <a:gd name="T50" fmla="*/ 1732 w 1733"/>
                <a:gd name="T51" fmla="*/ 65 h 254"/>
                <a:gd name="T52" fmla="*/ 1725 w 1733"/>
                <a:gd name="T53" fmla="*/ 26 h 254"/>
                <a:gd name="T54" fmla="*/ 1606 w 1733"/>
                <a:gd name="T55" fmla="*/ 9 h 254"/>
                <a:gd name="T56" fmla="*/ 1510 w 1733"/>
                <a:gd name="T57" fmla="*/ 2 h 254"/>
                <a:gd name="T58" fmla="*/ 1443 w 1733"/>
                <a:gd name="T59" fmla="*/ 6 h 254"/>
                <a:gd name="T60" fmla="*/ 1349 w 1733"/>
                <a:gd name="T61" fmla="*/ 13 h 254"/>
                <a:gd name="T62" fmla="*/ 1182 w 1733"/>
                <a:gd name="T63" fmla="*/ 9 h 254"/>
                <a:gd name="T64" fmla="*/ 1067 w 1733"/>
                <a:gd name="T65" fmla="*/ 10 h 254"/>
                <a:gd name="T66" fmla="*/ 986 w 1733"/>
                <a:gd name="T67" fmla="*/ 9 h 254"/>
                <a:gd name="T68" fmla="*/ 923 w 1733"/>
                <a:gd name="T69" fmla="*/ 7 h 254"/>
                <a:gd name="T70" fmla="*/ 813 w 1733"/>
                <a:gd name="T71" fmla="*/ 9 h 254"/>
                <a:gd name="T72" fmla="*/ 681 w 1733"/>
                <a:gd name="T73" fmla="*/ 10 h 254"/>
                <a:gd name="T74" fmla="*/ 531 w 1733"/>
                <a:gd name="T75" fmla="*/ 7 h 254"/>
                <a:gd name="T76" fmla="*/ 463 w 1733"/>
                <a:gd name="T77" fmla="*/ 4 h 254"/>
                <a:gd name="T78" fmla="*/ 351 w 1733"/>
                <a:gd name="T79" fmla="*/ 4 h 254"/>
                <a:gd name="T80" fmla="*/ 208 w 1733"/>
                <a:gd name="T81" fmla="*/ 4 h 254"/>
                <a:gd name="T82" fmla="*/ 87 w 1733"/>
                <a:gd name="T83" fmla="*/ 0 h 254"/>
                <a:gd name="T84" fmla="*/ 28 w 1733"/>
                <a:gd name="T85" fmla="*/ 2 h 254"/>
                <a:gd name="T86" fmla="*/ 4 w 1733"/>
                <a:gd name="T87" fmla="*/ 28 h 254"/>
                <a:gd name="T88" fmla="*/ 0 w 1733"/>
                <a:gd name="T89" fmla="*/ 89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33" h="254">
                  <a:moveTo>
                    <a:pt x="0" y="123"/>
                  </a:moveTo>
                  <a:lnTo>
                    <a:pt x="0" y="191"/>
                  </a:lnTo>
                  <a:lnTo>
                    <a:pt x="0" y="253"/>
                  </a:lnTo>
                  <a:lnTo>
                    <a:pt x="4" y="203"/>
                  </a:lnTo>
                  <a:lnTo>
                    <a:pt x="5" y="163"/>
                  </a:lnTo>
                  <a:lnTo>
                    <a:pt x="7" y="92"/>
                  </a:lnTo>
                  <a:lnTo>
                    <a:pt x="12" y="57"/>
                  </a:lnTo>
                  <a:lnTo>
                    <a:pt x="22" y="46"/>
                  </a:lnTo>
                  <a:lnTo>
                    <a:pt x="48" y="38"/>
                  </a:lnTo>
                  <a:lnTo>
                    <a:pt x="82" y="40"/>
                  </a:lnTo>
                  <a:lnTo>
                    <a:pt x="162" y="40"/>
                  </a:lnTo>
                  <a:lnTo>
                    <a:pt x="198" y="46"/>
                  </a:lnTo>
                  <a:lnTo>
                    <a:pt x="249" y="40"/>
                  </a:lnTo>
                  <a:lnTo>
                    <a:pt x="308" y="44"/>
                  </a:lnTo>
                  <a:lnTo>
                    <a:pt x="351" y="42"/>
                  </a:lnTo>
                  <a:lnTo>
                    <a:pt x="437" y="46"/>
                  </a:lnTo>
                  <a:lnTo>
                    <a:pt x="467" y="46"/>
                  </a:lnTo>
                  <a:lnTo>
                    <a:pt x="525" y="40"/>
                  </a:lnTo>
                  <a:lnTo>
                    <a:pt x="544" y="48"/>
                  </a:lnTo>
                  <a:lnTo>
                    <a:pt x="598" y="40"/>
                  </a:lnTo>
                  <a:lnTo>
                    <a:pt x="680" y="46"/>
                  </a:lnTo>
                  <a:lnTo>
                    <a:pt x="708" y="53"/>
                  </a:lnTo>
                  <a:lnTo>
                    <a:pt x="751" y="46"/>
                  </a:lnTo>
                  <a:lnTo>
                    <a:pt x="788" y="55"/>
                  </a:lnTo>
                  <a:lnTo>
                    <a:pt x="818" y="55"/>
                  </a:lnTo>
                  <a:lnTo>
                    <a:pt x="878" y="46"/>
                  </a:lnTo>
                  <a:lnTo>
                    <a:pt x="935" y="53"/>
                  </a:lnTo>
                  <a:lnTo>
                    <a:pt x="986" y="63"/>
                  </a:lnTo>
                  <a:lnTo>
                    <a:pt x="1002" y="65"/>
                  </a:lnTo>
                  <a:lnTo>
                    <a:pt x="1071" y="59"/>
                  </a:lnTo>
                  <a:lnTo>
                    <a:pt x="1135" y="54"/>
                  </a:lnTo>
                  <a:lnTo>
                    <a:pt x="1150" y="51"/>
                  </a:lnTo>
                  <a:lnTo>
                    <a:pt x="1174" y="53"/>
                  </a:lnTo>
                  <a:lnTo>
                    <a:pt x="1241" y="56"/>
                  </a:lnTo>
                  <a:lnTo>
                    <a:pt x="1292" y="48"/>
                  </a:lnTo>
                  <a:lnTo>
                    <a:pt x="1319" y="51"/>
                  </a:lnTo>
                  <a:lnTo>
                    <a:pt x="1360" y="53"/>
                  </a:lnTo>
                  <a:lnTo>
                    <a:pt x="1395" y="46"/>
                  </a:lnTo>
                  <a:lnTo>
                    <a:pt x="1418" y="40"/>
                  </a:lnTo>
                  <a:lnTo>
                    <a:pt x="1449" y="50"/>
                  </a:lnTo>
                  <a:lnTo>
                    <a:pt x="1514" y="53"/>
                  </a:lnTo>
                  <a:lnTo>
                    <a:pt x="1557" y="40"/>
                  </a:lnTo>
                  <a:lnTo>
                    <a:pt x="1620" y="53"/>
                  </a:lnTo>
                  <a:lnTo>
                    <a:pt x="1665" y="53"/>
                  </a:lnTo>
                  <a:lnTo>
                    <a:pt x="1688" y="53"/>
                  </a:lnTo>
                  <a:lnTo>
                    <a:pt x="1703" y="74"/>
                  </a:lnTo>
                  <a:lnTo>
                    <a:pt x="1713" y="85"/>
                  </a:lnTo>
                  <a:lnTo>
                    <a:pt x="1721" y="107"/>
                  </a:lnTo>
                  <a:lnTo>
                    <a:pt x="1727" y="145"/>
                  </a:lnTo>
                  <a:lnTo>
                    <a:pt x="1732" y="196"/>
                  </a:lnTo>
                  <a:lnTo>
                    <a:pt x="1732" y="92"/>
                  </a:lnTo>
                  <a:lnTo>
                    <a:pt x="1732" y="65"/>
                  </a:lnTo>
                  <a:lnTo>
                    <a:pt x="1729" y="47"/>
                  </a:lnTo>
                  <a:lnTo>
                    <a:pt x="1725" y="26"/>
                  </a:lnTo>
                  <a:lnTo>
                    <a:pt x="1700" y="12"/>
                  </a:lnTo>
                  <a:lnTo>
                    <a:pt x="1606" y="9"/>
                  </a:lnTo>
                  <a:lnTo>
                    <a:pt x="1584" y="2"/>
                  </a:lnTo>
                  <a:lnTo>
                    <a:pt x="1510" y="2"/>
                  </a:lnTo>
                  <a:lnTo>
                    <a:pt x="1488" y="5"/>
                  </a:lnTo>
                  <a:lnTo>
                    <a:pt x="1443" y="6"/>
                  </a:lnTo>
                  <a:lnTo>
                    <a:pt x="1410" y="3"/>
                  </a:lnTo>
                  <a:lnTo>
                    <a:pt x="1349" y="13"/>
                  </a:lnTo>
                  <a:lnTo>
                    <a:pt x="1222" y="6"/>
                  </a:lnTo>
                  <a:lnTo>
                    <a:pt x="1182" y="9"/>
                  </a:lnTo>
                  <a:lnTo>
                    <a:pt x="1112" y="15"/>
                  </a:lnTo>
                  <a:lnTo>
                    <a:pt x="1067" y="10"/>
                  </a:lnTo>
                  <a:lnTo>
                    <a:pt x="1022" y="9"/>
                  </a:lnTo>
                  <a:lnTo>
                    <a:pt x="986" y="9"/>
                  </a:lnTo>
                  <a:lnTo>
                    <a:pt x="947" y="14"/>
                  </a:lnTo>
                  <a:lnTo>
                    <a:pt x="923" y="7"/>
                  </a:lnTo>
                  <a:lnTo>
                    <a:pt x="839" y="9"/>
                  </a:lnTo>
                  <a:lnTo>
                    <a:pt x="813" y="9"/>
                  </a:lnTo>
                  <a:lnTo>
                    <a:pt x="769" y="7"/>
                  </a:lnTo>
                  <a:lnTo>
                    <a:pt x="681" y="10"/>
                  </a:lnTo>
                  <a:lnTo>
                    <a:pt x="603" y="7"/>
                  </a:lnTo>
                  <a:lnTo>
                    <a:pt x="531" y="7"/>
                  </a:lnTo>
                  <a:lnTo>
                    <a:pt x="496" y="9"/>
                  </a:lnTo>
                  <a:lnTo>
                    <a:pt x="463" y="4"/>
                  </a:lnTo>
                  <a:lnTo>
                    <a:pt x="435" y="4"/>
                  </a:lnTo>
                  <a:lnTo>
                    <a:pt x="351" y="4"/>
                  </a:lnTo>
                  <a:lnTo>
                    <a:pt x="253" y="7"/>
                  </a:lnTo>
                  <a:lnTo>
                    <a:pt x="208" y="4"/>
                  </a:lnTo>
                  <a:lnTo>
                    <a:pt x="155" y="7"/>
                  </a:lnTo>
                  <a:lnTo>
                    <a:pt x="87" y="0"/>
                  </a:lnTo>
                  <a:lnTo>
                    <a:pt x="45" y="0"/>
                  </a:lnTo>
                  <a:lnTo>
                    <a:pt x="28" y="2"/>
                  </a:lnTo>
                  <a:lnTo>
                    <a:pt x="15" y="9"/>
                  </a:lnTo>
                  <a:lnTo>
                    <a:pt x="4" y="28"/>
                  </a:lnTo>
                  <a:lnTo>
                    <a:pt x="0" y="58"/>
                  </a:lnTo>
                  <a:lnTo>
                    <a:pt x="0" y="89"/>
                  </a:lnTo>
                  <a:lnTo>
                    <a:pt x="0" y="123"/>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8213" name="Freeform 21"/>
            <p:cNvSpPr>
              <a:spLocks/>
            </p:cNvSpPr>
            <p:nvPr/>
          </p:nvSpPr>
          <p:spPr bwMode="auto">
            <a:xfrm>
              <a:off x="3946" y="556"/>
              <a:ext cx="1733" cy="103"/>
            </a:xfrm>
            <a:custGeom>
              <a:avLst/>
              <a:gdLst>
                <a:gd name="T0" fmla="*/ 0 w 1733"/>
                <a:gd name="T1" fmla="*/ 24 h 103"/>
                <a:gd name="T2" fmla="*/ 4 w 1733"/>
                <a:gd name="T3" fmla="*/ 20 h 103"/>
                <a:gd name="T4" fmla="*/ 6 w 1733"/>
                <a:gd name="T5" fmla="*/ 65 h 103"/>
                <a:gd name="T6" fmla="*/ 22 w 1733"/>
                <a:gd name="T7" fmla="*/ 83 h 103"/>
                <a:gd name="T8" fmla="*/ 48 w 1733"/>
                <a:gd name="T9" fmla="*/ 78 h 103"/>
                <a:gd name="T10" fmla="*/ 90 w 1733"/>
                <a:gd name="T11" fmla="*/ 78 h 103"/>
                <a:gd name="T12" fmla="*/ 132 w 1733"/>
                <a:gd name="T13" fmla="*/ 80 h 103"/>
                <a:gd name="T14" fmla="*/ 156 w 1733"/>
                <a:gd name="T15" fmla="*/ 82 h 103"/>
                <a:gd name="T16" fmla="*/ 202 w 1733"/>
                <a:gd name="T17" fmla="*/ 77 h 103"/>
                <a:gd name="T18" fmla="*/ 266 w 1733"/>
                <a:gd name="T19" fmla="*/ 82 h 103"/>
                <a:gd name="T20" fmla="*/ 336 w 1733"/>
                <a:gd name="T21" fmla="*/ 82 h 103"/>
                <a:gd name="T22" fmla="*/ 390 w 1733"/>
                <a:gd name="T23" fmla="*/ 85 h 103"/>
                <a:gd name="T24" fmla="*/ 421 w 1733"/>
                <a:gd name="T25" fmla="*/ 83 h 103"/>
                <a:gd name="T26" fmla="*/ 525 w 1733"/>
                <a:gd name="T27" fmla="*/ 85 h 103"/>
                <a:gd name="T28" fmla="*/ 590 w 1733"/>
                <a:gd name="T29" fmla="*/ 78 h 103"/>
                <a:gd name="T30" fmla="*/ 656 w 1733"/>
                <a:gd name="T31" fmla="*/ 80 h 103"/>
                <a:gd name="T32" fmla="*/ 708 w 1733"/>
                <a:gd name="T33" fmla="*/ 80 h 103"/>
                <a:gd name="T34" fmla="*/ 788 w 1733"/>
                <a:gd name="T35" fmla="*/ 79 h 103"/>
                <a:gd name="T36" fmla="*/ 850 w 1733"/>
                <a:gd name="T37" fmla="*/ 74 h 103"/>
                <a:gd name="T38" fmla="*/ 942 w 1733"/>
                <a:gd name="T39" fmla="*/ 75 h 103"/>
                <a:gd name="T40" fmla="*/ 1055 w 1733"/>
                <a:gd name="T41" fmla="*/ 78 h 103"/>
                <a:gd name="T42" fmla="*/ 1121 w 1733"/>
                <a:gd name="T43" fmla="*/ 74 h 103"/>
                <a:gd name="T44" fmla="*/ 1150 w 1733"/>
                <a:gd name="T45" fmla="*/ 81 h 103"/>
                <a:gd name="T46" fmla="*/ 1237 w 1733"/>
                <a:gd name="T47" fmla="*/ 81 h 103"/>
                <a:gd name="T48" fmla="*/ 1308 w 1733"/>
                <a:gd name="T49" fmla="*/ 81 h 103"/>
                <a:gd name="T50" fmla="*/ 1332 w 1733"/>
                <a:gd name="T51" fmla="*/ 77 h 103"/>
                <a:gd name="T52" fmla="*/ 1373 w 1733"/>
                <a:gd name="T53" fmla="*/ 82 h 103"/>
                <a:gd name="T54" fmla="*/ 1394 w 1733"/>
                <a:gd name="T55" fmla="*/ 83 h 103"/>
                <a:gd name="T56" fmla="*/ 1451 w 1733"/>
                <a:gd name="T57" fmla="*/ 82 h 103"/>
                <a:gd name="T58" fmla="*/ 1499 w 1733"/>
                <a:gd name="T59" fmla="*/ 80 h 103"/>
                <a:gd name="T60" fmla="*/ 1578 w 1733"/>
                <a:gd name="T61" fmla="*/ 76 h 103"/>
                <a:gd name="T62" fmla="*/ 1687 w 1733"/>
                <a:gd name="T63" fmla="*/ 75 h 103"/>
                <a:gd name="T64" fmla="*/ 1713 w 1733"/>
                <a:gd name="T65" fmla="*/ 67 h 103"/>
                <a:gd name="T66" fmla="*/ 1727 w 1733"/>
                <a:gd name="T67" fmla="*/ 43 h 103"/>
                <a:gd name="T68" fmla="*/ 1732 w 1733"/>
                <a:gd name="T69" fmla="*/ 65 h 103"/>
                <a:gd name="T70" fmla="*/ 1730 w 1733"/>
                <a:gd name="T71" fmla="*/ 82 h 103"/>
                <a:gd name="T72" fmla="*/ 1716 w 1733"/>
                <a:gd name="T73" fmla="*/ 98 h 103"/>
                <a:gd name="T74" fmla="*/ 1606 w 1733"/>
                <a:gd name="T75" fmla="*/ 98 h 103"/>
                <a:gd name="T76" fmla="*/ 1510 w 1733"/>
                <a:gd name="T77" fmla="*/ 100 h 103"/>
                <a:gd name="T78" fmla="*/ 1466 w 1733"/>
                <a:gd name="T79" fmla="*/ 102 h 103"/>
                <a:gd name="T80" fmla="*/ 1416 w 1733"/>
                <a:gd name="T81" fmla="*/ 102 h 103"/>
                <a:gd name="T82" fmla="*/ 1325 w 1733"/>
                <a:gd name="T83" fmla="*/ 96 h 103"/>
                <a:gd name="T84" fmla="*/ 1216 w 1733"/>
                <a:gd name="T85" fmla="*/ 95 h 103"/>
                <a:gd name="T86" fmla="*/ 1125 w 1733"/>
                <a:gd name="T87" fmla="*/ 97 h 103"/>
                <a:gd name="T88" fmla="*/ 1067 w 1733"/>
                <a:gd name="T89" fmla="*/ 97 h 103"/>
                <a:gd name="T90" fmla="*/ 1022 w 1733"/>
                <a:gd name="T91" fmla="*/ 98 h 103"/>
                <a:gd name="T92" fmla="*/ 987 w 1733"/>
                <a:gd name="T93" fmla="*/ 100 h 103"/>
                <a:gd name="T94" fmla="*/ 947 w 1733"/>
                <a:gd name="T95" fmla="*/ 96 h 103"/>
                <a:gd name="T96" fmla="*/ 901 w 1733"/>
                <a:gd name="T97" fmla="*/ 100 h 103"/>
                <a:gd name="T98" fmla="*/ 839 w 1733"/>
                <a:gd name="T99" fmla="*/ 100 h 103"/>
                <a:gd name="T100" fmla="*/ 791 w 1733"/>
                <a:gd name="T101" fmla="*/ 98 h 103"/>
                <a:gd name="T102" fmla="*/ 720 w 1733"/>
                <a:gd name="T103" fmla="*/ 102 h 103"/>
                <a:gd name="T104" fmla="*/ 638 w 1733"/>
                <a:gd name="T105" fmla="*/ 102 h 103"/>
                <a:gd name="T106" fmla="*/ 563 w 1733"/>
                <a:gd name="T107" fmla="*/ 102 h 103"/>
                <a:gd name="T108" fmla="*/ 496 w 1733"/>
                <a:gd name="T109" fmla="*/ 98 h 103"/>
                <a:gd name="T110" fmla="*/ 435 w 1733"/>
                <a:gd name="T111" fmla="*/ 100 h 103"/>
                <a:gd name="T112" fmla="*/ 326 w 1733"/>
                <a:gd name="T113" fmla="*/ 100 h 103"/>
                <a:gd name="T114" fmla="*/ 208 w 1733"/>
                <a:gd name="T115" fmla="*/ 100 h 103"/>
                <a:gd name="T116" fmla="*/ 15 w 1733"/>
                <a:gd name="T117" fmla="*/ 98 h 103"/>
                <a:gd name="T118" fmla="*/ 0 w 1733"/>
                <a:gd name="T119" fmla="*/ 78 h 103"/>
                <a:gd name="T120" fmla="*/ 0 w 1733"/>
                <a:gd name="T121" fmla="*/ 5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33" h="103">
                  <a:moveTo>
                    <a:pt x="0" y="52"/>
                  </a:moveTo>
                  <a:lnTo>
                    <a:pt x="0" y="24"/>
                  </a:lnTo>
                  <a:lnTo>
                    <a:pt x="0" y="0"/>
                  </a:lnTo>
                  <a:lnTo>
                    <a:pt x="4" y="20"/>
                  </a:lnTo>
                  <a:lnTo>
                    <a:pt x="5" y="36"/>
                  </a:lnTo>
                  <a:lnTo>
                    <a:pt x="6" y="65"/>
                  </a:lnTo>
                  <a:lnTo>
                    <a:pt x="12" y="78"/>
                  </a:lnTo>
                  <a:lnTo>
                    <a:pt x="22" y="83"/>
                  </a:lnTo>
                  <a:lnTo>
                    <a:pt x="33" y="80"/>
                  </a:lnTo>
                  <a:lnTo>
                    <a:pt x="48" y="78"/>
                  </a:lnTo>
                  <a:lnTo>
                    <a:pt x="74" y="77"/>
                  </a:lnTo>
                  <a:lnTo>
                    <a:pt x="90" y="78"/>
                  </a:lnTo>
                  <a:lnTo>
                    <a:pt x="103" y="78"/>
                  </a:lnTo>
                  <a:lnTo>
                    <a:pt x="132" y="80"/>
                  </a:lnTo>
                  <a:lnTo>
                    <a:pt x="143" y="81"/>
                  </a:lnTo>
                  <a:lnTo>
                    <a:pt x="156" y="82"/>
                  </a:lnTo>
                  <a:lnTo>
                    <a:pt x="178" y="78"/>
                  </a:lnTo>
                  <a:lnTo>
                    <a:pt x="202" y="77"/>
                  </a:lnTo>
                  <a:lnTo>
                    <a:pt x="231" y="76"/>
                  </a:lnTo>
                  <a:lnTo>
                    <a:pt x="266" y="82"/>
                  </a:lnTo>
                  <a:lnTo>
                    <a:pt x="311" y="85"/>
                  </a:lnTo>
                  <a:lnTo>
                    <a:pt x="336" y="82"/>
                  </a:lnTo>
                  <a:lnTo>
                    <a:pt x="351" y="85"/>
                  </a:lnTo>
                  <a:lnTo>
                    <a:pt x="390" y="85"/>
                  </a:lnTo>
                  <a:lnTo>
                    <a:pt x="404" y="80"/>
                  </a:lnTo>
                  <a:lnTo>
                    <a:pt x="421" y="83"/>
                  </a:lnTo>
                  <a:lnTo>
                    <a:pt x="467" y="83"/>
                  </a:lnTo>
                  <a:lnTo>
                    <a:pt x="525" y="85"/>
                  </a:lnTo>
                  <a:lnTo>
                    <a:pt x="545" y="82"/>
                  </a:lnTo>
                  <a:lnTo>
                    <a:pt x="590" y="78"/>
                  </a:lnTo>
                  <a:lnTo>
                    <a:pt x="620" y="77"/>
                  </a:lnTo>
                  <a:lnTo>
                    <a:pt x="656" y="80"/>
                  </a:lnTo>
                  <a:lnTo>
                    <a:pt x="680" y="83"/>
                  </a:lnTo>
                  <a:lnTo>
                    <a:pt x="708" y="80"/>
                  </a:lnTo>
                  <a:lnTo>
                    <a:pt x="757" y="83"/>
                  </a:lnTo>
                  <a:lnTo>
                    <a:pt x="788" y="79"/>
                  </a:lnTo>
                  <a:lnTo>
                    <a:pt x="818" y="79"/>
                  </a:lnTo>
                  <a:lnTo>
                    <a:pt x="850" y="74"/>
                  </a:lnTo>
                  <a:lnTo>
                    <a:pt x="890" y="80"/>
                  </a:lnTo>
                  <a:lnTo>
                    <a:pt x="942" y="75"/>
                  </a:lnTo>
                  <a:lnTo>
                    <a:pt x="1002" y="75"/>
                  </a:lnTo>
                  <a:lnTo>
                    <a:pt x="1055" y="78"/>
                  </a:lnTo>
                  <a:lnTo>
                    <a:pt x="1086" y="73"/>
                  </a:lnTo>
                  <a:lnTo>
                    <a:pt x="1121" y="74"/>
                  </a:lnTo>
                  <a:lnTo>
                    <a:pt x="1135" y="80"/>
                  </a:lnTo>
                  <a:lnTo>
                    <a:pt x="1150" y="81"/>
                  </a:lnTo>
                  <a:lnTo>
                    <a:pt x="1196" y="78"/>
                  </a:lnTo>
                  <a:lnTo>
                    <a:pt x="1237" y="81"/>
                  </a:lnTo>
                  <a:lnTo>
                    <a:pt x="1292" y="82"/>
                  </a:lnTo>
                  <a:lnTo>
                    <a:pt x="1308" y="81"/>
                  </a:lnTo>
                  <a:lnTo>
                    <a:pt x="1319" y="81"/>
                  </a:lnTo>
                  <a:lnTo>
                    <a:pt x="1332" y="77"/>
                  </a:lnTo>
                  <a:lnTo>
                    <a:pt x="1360" y="80"/>
                  </a:lnTo>
                  <a:lnTo>
                    <a:pt x="1373" y="82"/>
                  </a:lnTo>
                  <a:lnTo>
                    <a:pt x="1382" y="80"/>
                  </a:lnTo>
                  <a:lnTo>
                    <a:pt x="1394" y="83"/>
                  </a:lnTo>
                  <a:lnTo>
                    <a:pt x="1416" y="78"/>
                  </a:lnTo>
                  <a:lnTo>
                    <a:pt x="1451" y="82"/>
                  </a:lnTo>
                  <a:lnTo>
                    <a:pt x="1485" y="76"/>
                  </a:lnTo>
                  <a:lnTo>
                    <a:pt x="1499" y="80"/>
                  </a:lnTo>
                  <a:lnTo>
                    <a:pt x="1514" y="80"/>
                  </a:lnTo>
                  <a:lnTo>
                    <a:pt x="1578" y="76"/>
                  </a:lnTo>
                  <a:lnTo>
                    <a:pt x="1639" y="80"/>
                  </a:lnTo>
                  <a:lnTo>
                    <a:pt x="1687" y="75"/>
                  </a:lnTo>
                  <a:lnTo>
                    <a:pt x="1703" y="72"/>
                  </a:lnTo>
                  <a:lnTo>
                    <a:pt x="1713" y="67"/>
                  </a:lnTo>
                  <a:lnTo>
                    <a:pt x="1721" y="58"/>
                  </a:lnTo>
                  <a:lnTo>
                    <a:pt x="1727" y="43"/>
                  </a:lnTo>
                  <a:lnTo>
                    <a:pt x="1732" y="23"/>
                  </a:lnTo>
                  <a:lnTo>
                    <a:pt x="1732" y="65"/>
                  </a:lnTo>
                  <a:lnTo>
                    <a:pt x="1732" y="75"/>
                  </a:lnTo>
                  <a:lnTo>
                    <a:pt x="1730" y="82"/>
                  </a:lnTo>
                  <a:lnTo>
                    <a:pt x="1725" y="91"/>
                  </a:lnTo>
                  <a:lnTo>
                    <a:pt x="1716" y="98"/>
                  </a:lnTo>
                  <a:lnTo>
                    <a:pt x="1652" y="102"/>
                  </a:lnTo>
                  <a:lnTo>
                    <a:pt x="1606" y="98"/>
                  </a:lnTo>
                  <a:lnTo>
                    <a:pt x="1583" y="100"/>
                  </a:lnTo>
                  <a:lnTo>
                    <a:pt x="1510" y="100"/>
                  </a:lnTo>
                  <a:lnTo>
                    <a:pt x="1488" y="100"/>
                  </a:lnTo>
                  <a:lnTo>
                    <a:pt x="1466" y="102"/>
                  </a:lnTo>
                  <a:lnTo>
                    <a:pt x="1443" y="99"/>
                  </a:lnTo>
                  <a:lnTo>
                    <a:pt x="1416" y="102"/>
                  </a:lnTo>
                  <a:lnTo>
                    <a:pt x="1346" y="100"/>
                  </a:lnTo>
                  <a:lnTo>
                    <a:pt x="1325" y="96"/>
                  </a:lnTo>
                  <a:lnTo>
                    <a:pt x="1260" y="100"/>
                  </a:lnTo>
                  <a:lnTo>
                    <a:pt x="1216" y="95"/>
                  </a:lnTo>
                  <a:lnTo>
                    <a:pt x="1165" y="100"/>
                  </a:lnTo>
                  <a:lnTo>
                    <a:pt x="1125" y="97"/>
                  </a:lnTo>
                  <a:lnTo>
                    <a:pt x="1088" y="100"/>
                  </a:lnTo>
                  <a:lnTo>
                    <a:pt x="1067" y="97"/>
                  </a:lnTo>
                  <a:lnTo>
                    <a:pt x="1048" y="98"/>
                  </a:lnTo>
                  <a:lnTo>
                    <a:pt x="1022" y="98"/>
                  </a:lnTo>
                  <a:lnTo>
                    <a:pt x="1006" y="95"/>
                  </a:lnTo>
                  <a:lnTo>
                    <a:pt x="987" y="100"/>
                  </a:lnTo>
                  <a:lnTo>
                    <a:pt x="967" y="95"/>
                  </a:lnTo>
                  <a:lnTo>
                    <a:pt x="947" y="96"/>
                  </a:lnTo>
                  <a:lnTo>
                    <a:pt x="923" y="98"/>
                  </a:lnTo>
                  <a:lnTo>
                    <a:pt x="901" y="100"/>
                  </a:lnTo>
                  <a:lnTo>
                    <a:pt x="875" y="100"/>
                  </a:lnTo>
                  <a:lnTo>
                    <a:pt x="839" y="100"/>
                  </a:lnTo>
                  <a:lnTo>
                    <a:pt x="813" y="100"/>
                  </a:lnTo>
                  <a:lnTo>
                    <a:pt x="791" y="98"/>
                  </a:lnTo>
                  <a:lnTo>
                    <a:pt x="769" y="98"/>
                  </a:lnTo>
                  <a:lnTo>
                    <a:pt x="720" y="102"/>
                  </a:lnTo>
                  <a:lnTo>
                    <a:pt x="681" y="97"/>
                  </a:lnTo>
                  <a:lnTo>
                    <a:pt x="638" y="102"/>
                  </a:lnTo>
                  <a:lnTo>
                    <a:pt x="603" y="98"/>
                  </a:lnTo>
                  <a:lnTo>
                    <a:pt x="563" y="102"/>
                  </a:lnTo>
                  <a:lnTo>
                    <a:pt x="531" y="98"/>
                  </a:lnTo>
                  <a:lnTo>
                    <a:pt x="496" y="98"/>
                  </a:lnTo>
                  <a:lnTo>
                    <a:pt x="463" y="100"/>
                  </a:lnTo>
                  <a:lnTo>
                    <a:pt x="435" y="100"/>
                  </a:lnTo>
                  <a:lnTo>
                    <a:pt x="351" y="100"/>
                  </a:lnTo>
                  <a:lnTo>
                    <a:pt x="326" y="100"/>
                  </a:lnTo>
                  <a:lnTo>
                    <a:pt x="254" y="98"/>
                  </a:lnTo>
                  <a:lnTo>
                    <a:pt x="208" y="100"/>
                  </a:lnTo>
                  <a:lnTo>
                    <a:pt x="84" y="97"/>
                  </a:lnTo>
                  <a:lnTo>
                    <a:pt x="15" y="98"/>
                  </a:lnTo>
                  <a:lnTo>
                    <a:pt x="3" y="90"/>
                  </a:lnTo>
                  <a:lnTo>
                    <a:pt x="0" y="78"/>
                  </a:lnTo>
                  <a:lnTo>
                    <a:pt x="0" y="65"/>
                  </a:lnTo>
                  <a:lnTo>
                    <a:pt x="0" y="52"/>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grpSp>
      <p:sp>
        <p:nvSpPr>
          <p:cNvPr id="8214" name="Rectangle 22"/>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smtClean="0"/>
              <a:t>Click to edit Master title style</a:t>
            </a:r>
          </a:p>
        </p:txBody>
      </p:sp>
      <p:sp>
        <p:nvSpPr>
          <p:cNvPr id="8215" name="Rectangle 23"/>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8216" name="Rectangle 24"/>
          <p:cNvSpPr>
            <a:spLocks noGrp="1" noChangeArrowheads="1"/>
          </p:cNvSpPr>
          <p:nvPr>
            <p:ph type="dt" sz="quarter" idx="2"/>
          </p:nvPr>
        </p:nvSpPr>
        <p:spPr/>
        <p:txBody>
          <a:bodyPr/>
          <a:lstStyle>
            <a:lvl1pPr>
              <a:defRPr/>
            </a:lvl1pPr>
          </a:lstStyle>
          <a:p>
            <a:endParaRPr lang="en-US" altLang="en-US" dirty="0">
              <a:solidFill>
                <a:srgbClr val="FFFFCC"/>
              </a:solidFill>
            </a:endParaRPr>
          </a:p>
        </p:txBody>
      </p:sp>
      <p:sp>
        <p:nvSpPr>
          <p:cNvPr id="8217" name="Rectangle 25"/>
          <p:cNvSpPr>
            <a:spLocks noGrp="1" noChangeArrowheads="1"/>
          </p:cNvSpPr>
          <p:nvPr>
            <p:ph type="ftr" sz="quarter" idx="3"/>
          </p:nvPr>
        </p:nvSpPr>
        <p:spPr/>
        <p:txBody>
          <a:bodyPr/>
          <a:lstStyle>
            <a:lvl1pPr>
              <a:defRPr/>
            </a:lvl1pPr>
          </a:lstStyle>
          <a:p>
            <a:endParaRPr lang="en-US" altLang="en-US" dirty="0">
              <a:solidFill>
                <a:srgbClr val="FFFFCC"/>
              </a:solidFill>
            </a:endParaRPr>
          </a:p>
        </p:txBody>
      </p:sp>
      <p:sp>
        <p:nvSpPr>
          <p:cNvPr id="8218" name="Rectangle 26"/>
          <p:cNvSpPr>
            <a:spLocks noGrp="1" noChangeArrowheads="1"/>
          </p:cNvSpPr>
          <p:nvPr>
            <p:ph type="sldNum" sz="quarter" idx="4"/>
          </p:nvPr>
        </p:nvSpPr>
        <p:spPr/>
        <p:txBody>
          <a:bodyPr/>
          <a:lstStyle>
            <a:lvl1pPr>
              <a:defRPr/>
            </a:lvl1pPr>
          </a:lstStyle>
          <a:p>
            <a:fld id="{BAC9CB54-946D-4245-B99E-C156FDF8C0ED}"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1328685881"/>
      </p:ext>
    </p:extLst>
  </p:cSld>
  <p:clrMapOvr>
    <a:masterClrMapping/>
  </p:clrMapOvr>
  <p:transition>
    <p:cut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solidFill>
                <a:srgbClr val="FFFFCC"/>
              </a:solidFill>
            </a:endParaRPr>
          </a:p>
        </p:txBody>
      </p:sp>
      <p:sp>
        <p:nvSpPr>
          <p:cNvPr id="5" name="Footer Placeholder 4"/>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6" name="Slide Number Placeholder 5"/>
          <p:cNvSpPr>
            <a:spLocks noGrp="1"/>
          </p:cNvSpPr>
          <p:nvPr>
            <p:ph type="sldNum" sz="quarter" idx="12"/>
          </p:nvPr>
        </p:nvSpPr>
        <p:spPr/>
        <p:txBody>
          <a:bodyPr/>
          <a:lstStyle>
            <a:lvl1pPr>
              <a:defRPr/>
            </a:lvl1pPr>
          </a:lstStyle>
          <a:p>
            <a:fld id="{0EB84068-8A96-4E75-80C3-6B2160F49064}"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374009863"/>
      </p:ext>
    </p:extLst>
  </p:cSld>
  <p:clrMapOvr>
    <a:masterClrMapping/>
  </p:clrMapOvr>
  <p:transition>
    <p:cut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solidFill>
                <a:srgbClr val="FFFFCC"/>
              </a:solidFill>
            </a:endParaRPr>
          </a:p>
        </p:txBody>
      </p:sp>
      <p:sp>
        <p:nvSpPr>
          <p:cNvPr id="5" name="Footer Placeholder 4"/>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6" name="Slide Number Placeholder 5"/>
          <p:cNvSpPr>
            <a:spLocks noGrp="1"/>
          </p:cNvSpPr>
          <p:nvPr>
            <p:ph type="sldNum" sz="quarter" idx="12"/>
          </p:nvPr>
        </p:nvSpPr>
        <p:spPr/>
        <p:txBody>
          <a:bodyPr/>
          <a:lstStyle>
            <a:lvl1pPr>
              <a:defRPr/>
            </a:lvl1pPr>
          </a:lstStyle>
          <a:p>
            <a:fld id="{68FA6EBD-0CF2-4431-BF2C-86F15A20A4D9}"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3748344061"/>
      </p:ext>
    </p:extLst>
  </p:cSld>
  <p:clrMapOvr>
    <a:masterClrMapping/>
  </p:clrMapOvr>
  <p:transition>
    <p:cut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4938" y="2116138"/>
            <a:ext cx="4371975" cy="4135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2116138"/>
            <a:ext cx="4371975" cy="4135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solidFill>
                <a:srgbClr val="FFFFCC"/>
              </a:solidFill>
            </a:endParaRPr>
          </a:p>
        </p:txBody>
      </p:sp>
      <p:sp>
        <p:nvSpPr>
          <p:cNvPr id="6" name="Footer Placeholder 5"/>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7" name="Slide Number Placeholder 6"/>
          <p:cNvSpPr>
            <a:spLocks noGrp="1"/>
          </p:cNvSpPr>
          <p:nvPr>
            <p:ph type="sldNum" sz="quarter" idx="12"/>
          </p:nvPr>
        </p:nvSpPr>
        <p:spPr/>
        <p:txBody>
          <a:bodyPr/>
          <a:lstStyle>
            <a:lvl1pPr>
              <a:defRPr/>
            </a:lvl1pPr>
          </a:lstStyle>
          <a:p>
            <a:fld id="{A52FAF83-3B63-4861-814A-413F85EEFC17}"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2965240581"/>
      </p:ext>
    </p:extLst>
  </p:cSld>
  <p:clrMapOvr>
    <a:masterClrMapping/>
  </p:clrMapOvr>
  <p:transition>
    <p:cut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solidFill>
                <a:srgbClr val="FFFFCC"/>
              </a:solidFill>
            </a:endParaRPr>
          </a:p>
        </p:txBody>
      </p:sp>
      <p:sp>
        <p:nvSpPr>
          <p:cNvPr id="8" name="Footer Placeholder 7"/>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9" name="Slide Number Placeholder 8"/>
          <p:cNvSpPr>
            <a:spLocks noGrp="1"/>
          </p:cNvSpPr>
          <p:nvPr>
            <p:ph type="sldNum" sz="quarter" idx="12"/>
          </p:nvPr>
        </p:nvSpPr>
        <p:spPr/>
        <p:txBody>
          <a:bodyPr/>
          <a:lstStyle>
            <a:lvl1pPr>
              <a:defRPr/>
            </a:lvl1pPr>
          </a:lstStyle>
          <a:p>
            <a:fld id="{4F710315-AB55-45D5-B497-72EAB9CB42F1}"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2087579078"/>
      </p:ext>
    </p:extLst>
  </p:cSld>
  <p:clrMapOvr>
    <a:masterClrMapping/>
  </p:clrMapOvr>
  <p:transition>
    <p:cut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solidFill>
                <a:srgbClr val="FFFFCC"/>
              </a:solidFill>
            </a:endParaRPr>
          </a:p>
        </p:txBody>
      </p:sp>
      <p:sp>
        <p:nvSpPr>
          <p:cNvPr id="4" name="Footer Placeholder 3"/>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5" name="Slide Number Placeholder 4"/>
          <p:cNvSpPr>
            <a:spLocks noGrp="1"/>
          </p:cNvSpPr>
          <p:nvPr>
            <p:ph type="sldNum" sz="quarter" idx="12"/>
          </p:nvPr>
        </p:nvSpPr>
        <p:spPr/>
        <p:txBody>
          <a:bodyPr/>
          <a:lstStyle>
            <a:lvl1pPr>
              <a:defRPr/>
            </a:lvl1pPr>
          </a:lstStyle>
          <a:p>
            <a:fld id="{A4285E35-DFE5-4E51-94D6-38F3C1001616}"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2822734270"/>
      </p:ext>
    </p:extLst>
  </p:cSld>
  <p:clrMapOvr>
    <a:masterClrMapping/>
  </p:clrMapOvr>
  <p:transition>
    <p:cut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solidFill>
                <a:srgbClr val="FFFFCC"/>
              </a:solidFill>
            </a:endParaRPr>
          </a:p>
        </p:txBody>
      </p:sp>
      <p:sp>
        <p:nvSpPr>
          <p:cNvPr id="3" name="Footer Placeholder 2"/>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4" name="Slide Number Placeholder 3"/>
          <p:cNvSpPr>
            <a:spLocks noGrp="1"/>
          </p:cNvSpPr>
          <p:nvPr>
            <p:ph type="sldNum" sz="quarter" idx="12"/>
          </p:nvPr>
        </p:nvSpPr>
        <p:spPr/>
        <p:txBody>
          <a:bodyPr/>
          <a:lstStyle>
            <a:lvl1pPr>
              <a:defRPr/>
            </a:lvl1pPr>
          </a:lstStyle>
          <a:p>
            <a:fld id="{A1AF2D93-2D09-4F90-A9F6-D5B42DE2F864}"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3773527558"/>
      </p:ext>
    </p:extLst>
  </p:cSld>
  <p:clrMapOvr>
    <a:masterClrMapping/>
  </p:clrMapOvr>
  <p:transition>
    <p:cut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C9F29F0-B71A-4B10-BA70-E39C6B2E7253}" type="datetime4">
              <a:rPr lang="en-US"/>
              <a:pPr/>
              <a:t>March 7, 2017</a:t>
            </a:fld>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A746A518-3802-498F-A2C8-E812991E0604}" type="slidenum">
              <a:rPr lang="en-US" altLang="en-US"/>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solidFill>
                <a:srgbClr val="FFFFCC"/>
              </a:solidFill>
            </a:endParaRPr>
          </a:p>
        </p:txBody>
      </p:sp>
      <p:sp>
        <p:nvSpPr>
          <p:cNvPr id="6" name="Footer Placeholder 5"/>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7" name="Slide Number Placeholder 6"/>
          <p:cNvSpPr>
            <a:spLocks noGrp="1"/>
          </p:cNvSpPr>
          <p:nvPr>
            <p:ph type="sldNum" sz="quarter" idx="12"/>
          </p:nvPr>
        </p:nvSpPr>
        <p:spPr/>
        <p:txBody>
          <a:bodyPr/>
          <a:lstStyle>
            <a:lvl1pPr>
              <a:defRPr/>
            </a:lvl1pPr>
          </a:lstStyle>
          <a:p>
            <a:fld id="{AC2AD734-D8BC-4F6B-9FBA-DF58E04CE502}"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3869816569"/>
      </p:ext>
    </p:extLst>
  </p:cSld>
  <p:clrMapOvr>
    <a:masterClrMapping/>
  </p:clrMapOvr>
  <p:transition>
    <p:cut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solidFill>
                <a:srgbClr val="FFFFCC"/>
              </a:solidFill>
            </a:endParaRPr>
          </a:p>
        </p:txBody>
      </p:sp>
      <p:sp>
        <p:nvSpPr>
          <p:cNvPr id="6" name="Footer Placeholder 5"/>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7" name="Slide Number Placeholder 6"/>
          <p:cNvSpPr>
            <a:spLocks noGrp="1"/>
          </p:cNvSpPr>
          <p:nvPr>
            <p:ph type="sldNum" sz="quarter" idx="12"/>
          </p:nvPr>
        </p:nvSpPr>
        <p:spPr/>
        <p:txBody>
          <a:bodyPr/>
          <a:lstStyle>
            <a:lvl1pPr>
              <a:defRPr/>
            </a:lvl1pPr>
          </a:lstStyle>
          <a:p>
            <a:fld id="{FF654ED0-4412-447B-BECA-8F2B78BC3898}"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397877779"/>
      </p:ext>
    </p:extLst>
  </p:cSld>
  <p:clrMapOvr>
    <a:masterClrMapping/>
  </p:clrMapOvr>
  <p:transition>
    <p:cut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solidFill>
                <a:srgbClr val="FFFFCC"/>
              </a:solidFill>
            </a:endParaRPr>
          </a:p>
        </p:txBody>
      </p:sp>
      <p:sp>
        <p:nvSpPr>
          <p:cNvPr id="5" name="Footer Placeholder 4"/>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6" name="Slide Number Placeholder 5"/>
          <p:cNvSpPr>
            <a:spLocks noGrp="1"/>
          </p:cNvSpPr>
          <p:nvPr>
            <p:ph type="sldNum" sz="quarter" idx="12"/>
          </p:nvPr>
        </p:nvSpPr>
        <p:spPr/>
        <p:txBody>
          <a:bodyPr/>
          <a:lstStyle>
            <a:lvl1pPr>
              <a:defRPr/>
            </a:lvl1pPr>
          </a:lstStyle>
          <a:p>
            <a:fld id="{59FC1DF2-A874-490D-94EB-D0764C3C1418}"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2841554096"/>
      </p:ext>
    </p:extLst>
  </p:cSld>
  <p:clrMapOvr>
    <a:masterClrMapping/>
  </p:clrMapOvr>
  <p:transition>
    <p:cut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7200" y="889000"/>
            <a:ext cx="2224088" cy="5362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4938" y="889000"/>
            <a:ext cx="6519862" cy="5362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solidFill>
                <a:srgbClr val="FFFFCC"/>
              </a:solidFill>
            </a:endParaRPr>
          </a:p>
        </p:txBody>
      </p:sp>
      <p:sp>
        <p:nvSpPr>
          <p:cNvPr id="5" name="Footer Placeholder 4"/>
          <p:cNvSpPr>
            <a:spLocks noGrp="1"/>
          </p:cNvSpPr>
          <p:nvPr>
            <p:ph type="ftr" sz="quarter" idx="11"/>
          </p:nvPr>
        </p:nvSpPr>
        <p:spPr/>
        <p:txBody>
          <a:bodyPr/>
          <a:lstStyle>
            <a:lvl1pPr>
              <a:defRPr/>
            </a:lvl1pPr>
          </a:lstStyle>
          <a:p>
            <a:endParaRPr lang="en-US" altLang="en-US" dirty="0">
              <a:solidFill>
                <a:srgbClr val="FFFFCC"/>
              </a:solidFill>
            </a:endParaRPr>
          </a:p>
        </p:txBody>
      </p:sp>
      <p:sp>
        <p:nvSpPr>
          <p:cNvPr id="6" name="Slide Number Placeholder 5"/>
          <p:cNvSpPr>
            <a:spLocks noGrp="1"/>
          </p:cNvSpPr>
          <p:nvPr>
            <p:ph type="sldNum" sz="quarter" idx="12"/>
          </p:nvPr>
        </p:nvSpPr>
        <p:spPr/>
        <p:txBody>
          <a:bodyPr/>
          <a:lstStyle>
            <a:lvl1pPr>
              <a:defRPr/>
            </a:lvl1pPr>
          </a:lstStyle>
          <a:p>
            <a:fld id="{06DB9AC1-CBE1-4FFD-A4BD-FF0C3147448C}" type="slidenum">
              <a:rPr lang="en-US" altLang="en-US">
                <a:solidFill>
                  <a:srgbClr val="FFFFCC"/>
                </a:solidFill>
              </a:rPr>
              <a:pPr/>
              <a:t>‹#›</a:t>
            </a:fld>
            <a:endParaRPr lang="en-US" altLang="en-US" dirty="0">
              <a:solidFill>
                <a:srgbClr val="FFFFCC"/>
              </a:solidFill>
            </a:endParaRPr>
          </a:p>
        </p:txBody>
      </p:sp>
    </p:spTree>
    <p:extLst>
      <p:ext uri="{BB962C8B-B14F-4D97-AF65-F5344CB8AC3E}">
        <p14:creationId xmlns:p14="http://schemas.microsoft.com/office/powerpoint/2010/main" val="3915461844"/>
      </p:ext>
    </p:extLst>
  </p:cSld>
  <p:clrMapOvr>
    <a:masterClrMapping/>
  </p:clrMapOvr>
  <p:transition>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2A7EB1D-A515-4070-821C-19D6492D3C75}" type="datetime4">
              <a:rPr lang="en-US"/>
              <a:pPr/>
              <a:t>March 7, 2017</a:t>
            </a:fld>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ABAED484-86D2-4909-AB6A-938639AE6B02}" type="slidenum">
              <a:rPr lang="en-US" altLang="en-US"/>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00F151E7-F7B9-496B-9BC2-E28E2E7DC761}" type="datetime4">
              <a:rPr lang="en-US"/>
              <a:pPr/>
              <a:t>March 7, 2017</a:t>
            </a:fld>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4E903F8C-EEF1-47B0-8EC9-D3277C571541}" type="slidenum">
              <a:rPr lang="en-US" altLang="en-US"/>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56EBD8D-D42C-41A0-B3AD-2065FC2EB9E8}" type="datetime4">
              <a:rPr lang="en-US"/>
              <a:pPr/>
              <a:t>March 7, 2017</a:t>
            </a:fld>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967CE50F-F459-4666-A243-91239E34F408}" type="slidenum">
              <a:rPr lang="en-US" altLang="en-US"/>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2FCDB5A1-13C0-4BD8-96CE-66BDFCDE84D6}" type="datetime4">
              <a:rPr lang="en-US"/>
              <a:pPr/>
              <a:t>March 7, 2017</a:t>
            </a:fld>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EE69A005-9C1B-4C00-B4C2-89809CCB8D5C}" type="slidenum">
              <a:rPr lang="en-US" altLang="en-US"/>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5AA512D-DB02-411A-8898-729FEE60E983}" type="datetime4">
              <a:rPr lang="en-US"/>
              <a:pPr/>
              <a:t>March 7, 2017</a:t>
            </a:fld>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5DF17F45-EE7C-45F6-8EF8-CDFC2223B6DC}" type="slidenum">
              <a:rPr lang="en-US" altLang="en-US"/>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E0BD62B-9A41-4063-A123-8C7FAD568479}" type="datetime4">
              <a:rPr lang="en-US"/>
              <a:pPr/>
              <a:t>March 7, 2017</a:t>
            </a:fld>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BA1EBB66-2D17-4DEA-9F97-F435CDEFCFE3}" type="slidenum">
              <a:rPr lang="en-US" altLang="en-US"/>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2131892-BC77-4803-9A28-08CB92420895}" type="datetime4">
              <a:rPr lang="en-US"/>
              <a:pPr/>
              <a:t>March 7, 2017</a:t>
            </a:fld>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49BF514F-C568-47FD-8C58-8006D6E13A9C}" type="slidenum">
              <a:rPr lang="en-US" altLang="en-US"/>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403"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40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81ABA33A-08D9-4EFF-8574-13859815C8CF}" type="datetime4">
              <a:rPr lang="en-US"/>
              <a:pPr/>
              <a:t>March 7, 2017</a:t>
            </a:fld>
            <a:endParaRPr lang="en-US" altLang="en-US" dirty="0"/>
          </a:p>
        </p:txBody>
      </p:sp>
      <p:sp>
        <p:nvSpPr>
          <p:cNvPr id="10240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dirty="0"/>
          </a:p>
        </p:txBody>
      </p:sp>
      <p:sp>
        <p:nvSpPr>
          <p:cNvPr id="10240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04BEABBC-88D3-4216-8A03-8277D5FC2DDF}" type="slidenum">
              <a:rPr lang="en-US" altLang="en-US"/>
              <a:pPr/>
              <a:t>‹#›</a:t>
            </a:fld>
            <a:endParaRPr lang="en-US" altLang="en-US" dirty="0"/>
          </a:p>
        </p:txBody>
      </p:sp>
      <p:sp>
        <p:nvSpPr>
          <p:cNvPr id="10240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dirty="0"/>
          </a:p>
        </p:txBody>
      </p:sp>
      <p:sp>
        <p:nvSpPr>
          <p:cNvPr id="10240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B2300"/>
            </a:gs>
            <a:gs pos="100000">
              <a:schemeClr val="bg1"/>
            </a:gs>
          </a:gsLst>
          <a:lin ang="5400000" scaled="1"/>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134938" y="889000"/>
            <a:ext cx="8885237"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7171" name="Rectangle 3"/>
          <p:cNvSpPr>
            <a:spLocks noGrp="1" noChangeArrowheads="1"/>
          </p:cNvSpPr>
          <p:nvPr>
            <p:ph type="body" idx="1"/>
          </p:nvPr>
        </p:nvSpPr>
        <p:spPr bwMode="auto">
          <a:xfrm>
            <a:off x="134938" y="2116138"/>
            <a:ext cx="8896350"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2" name="Freeform 4"/>
          <p:cNvSpPr>
            <a:spLocks/>
          </p:cNvSpPr>
          <p:nvPr/>
        </p:nvSpPr>
        <p:spPr bwMode="auto">
          <a:xfrm>
            <a:off x="3587750" y="53975"/>
            <a:ext cx="1982788" cy="654050"/>
          </a:xfrm>
          <a:custGeom>
            <a:avLst/>
            <a:gdLst>
              <a:gd name="T0" fmla="*/ 16 w 1249"/>
              <a:gd name="T1" fmla="*/ 67 h 412"/>
              <a:gd name="T2" fmla="*/ 26 w 1249"/>
              <a:gd name="T3" fmla="*/ 62 h 412"/>
              <a:gd name="T4" fmla="*/ 452 w 1249"/>
              <a:gd name="T5" fmla="*/ 62 h 412"/>
              <a:gd name="T6" fmla="*/ 483 w 1249"/>
              <a:gd name="T7" fmla="*/ 40 h 412"/>
              <a:gd name="T8" fmla="*/ 505 w 1249"/>
              <a:gd name="T9" fmla="*/ 27 h 412"/>
              <a:gd name="T10" fmla="*/ 526 w 1249"/>
              <a:gd name="T11" fmla="*/ 17 h 412"/>
              <a:gd name="T12" fmla="*/ 552 w 1249"/>
              <a:gd name="T13" fmla="*/ 11 h 412"/>
              <a:gd name="T14" fmla="*/ 578 w 1249"/>
              <a:gd name="T15" fmla="*/ 5 h 412"/>
              <a:gd name="T16" fmla="*/ 605 w 1249"/>
              <a:gd name="T17" fmla="*/ 2 h 412"/>
              <a:gd name="T18" fmla="*/ 639 w 1249"/>
              <a:gd name="T19" fmla="*/ 0 h 412"/>
              <a:gd name="T20" fmla="*/ 678 w 1249"/>
              <a:gd name="T21" fmla="*/ 5 h 412"/>
              <a:gd name="T22" fmla="*/ 714 w 1249"/>
              <a:gd name="T23" fmla="*/ 15 h 412"/>
              <a:gd name="T24" fmla="*/ 740 w 1249"/>
              <a:gd name="T25" fmla="*/ 27 h 412"/>
              <a:gd name="T26" fmla="*/ 768 w 1249"/>
              <a:gd name="T27" fmla="*/ 40 h 412"/>
              <a:gd name="T28" fmla="*/ 786 w 1249"/>
              <a:gd name="T29" fmla="*/ 51 h 412"/>
              <a:gd name="T30" fmla="*/ 802 w 1249"/>
              <a:gd name="T31" fmla="*/ 64 h 412"/>
              <a:gd name="T32" fmla="*/ 1209 w 1249"/>
              <a:gd name="T33" fmla="*/ 62 h 412"/>
              <a:gd name="T34" fmla="*/ 1223 w 1249"/>
              <a:gd name="T35" fmla="*/ 66 h 412"/>
              <a:gd name="T36" fmla="*/ 1233 w 1249"/>
              <a:gd name="T37" fmla="*/ 73 h 412"/>
              <a:gd name="T38" fmla="*/ 1242 w 1249"/>
              <a:gd name="T39" fmla="*/ 91 h 412"/>
              <a:gd name="T40" fmla="*/ 1246 w 1249"/>
              <a:gd name="T41" fmla="*/ 112 h 412"/>
              <a:gd name="T42" fmla="*/ 1248 w 1249"/>
              <a:gd name="T43" fmla="*/ 137 h 412"/>
              <a:gd name="T44" fmla="*/ 1248 w 1249"/>
              <a:gd name="T45" fmla="*/ 349 h 412"/>
              <a:gd name="T46" fmla="*/ 809 w 1249"/>
              <a:gd name="T47" fmla="*/ 350 h 412"/>
              <a:gd name="T48" fmla="*/ 700 w 1249"/>
              <a:gd name="T49" fmla="*/ 409 h 412"/>
              <a:gd name="T50" fmla="*/ 523 w 1249"/>
              <a:gd name="T51" fmla="*/ 411 h 412"/>
              <a:gd name="T52" fmla="*/ 437 w 1249"/>
              <a:gd name="T53" fmla="*/ 346 h 412"/>
              <a:gd name="T54" fmla="*/ 46 w 1249"/>
              <a:gd name="T55" fmla="*/ 349 h 412"/>
              <a:gd name="T56" fmla="*/ 0 w 1249"/>
              <a:gd name="T57" fmla="*/ 349 h 412"/>
              <a:gd name="T58" fmla="*/ 0 w 1249"/>
              <a:gd name="T59" fmla="*/ 152 h 412"/>
              <a:gd name="T60" fmla="*/ 0 w 1249"/>
              <a:gd name="T61" fmla="*/ 123 h 412"/>
              <a:gd name="T62" fmla="*/ 5 w 1249"/>
              <a:gd name="T63" fmla="*/ 94 h 412"/>
              <a:gd name="T64" fmla="*/ 9 w 1249"/>
              <a:gd name="T65" fmla="*/ 80 h 412"/>
              <a:gd name="T66" fmla="*/ 16 w 1249"/>
              <a:gd name="T67" fmla="*/ 67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49" h="412">
                <a:moveTo>
                  <a:pt x="16" y="67"/>
                </a:moveTo>
                <a:lnTo>
                  <a:pt x="26" y="62"/>
                </a:lnTo>
                <a:lnTo>
                  <a:pt x="452" y="62"/>
                </a:lnTo>
                <a:lnTo>
                  <a:pt x="483" y="40"/>
                </a:lnTo>
                <a:lnTo>
                  <a:pt x="505" y="27"/>
                </a:lnTo>
                <a:lnTo>
                  <a:pt x="526" y="17"/>
                </a:lnTo>
                <a:lnTo>
                  <a:pt x="552" y="11"/>
                </a:lnTo>
                <a:lnTo>
                  <a:pt x="578" y="5"/>
                </a:lnTo>
                <a:lnTo>
                  <a:pt x="605" y="2"/>
                </a:lnTo>
                <a:lnTo>
                  <a:pt x="639" y="0"/>
                </a:lnTo>
                <a:lnTo>
                  <a:pt x="678" y="5"/>
                </a:lnTo>
                <a:lnTo>
                  <a:pt x="714" y="15"/>
                </a:lnTo>
                <a:lnTo>
                  <a:pt x="740" y="27"/>
                </a:lnTo>
                <a:lnTo>
                  <a:pt x="768" y="40"/>
                </a:lnTo>
                <a:lnTo>
                  <a:pt x="786" y="51"/>
                </a:lnTo>
                <a:lnTo>
                  <a:pt x="802" y="64"/>
                </a:lnTo>
                <a:lnTo>
                  <a:pt x="1209" y="62"/>
                </a:lnTo>
                <a:lnTo>
                  <a:pt x="1223" y="66"/>
                </a:lnTo>
                <a:lnTo>
                  <a:pt x="1233" y="73"/>
                </a:lnTo>
                <a:lnTo>
                  <a:pt x="1242" y="91"/>
                </a:lnTo>
                <a:lnTo>
                  <a:pt x="1246" y="112"/>
                </a:lnTo>
                <a:lnTo>
                  <a:pt x="1248" y="137"/>
                </a:lnTo>
                <a:lnTo>
                  <a:pt x="1248" y="349"/>
                </a:lnTo>
                <a:lnTo>
                  <a:pt x="809" y="350"/>
                </a:lnTo>
                <a:lnTo>
                  <a:pt x="700" y="409"/>
                </a:lnTo>
                <a:lnTo>
                  <a:pt x="523" y="411"/>
                </a:lnTo>
                <a:lnTo>
                  <a:pt x="437" y="346"/>
                </a:lnTo>
                <a:lnTo>
                  <a:pt x="46" y="349"/>
                </a:lnTo>
                <a:lnTo>
                  <a:pt x="0" y="349"/>
                </a:lnTo>
                <a:lnTo>
                  <a:pt x="0" y="152"/>
                </a:lnTo>
                <a:lnTo>
                  <a:pt x="0" y="123"/>
                </a:lnTo>
                <a:lnTo>
                  <a:pt x="5" y="94"/>
                </a:lnTo>
                <a:lnTo>
                  <a:pt x="9" y="80"/>
                </a:lnTo>
                <a:lnTo>
                  <a:pt x="16" y="67"/>
                </a:lnTo>
              </a:path>
            </a:pathLst>
          </a:custGeom>
          <a:gradFill rotWithShape="0">
            <a:gsLst>
              <a:gs pos="0">
                <a:srgbClr val="00CCFF"/>
              </a:gs>
              <a:gs pos="50000">
                <a:srgbClr val="FFFFFF"/>
              </a:gs>
              <a:gs pos="100000">
                <a:srgbClr val="00CCFF"/>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73" name="Oval 5"/>
          <p:cNvSpPr>
            <a:spLocks noChangeArrowheads="1"/>
          </p:cNvSpPr>
          <p:nvPr/>
        </p:nvSpPr>
        <p:spPr bwMode="auto">
          <a:xfrm>
            <a:off x="4205288" y="61913"/>
            <a:ext cx="766762" cy="673100"/>
          </a:xfrm>
          <a:prstGeom prst="ellipse">
            <a:avLst/>
          </a:prstGeom>
          <a:gradFill rotWithShape="0">
            <a:gsLst>
              <a:gs pos="0">
                <a:srgbClr val="00CCFF"/>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endParaRPr kumimoji="1" lang="en-US" altLang="en-US" sz="2400" dirty="0" smtClean="0">
              <a:solidFill>
                <a:srgbClr val="FFFFCC"/>
              </a:solidFill>
              <a:latin typeface="Times New Roman" panose="02020603050405020304" pitchFamily="18" charset="0"/>
            </a:endParaRPr>
          </a:p>
        </p:txBody>
      </p:sp>
      <p:sp>
        <p:nvSpPr>
          <p:cNvPr id="7174" name="Freeform 6"/>
          <p:cNvSpPr>
            <a:spLocks/>
          </p:cNvSpPr>
          <p:nvPr/>
        </p:nvSpPr>
        <p:spPr bwMode="auto">
          <a:xfrm>
            <a:off x="3586163" y="452438"/>
            <a:ext cx="1984375" cy="304800"/>
          </a:xfrm>
          <a:custGeom>
            <a:avLst/>
            <a:gdLst>
              <a:gd name="T0" fmla="*/ 60 w 1250"/>
              <a:gd name="T1" fmla="*/ 42 h 192"/>
              <a:gd name="T2" fmla="*/ 98 w 1250"/>
              <a:gd name="T3" fmla="*/ 42 h 192"/>
              <a:gd name="T4" fmla="*/ 128 w 1250"/>
              <a:gd name="T5" fmla="*/ 63 h 192"/>
              <a:gd name="T6" fmla="*/ 176 w 1250"/>
              <a:gd name="T7" fmla="*/ 51 h 192"/>
              <a:gd name="T8" fmla="*/ 231 w 1250"/>
              <a:gd name="T9" fmla="*/ 45 h 192"/>
              <a:gd name="T10" fmla="*/ 269 w 1250"/>
              <a:gd name="T11" fmla="*/ 57 h 192"/>
              <a:gd name="T12" fmla="*/ 311 w 1250"/>
              <a:gd name="T13" fmla="*/ 51 h 192"/>
              <a:gd name="T14" fmla="*/ 378 w 1250"/>
              <a:gd name="T15" fmla="*/ 54 h 192"/>
              <a:gd name="T16" fmla="*/ 420 w 1250"/>
              <a:gd name="T17" fmla="*/ 63 h 192"/>
              <a:gd name="T18" fmla="*/ 483 w 1250"/>
              <a:gd name="T19" fmla="*/ 80 h 192"/>
              <a:gd name="T20" fmla="*/ 513 w 1250"/>
              <a:gd name="T21" fmla="*/ 99 h 192"/>
              <a:gd name="T22" fmla="*/ 536 w 1250"/>
              <a:gd name="T23" fmla="*/ 130 h 192"/>
              <a:gd name="T24" fmla="*/ 578 w 1250"/>
              <a:gd name="T25" fmla="*/ 129 h 192"/>
              <a:gd name="T26" fmla="*/ 617 w 1250"/>
              <a:gd name="T27" fmla="*/ 139 h 192"/>
              <a:gd name="T28" fmla="*/ 651 w 1250"/>
              <a:gd name="T29" fmla="*/ 131 h 192"/>
              <a:gd name="T30" fmla="*/ 688 w 1250"/>
              <a:gd name="T31" fmla="*/ 121 h 192"/>
              <a:gd name="T32" fmla="*/ 728 w 1250"/>
              <a:gd name="T33" fmla="*/ 101 h 192"/>
              <a:gd name="T34" fmla="*/ 769 w 1250"/>
              <a:gd name="T35" fmla="*/ 68 h 192"/>
              <a:gd name="T36" fmla="*/ 814 w 1250"/>
              <a:gd name="T37" fmla="*/ 52 h 192"/>
              <a:gd name="T38" fmla="*/ 844 w 1250"/>
              <a:gd name="T39" fmla="*/ 56 h 192"/>
              <a:gd name="T40" fmla="*/ 881 w 1250"/>
              <a:gd name="T41" fmla="*/ 57 h 192"/>
              <a:gd name="T42" fmla="*/ 933 w 1250"/>
              <a:gd name="T43" fmla="*/ 69 h 192"/>
              <a:gd name="T44" fmla="*/ 963 w 1250"/>
              <a:gd name="T45" fmla="*/ 51 h 192"/>
              <a:gd name="T46" fmla="*/ 989 w 1250"/>
              <a:gd name="T47" fmla="*/ 55 h 192"/>
              <a:gd name="T48" fmla="*/ 1035 w 1250"/>
              <a:gd name="T49" fmla="*/ 33 h 192"/>
              <a:gd name="T50" fmla="*/ 1063 w 1250"/>
              <a:gd name="T51" fmla="*/ 35 h 192"/>
              <a:gd name="T52" fmla="*/ 1096 w 1250"/>
              <a:gd name="T53" fmla="*/ 6 h 192"/>
              <a:gd name="T54" fmla="*/ 1130 w 1250"/>
              <a:gd name="T55" fmla="*/ 32 h 192"/>
              <a:gd name="T56" fmla="*/ 1164 w 1250"/>
              <a:gd name="T57" fmla="*/ 0 h 192"/>
              <a:gd name="T58" fmla="*/ 1195 w 1250"/>
              <a:gd name="T59" fmla="*/ 38 h 192"/>
              <a:gd name="T60" fmla="*/ 1227 w 1250"/>
              <a:gd name="T61" fmla="*/ 16 h 192"/>
              <a:gd name="T62" fmla="*/ 1249 w 1250"/>
              <a:gd name="T63" fmla="*/ 28 h 192"/>
              <a:gd name="T64" fmla="*/ 822 w 1250"/>
              <a:gd name="T65" fmla="*/ 144 h 192"/>
              <a:gd name="T66" fmla="*/ 563 w 1250"/>
              <a:gd name="T67" fmla="*/ 191 h 192"/>
              <a:gd name="T68" fmla="*/ 441 w 1250"/>
              <a:gd name="T69" fmla="*/ 98 h 192"/>
              <a:gd name="T70" fmla="*/ 0 w 1250"/>
              <a:gd name="T71" fmla="*/ 19 h 192"/>
              <a:gd name="T72" fmla="*/ 18 w 1250"/>
              <a:gd name="T73" fmla="*/ 33 h 192"/>
              <a:gd name="T74" fmla="*/ 43 w 1250"/>
              <a:gd name="T75" fmla="*/ 38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50" h="192">
                <a:moveTo>
                  <a:pt x="43" y="38"/>
                </a:moveTo>
                <a:lnTo>
                  <a:pt x="60" y="42"/>
                </a:lnTo>
                <a:lnTo>
                  <a:pt x="79" y="38"/>
                </a:lnTo>
                <a:lnTo>
                  <a:pt x="98" y="42"/>
                </a:lnTo>
                <a:lnTo>
                  <a:pt x="112" y="54"/>
                </a:lnTo>
                <a:lnTo>
                  <a:pt x="128" y="63"/>
                </a:lnTo>
                <a:lnTo>
                  <a:pt x="154" y="55"/>
                </a:lnTo>
                <a:lnTo>
                  <a:pt x="176" y="51"/>
                </a:lnTo>
                <a:lnTo>
                  <a:pt x="208" y="51"/>
                </a:lnTo>
                <a:lnTo>
                  <a:pt x="231" y="45"/>
                </a:lnTo>
                <a:lnTo>
                  <a:pt x="251" y="50"/>
                </a:lnTo>
                <a:lnTo>
                  <a:pt x="269" y="57"/>
                </a:lnTo>
                <a:lnTo>
                  <a:pt x="285" y="60"/>
                </a:lnTo>
                <a:lnTo>
                  <a:pt x="311" y="51"/>
                </a:lnTo>
                <a:lnTo>
                  <a:pt x="338" y="51"/>
                </a:lnTo>
                <a:lnTo>
                  <a:pt x="378" y="54"/>
                </a:lnTo>
                <a:lnTo>
                  <a:pt x="394" y="66"/>
                </a:lnTo>
                <a:lnTo>
                  <a:pt x="420" y="63"/>
                </a:lnTo>
                <a:lnTo>
                  <a:pt x="457" y="60"/>
                </a:lnTo>
                <a:lnTo>
                  <a:pt x="483" y="80"/>
                </a:lnTo>
                <a:lnTo>
                  <a:pt x="498" y="84"/>
                </a:lnTo>
                <a:lnTo>
                  <a:pt x="513" y="99"/>
                </a:lnTo>
                <a:lnTo>
                  <a:pt x="521" y="121"/>
                </a:lnTo>
                <a:lnTo>
                  <a:pt x="536" y="130"/>
                </a:lnTo>
                <a:lnTo>
                  <a:pt x="555" y="130"/>
                </a:lnTo>
                <a:lnTo>
                  <a:pt x="578" y="129"/>
                </a:lnTo>
                <a:lnTo>
                  <a:pt x="601" y="130"/>
                </a:lnTo>
                <a:lnTo>
                  <a:pt x="617" y="139"/>
                </a:lnTo>
                <a:lnTo>
                  <a:pt x="630" y="132"/>
                </a:lnTo>
                <a:lnTo>
                  <a:pt x="651" y="131"/>
                </a:lnTo>
                <a:lnTo>
                  <a:pt x="672" y="118"/>
                </a:lnTo>
                <a:lnTo>
                  <a:pt x="688" y="121"/>
                </a:lnTo>
                <a:lnTo>
                  <a:pt x="716" y="117"/>
                </a:lnTo>
                <a:lnTo>
                  <a:pt x="728" y="101"/>
                </a:lnTo>
                <a:lnTo>
                  <a:pt x="761" y="88"/>
                </a:lnTo>
                <a:lnTo>
                  <a:pt x="769" y="68"/>
                </a:lnTo>
                <a:lnTo>
                  <a:pt x="786" y="58"/>
                </a:lnTo>
                <a:lnTo>
                  <a:pt x="814" y="52"/>
                </a:lnTo>
                <a:lnTo>
                  <a:pt x="829" y="60"/>
                </a:lnTo>
                <a:lnTo>
                  <a:pt x="844" y="56"/>
                </a:lnTo>
                <a:lnTo>
                  <a:pt x="862" y="63"/>
                </a:lnTo>
                <a:lnTo>
                  <a:pt x="881" y="57"/>
                </a:lnTo>
                <a:lnTo>
                  <a:pt x="917" y="63"/>
                </a:lnTo>
                <a:lnTo>
                  <a:pt x="933" y="69"/>
                </a:lnTo>
                <a:lnTo>
                  <a:pt x="951" y="53"/>
                </a:lnTo>
                <a:lnTo>
                  <a:pt x="963" y="51"/>
                </a:lnTo>
                <a:lnTo>
                  <a:pt x="977" y="57"/>
                </a:lnTo>
                <a:lnTo>
                  <a:pt x="989" y="55"/>
                </a:lnTo>
                <a:lnTo>
                  <a:pt x="1006" y="38"/>
                </a:lnTo>
                <a:lnTo>
                  <a:pt x="1035" y="33"/>
                </a:lnTo>
                <a:lnTo>
                  <a:pt x="1049" y="35"/>
                </a:lnTo>
                <a:lnTo>
                  <a:pt x="1063" y="35"/>
                </a:lnTo>
                <a:lnTo>
                  <a:pt x="1084" y="15"/>
                </a:lnTo>
                <a:lnTo>
                  <a:pt x="1096" y="6"/>
                </a:lnTo>
                <a:lnTo>
                  <a:pt x="1112" y="10"/>
                </a:lnTo>
                <a:lnTo>
                  <a:pt x="1130" y="32"/>
                </a:lnTo>
                <a:lnTo>
                  <a:pt x="1148" y="18"/>
                </a:lnTo>
                <a:lnTo>
                  <a:pt x="1164" y="0"/>
                </a:lnTo>
                <a:lnTo>
                  <a:pt x="1179" y="1"/>
                </a:lnTo>
                <a:lnTo>
                  <a:pt x="1195" y="38"/>
                </a:lnTo>
                <a:lnTo>
                  <a:pt x="1209" y="32"/>
                </a:lnTo>
                <a:lnTo>
                  <a:pt x="1227" y="16"/>
                </a:lnTo>
                <a:lnTo>
                  <a:pt x="1241" y="16"/>
                </a:lnTo>
                <a:lnTo>
                  <a:pt x="1249" y="28"/>
                </a:lnTo>
                <a:lnTo>
                  <a:pt x="1249" y="122"/>
                </a:lnTo>
                <a:lnTo>
                  <a:pt x="822" y="144"/>
                </a:lnTo>
                <a:lnTo>
                  <a:pt x="692" y="183"/>
                </a:lnTo>
                <a:lnTo>
                  <a:pt x="563" y="191"/>
                </a:lnTo>
                <a:lnTo>
                  <a:pt x="499" y="156"/>
                </a:lnTo>
                <a:lnTo>
                  <a:pt x="441" y="98"/>
                </a:lnTo>
                <a:lnTo>
                  <a:pt x="0" y="88"/>
                </a:lnTo>
                <a:lnTo>
                  <a:pt x="0" y="19"/>
                </a:lnTo>
                <a:lnTo>
                  <a:pt x="7" y="30"/>
                </a:lnTo>
                <a:lnTo>
                  <a:pt x="18" y="33"/>
                </a:lnTo>
                <a:lnTo>
                  <a:pt x="32" y="34"/>
                </a:lnTo>
                <a:lnTo>
                  <a:pt x="43" y="38"/>
                </a:lnTo>
              </a:path>
            </a:pathLst>
          </a:custGeom>
          <a:solidFill>
            <a:srgbClr val="003300"/>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75" name="Freeform 7"/>
          <p:cNvSpPr>
            <a:spLocks/>
          </p:cNvSpPr>
          <p:nvPr/>
        </p:nvSpPr>
        <p:spPr bwMode="auto">
          <a:xfrm>
            <a:off x="3586163" y="508000"/>
            <a:ext cx="1984375" cy="306388"/>
          </a:xfrm>
          <a:custGeom>
            <a:avLst/>
            <a:gdLst>
              <a:gd name="T0" fmla="*/ 26 w 1250"/>
              <a:gd name="T1" fmla="*/ 125 h 193"/>
              <a:gd name="T2" fmla="*/ 450 w 1250"/>
              <a:gd name="T3" fmla="*/ 125 h 193"/>
              <a:gd name="T4" fmla="*/ 487 w 1250"/>
              <a:gd name="T5" fmla="*/ 155 h 193"/>
              <a:gd name="T6" fmla="*/ 532 w 1250"/>
              <a:gd name="T7" fmla="*/ 175 h 193"/>
              <a:gd name="T8" fmla="*/ 587 w 1250"/>
              <a:gd name="T9" fmla="*/ 188 h 193"/>
              <a:gd name="T10" fmla="*/ 672 w 1250"/>
              <a:gd name="T11" fmla="*/ 188 h 193"/>
              <a:gd name="T12" fmla="*/ 769 w 1250"/>
              <a:gd name="T13" fmla="*/ 158 h 193"/>
              <a:gd name="T14" fmla="*/ 811 w 1250"/>
              <a:gd name="T15" fmla="*/ 125 h 193"/>
              <a:gd name="T16" fmla="*/ 1224 w 1250"/>
              <a:gd name="T17" fmla="*/ 124 h 193"/>
              <a:gd name="T18" fmla="*/ 1243 w 1250"/>
              <a:gd name="T19" fmla="*/ 114 h 193"/>
              <a:gd name="T20" fmla="*/ 1249 w 1250"/>
              <a:gd name="T21" fmla="*/ 96 h 193"/>
              <a:gd name="T22" fmla="*/ 1238 w 1250"/>
              <a:gd name="T23" fmla="*/ 0 h 193"/>
              <a:gd name="T24" fmla="*/ 1227 w 1250"/>
              <a:gd name="T25" fmla="*/ 18 h 193"/>
              <a:gd name="T26" fmla="*/ 1218 w 1250"/>
              <a:gd name="T27" fmla="*/ 33 h 193"/>
              <a:gd name="T28" fmla="*/ 1196 w 1250"/>
              <a:gd name="T29" fmla="*/ 24 h 193"/>
              <a:gd name="T30" fmla="*/ 1170 w 1250"/>
              <a:gd name="T31" fmla="*/ 14 h 193"/>
              <a:gd name="T32" fmla="*/ 1138 w 1250"/>
              <a:gd name="T33" fmla="*/ 33 h 193"/>
              <a:gd name="T34" fmla="*/ 1117 w 1250"/>
              <a:gd name="T35" fmla="*/ 24 h 193"/>
              <a:gd name="T36" fmla="*/ 1089 w 1250"/>
              <a:gd name="T37" fmla="*/ 19 h 193"/>
              <a:gd name="T38" fmla="*/ 1074 w 1250"/>
              <a:gd name="T39" fmla="*/ 38 h 193"/>
              <a:gd name="T40" fmla="*/ 1046 w 1250"/>
              <a:gd name="T41" fmla="*/ 33 h 193"/>
              <a:gd name="T42" fmla="*/ 1007 w 1250"/>
              <a:gd name="T43" fmla="*/ 38 h 193"/>
              <a:gd name="T44" fmla="*/ 969 w 1250"/>
              <a:gd name="T45" fmla="*/ 33 h 193"/>
              <a:gd name="T46" fmla="*/ 932 w 1250"/>
              <a:gd name="T47" fmla="*/ 47 h 193"/>
              <a:gd name="T48" fmla="*/ 901 w 1250"/>
              <a:gd name="T49" fmla="*/ 34 h 193"/>
              <a:gd name="T50" fmla="*/ 847 w 1250"/>
              <a:gd name="T51" fmla="*/ 44 h 193"/>
              <a:gd name="T52" fmla="*/ 807 w 1250"/>
              <a:gd name="T53" fmla="*/ 43 h 193"/>
              <a:gd name="T54" fmla="*/ 783 w 1250"/>
              <a:gd name="T55" fmla="*/ 81 h 193"/>
              <a:gd name="T56" fmla="*/ 765 w 1250"/>
              <a:gd name="T57" fmla="*/ 111 h 193"/>
              <a:gd name="T58" fmla="*/ 729 w 1250"/>
              <a:gd name="T59" fmla="*/ 122 h 193"/>
              <a:gd name="T60" fmla="*/ 697 w 1250"/>
              <a:gd name="T61" fmla="*/ 132 h 193"/>
              <a:gd name="T62" fmla="*/ 634 w 1250"/>
              <a:gd name="T63" fmla="*/ 137 h 193"/>
              <a:gd name="T64" fmla="*/ 556 w 1250"/>
              <a:gd name="T65" fmla="*/ 145 h 193"/>
              <a:gd name="T66" fmla="*/ 499 w 1250"/>
              <a:gd name="T67" fmla="*/ 116 h 193"/>
              <a:gd name="T68" fmla="*/ 454 w 1250"/>
              <a:gd name="T69" fmla="*/ 57 h 193"/>
              <a:gd name="T70" fmla="*/ 399 w 1250"/>
              <a:gd name="T71" fmla="*/ 47 h 193"/>
              <a:gd name="T72" fmla="*/ 332 w 1250"/>
              <a:gd name="T73" fmla="*/ 33 h 193"/>
              <a:gd name="T74" fmla="*/ 262 w 1250"/>
              <a:gd name="T75" fmla="*/ 24 h 193"/>
              <a:gd name="T76" fmla="*/ 214 w 1250"/>
              <a:gd name="T77" fmla="*/ 35 h 193"/>
              <a:gd name="T78" fmla="*/ 186 w 1250"/>
              <a:gd name="T79" fmla="*/ 32 h 193"/>
              <a:gd name="T80" fmla="*/ 145 w 1250"/>
              <a:gd name="T81" fmla="*/ 37 h 193"/>
              <a:gd name="T82" fmla="*/ 102 w 1250"/>
              <a:gd name="T83" fmla="*/ 35 h 193"/>
              <a:gd name="T84" fmla="*/ 57 w 1250"/>
              <a:gd name="T85" fmla="*/ 43 h 193"/>
              <a:gd name="T86" fmla="*/ 11 w 1250"/>
              <a:gd name="T87" fmla="*/ 38 h 193"/>
              <a:gd name="T88" fmla="*/ 1 w 1250"/>
              <a:gd name="T89" fmla="*/ 74 h 193"/>
              <a:gd name="T90" fmla="*/ 9 w 1250"/>
              <a:gd name="T91" fmla="*/ 118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50" h="193">
                <a:moveTo>
                  <a:pt x="16" y="122"/>
                </a:moveTo>
                <a:lnTo>
                  <a:pt x="26" y="125"/>
                </a:lnTo>
                <a:lnTo>
                  <a:pt x="38" y="125"/>
                </a:lnTo>
                <a:lnTo>
                  <a:pt x="450" y="125"/>
                </a:lnTo>
                <a:lnTo>
                  <a:pt x="458" y="135"/>
                </a:lnTo>
                <a:lnTo>
                  <a:pt x="487" y="155"/>
                </a:lnTo>
                <a:lnTo>
                  <a:pt x="511" y="166"/>
                </a:lnTo>
                <a:lnTo>
                  <a:pt x="532" y="175"/>
                </a:lnTo>
                <a:lnTo>
                  <a:pt x="559" y="184"/>
                </a:lnTo>
                <a:lnTo>
                  <a:pt x="587" y="188"/>
                </a:lnTo>
                <a:lnTo>
                  <a:pt x="631" y="192"/>
                </a:lnTo>
                <a:lnTo>
                  <a:pt x="672" y="188"/>
                </a:lnTo>
                <a:lnTo>
                  <a:pt x="723" y="178"/>
                </a:lnTo>
                <a:lnTo>
                  <a:pt x="769" y="158"/>
                </a:lnTo>
                <a:lnTo>
                  <a:pt x="797" y="137"/>
                </a:lnTo>
                <a:lnTo>
                  <a:pt x="811" y="125"/>
                </a:lnTo>
                <a:lnTo>
                  <a:pt x="1210" y="125"/>
                </a:lnTo>
                <a:lnTo>
                  <a:pt x="1224" y="124"/>
                </a:lnTo>
                <a:lnTo>
                  <a:pt x="1234" y="121"/>
                </a:lnTo>
                <a:lnTo>
                  <a:pt x="1243" y="114"/>
                </a:lnTo>
                <a:lnTo>
                  <a:pt x="1247" y="106"/>
                </a:lnTo>
                <a:lnTo>
                  <a:pt x="1249" y="96"/>
                </a:lnTo>
                <a:lnTo>
                  <a:pt x="1249" y="14"/>
                </a:lnTo>
                <a:lnTo>
                  <a:pt x="1238" y="0"/>
                </a:lnTo>
                <a:lnTo>
                  <a:pt x="1232" y="4"/>
                </a:lnTo>
                <a:lnTo>
                  <a:pt x="1227" y="18"/>
                </a:lnTo>
                <a:lnTo>
                  <a:pt x="1223" y="34"/>
                </a:lnTo>
                <a:lnTo>
                  <a:pt x="1218" y="33"/>
                </a:lnTo>
                <a:lnTo>
                  <a:pt x="1211" y="32"/>
                </a:lnTo>
                <a:lnTo>
                  <a:pt x="1196" y="24"/>
                </a:lnTo>
                <a:lnTo>
                  <a:pt x="1186" y="17"/>
                </a:lnTo>
                <a:lnTo>
                  <a:pt x="1170" y="14"/>
                </a:lnTo>
                <a:lnTo>
                  <a:pt x="1153" y="21"/>
                </a:lnTo>
                <a:lnTo>
                  <a:pt x="1138" y="33"/>
                </a:lnTo>
                <a:lnTo>
                  <a:pt x="1126" y="25"/>
                </a:lnTo>
                <a:lnTo>
                  <a:pt x="1117" y="24"/>
                </a:lnTo>
                <a:lnTo>
                  <a:pt x="1103" y="17"/>
                </a:lnTo>
                <a:lnTo>
                  <a:pt x="1089" y="19"/>
                </a:lnTo>
                <a:lnTo>
                  <a:pt x="1079" y="27"/>
                </a:lnTo>
                <a:lnTo>
                  <a:pt x="1074" y="38"/>
                </a:lnTo>
                <a:lnTo>
                  <a:pt x="1063" y="33"/>
                </a:lnTo>
                <a:lnTo>
                  <a:pt x="1046" y="33"/>
                </a:lnTo>
                <a:lnTo>
                  <a:pt x="1025" y="28"/>
                </a:lnTo>
                <a:lnTo>
                  <a:pt x="1007" y="38"/>
                </a:lnTo>
                <a:lnTo>
                  <a:pt x="990" y="24"/>
                </a:lnTo>
                <a:lnTo>
                  <a:pt x="969" y="33"/>
                </a:lnTo>
                <a:lnTo>
                  <a:pt x="949" y="55"/>
                </a:lnTo>
                <a:lnTo>
                  <a:pt x="932" y="47"/>
                </a:lnTo>
                <a:lnTo>
                  <a:pt x="917" y="39"/>
                </a:lnTo>
                <a:lnTo>
                  <a:pt x="901" y="34"/>
                </a:lnTo>
                <a:lnTo>
                  <a:pt x="880" y="38"/>
                </a:lnTo>
                <a:lnTo>
                  <a:pt x="847" y="44"/>
                </a:lnTo>
                <a:lnTo>
                  <a:pt x="818" y="37"/>
                </a:lnTo>
                <a:lnTo>
                  <a:pt x="807" y="43"/>
                </a:lnTo>
                <a:lnTo>
                  <a:pt x="794" y="57"/>
                </a:lnTo>
                <a:lnTo>
                  <a:pt x="783" y="81"/>
                </a:lnTo>
                <a:lnTo>
                  <a:pt x="771" y="93"/>
                </a:lnTo>
                <a:lnTo>
                  <a:pt x="765" y="111"/>
                </a:lnTo>
                <a:lnTo>
                  <a:pt x="752" y="118"/>
                </a:lnTo>
                <a:lnTo>
                  <a:pt x="729" y="122"/>
                </a:lnTo>
                <a:lnTo>
                  <a:pt x="703" y="124"/>
                </a:lnTo>
                <a:lnTo>
                  <a:pt x="697" y="132"/>
                </a:lnTo>
                <a:lnTo>
                  <a:pt x="663" y="130"/>
                </a:lnTo>
                <a:lnTo>
                  <a:pt x="634" y="137"/>
                </a:lnTo>
                <a:lnTo>
                  <a:pt x="605" y="136"/>
                </a:lnTo>
                <a:lnTo>
                  <a:pt x="556" y="145"/>
                </a:lnTo>
                <a:lnTo>
                  <a:pt x="529" y="122"/>
                </a:lnTo>
                <a:lnTo>
                  <a:pt x="499" y="116"/>
                </a:lnTo>
                <a:lnTo>
                  <a:pt x="468" y="76"/>
                </a:lnTo>
                <a:lnTo>
                  <a:pt x="454" y="57"/>
                </a:lnTo>
                <a:lnTo>
                  <a:pt x="439" y="52"/>
                </a:lnTo>
                <a:lnTo>
                  <a:pt x="399" y="47"/>
                </a:lnTo>
                <a:lnTo>
                  <a:pt x="367" y="42"/>
                </a:lnTo>
                <a:lnTo>
                  <a:pt x="332" y="33"/>
                </a:lnTo>
                <a:lnTo>
                  <a:pt x="299" y="42"/>
                </a:lnTo>
                <a:lnTo>
                  <a:pt x="262" y="24"/>
                </a:lnTo>
                <a:lnTo>
                  <a:pt x="233" y="24"/>
                </a:lnTo>
                <a:lnTo>
                  <a:pt x="214" y="35"/>
                </a:lnTo>
                <a:lnTo>
                  <a:pt x="202" y="26"/>
                </a:lnTo>
                <a:lnTo>
                  <a:pt x="186" y="32"/>
                </a:lnTo>
                <a:lnTo>
                  <a:pt x="165" y="33"/>
                </a:lnTo>
                <a:lnTo>
                  <a:pt x="145" y="37"/>
                </a:lnTo>
                <a:lnTo>
                  <a:pt x="122" y="44"/>
                </a:lnTo>
                <a:lnTo>
                  <a:pt x="102" y="35"/>
                </a:lnTo>
                <a:lnTo>
                  <a:pt x="82" y="40"/>
                </a:lnTo>
                <a:lnTo>
                  <a:pt x="57" y="43"/>
                </a:lnTo>
                <a:lnTo>
                  <a:pt x="41" y="40"/>
                </a:lnTo>
                <a:lnTo>
                  <a:pt x="11" y="38"/>
                </a:lnTo>
                <a:lnTo>
                  <a:pt x="0" y="47"/>
                </a:lnTo>
                <a:lnTo>
                  <a:pt x="1" y="74"/>
                </a:lnTo>
                <a:lnTo>
                  <a:pt x="3" y="98"/>
                </a:lnTo>
                <a:lnTo>
                  <a:pt x="9" y="118"/>
                </a:lnTo>
                <a:lnTo>
                  <a:pt x="16" y="122"/>
                </a:lnTo>
              </a:path>
            </a:pathLst>
          </a:custGeom>
          <a:gradFill rotWithShape="0">
            <a:gsLst>
              <a:gs pos="0">
                <a:srgbClr val="CC6600"/>
              </a:gs>
              <a:gs pos="100000">
                <a:srgbClr val="000000"/>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76" name="Freeform 8"/>
          <p:cNvSpPr>
            <a:spLocks/>
          </p:cNvSpPr>
          <p:nvPr/>
        </p:nvSpPr>
        <p:spPr bwMode="auto">
          <a:xfrm>
            <a:off x="3598863" y="557213"/>
            <a:ext cx="1947862" cy="228600"/>
          </a:xfrm>
          <a:custGeom>
            <a:avLst/>
            <a:gdLst>
              <a:gd name="T0" fmla="*/ 301 w 1227"/>
              <a:gd name="T1" fmla="*/ 45 h 144"/>
              <a:gd name="T2" fmla="*/ 219 w 1227"/>
              <a:gd name="T3" fmla="*/ 50 h 144"/>
              <a:gd name="T4" fmla="*/ 97 w 1227"/>
              <a:gd name="T5" fmla="*/ 50 h 144"/>
              <a:gd name="T6" fmla="*/ 40 w 1227"/>
              <a:gd name="T7" fmla="*/ 49 h 144"/>
              <a:gd name="T8" fmla="*/ 8 w 1227"/>
              <a:gd name="T9" fmla="*/ 36 h 144"/>
              <a:gd name="T10" fmla="*/ 0 w 1227"/>
              <a:gd name="T11" fmla="*/ 46 h 144"/>
              <a:gd name="T12" fmla="*/ 46 w 1227"/>
              <a:gd name="T13" fmla="*/ 64 h 144"/>
              <a:gd name="T14" fmla="*/ 103 w 1227"/>
              <a:gd name="T15" fmla="*/ 63 h 144"/>
              <a:gd name="T16" fmla="*/ 134 w 1227"/>
              <a:gd name="T17" fmla="*/ 65 h 144"/>
              <a:gd name="T18" fmla="*/ 204 w 1227"/>
              <a:gd name="T19" fmla="*/ 68 h 144"/>
              <a:gd name="T20" fmla="*/ 341 w 1227"/>
              <a:gd name="T21" fmla="*/ 63 h 144"/>
              <a:gd name="T22" fmla="*/ 440 w 1227"/>
              <a:gd name="T23" fmla="*/ 64 h 144"/>
              <a:gd name="T24" fmla="*/ 485 w 1227"/>
              <a:gd name="T25" fmla="*/ 105 h 144"/>
              <a:gd name="T26" fmla="*/ 558 w 1227"/>
              <a:gd name="T27" fmla="*/ 136 h 144"/>
              <a:gd name="T28" fmla="*/ 642 w 1227"/>
              <a:gd name="T29" fmla="*/ 143 h 144"/>
              <a:gd name="T30" fmla="*/ 728 w 1227"/>
              <a:gd name="T31" fmla="*/ 121 h 144"/>
              <a:gd name="T32" fmla="*/ 786 w 1227"/>
              <a:gd name="T33" fmla="*/ 82 h 144"/>
              <a:gd name="T34" fmla="*/ 827 w 1227"/>
              <a:gd name="T35" fmla="*/ 67 h 144"/>
              <a:gd name="T36" fmla="*/ 937 w 1227"/>
              <a:gd name="T37" fmla="*/ 68 h 144"/>
              <a:gd name="T38" fmla="*/ 1021 w 1227"/>
              <a:gd name="T39" fmla="*/ 67 h 144"/>
              <a:gd name="T40" fmla="*/ 1118 w 1227"/>
              <a:gd name="T41" fmla="*/ 67 h 144"/>
              <a:gd name="T42" fmla="*/ 1211 w 1227"/>
              <a:gd name="T43" fmla="*/ 69 h 144"/>
              <a:gd name="T44" fmla="*/ 1226 w 1227"/>
              <a:gd name="T45" fmla="*/ 34 h 144"/>
              <a:gd name="T46" fmla="*/ 1211 w 1227"/>
              <a:gd name="T47" fmla="*/ 37 h 144"/>
              <a:gd name="T48" fmla="*/ 1171 w 1227"/>
              <a:gd name="T49" fmla="*/ 59 h 144"/>
              <a:gd name="T50" fmla="*/ 1064 w 1227"/>
              <a:gd name="T51" fmla="*/ 56 h 144"/>
              <a:gd name="T52" fmla="*/ 941 w 1227"/>
              <a:gd name="T53" fmla="*/ 58 h 144"/>
              <a:gd name="T54" fmla="*/ 851 w 1227"/>
              <a:gd name="T55" fmla="*/ 62 h 144"/>
              <a:gd name="T56" fmla="*/ 815 w 1227"/>
              <a:gd name="T57" fmla="*/ 53 h 144"/>
              <a:gd name="T58" fmla="*/ 809 w 1227"/>
              <a:gd name="T59" fmla="*/ 32 h 144"/>
              <a:gd name="T60" fmla="*/ 798 w 1227"/>
              <a:gd name="T61" fmla="*/ 22 h 144"/>
              <a:gd name="T62" fmla="*/ 760 w 1227"/>
              <a:gd name="T63" fmla="*/ 72 h 144"/>
              <a:gd name="T64" fmla="*/ 718 w 1227"/>
              <a:gd name="T65" fmla="*/ 101 h 144"/>
              <a:gd name="T66" fmla="*/ 671 w 1227"/>
              <a:gd name="T67" fmla="*/ 112 h 144"/>
              <a:gd name="T68" fmla="*/ 618 w 1227"/>
              <a:gd name="T69" fmla="*/ 124 h 144"/>
              <a:gd name="T70" fmla="*/ 557 w 1227"/>
              <a:gd name="T71" fmla="*/ 110 h 144"/>
              <a:gd name="T72" fmla="*/ 520 w 1227"/>
              <a:gd name="T73" fmla="*/ 93 h 144"/>
              <a:gd name="T74" fmla="*/ 486 w 1227"/>
              <a:gd name="T75" fmla="*/ 86 h 144"/>
              <a:gd name="T76" fmla="*/ 461 w 1227"/>
              <a:gd name="T77" fmla="*/ 62 h 144"/>
              <a:gd name="T78" fmla="*/ 432 w 1227"/>
              <a:gd name="T79" fmla="*/ 24 h 144"/>
              <a:gd name="T80" fmla="*/ 413 w 1227"/>
              <a:gd name="T81" fmla="*/ 43 h 144"/>
              <a:gd name="T82" fmla="*/ 339 w 1227"/>
              <a:gd name="T83" fmla="*/ 4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27" h="144">
                <a:moveTo>
                  <a:pt x="339" y="48"/>
                </a:moveTo>
                <a:lnTo>
                  <a:pt x="301" y="45"/>
                </a:lnTo>
                <a:lnTo>
                  <a:pt x="263" y="50"/>
                </a:lnTo>
                <a:lnTo>
                  <a:pt x="219" y="50"/>
                </a:lnTo>
                <a:lnTo>
                  <a:pt x="161" y="48"/>
                </a:lnTo>
                <a:lnTo>
                  <a:pt x="97" y="50"/>
                </a:lnTo>
                <a:lnTo>
                  <a:pt x="65" y="51"/>
                </a:lnTo>
                <a:lnTo>
                  <a:pt x="40" y="49"/>
                </a:lnTo>
                <a:lnTo>
                  <a:pt x="16" y="51"/>
                </a:lnTo>
                <a:lnTo>
                  <a:pt x="8" y="36"/>
                </a:lnTo>
                <a:lnTo>
                  <a:pt x="1" y="24"/>
                </a:lnTo>
                <a:lnTo>
                  <a:pt x="0" y="46"/>
                </a:lnTo>
                <a:lnTo>
                  <a:pt x="8" y="67"/>
                </a:lnTo>
                <a:lnTo>
                  <a:pt x="46" y="64"/>
                </a:lnTo>
                <a:lnTo>
                  <a:pt x="81" y="62"/>
                </a:lnTo>
                <a:lnTo>
                  <a:pt x="103" y="63"/>
                </a:lnTo>
                <a:lnTo>
                  <a:pt x="122" y="64"/>
                </a:lnTo>
                <a:lnTo>
                  <a:pt x="134" y="65"/>
                </a:lnTo>
                <a:lnTo>
                  <a:pt x="170" y="64"/>
                </a:lnTo>
                <a:lnTo>
                  <a:pt x="204" y="68"/>
                </a:lnTo>
                <a:lnTo>
                  <a:pt x="284" y="64"/>
                </a:lnTo>
                <a:lnTo>
                  <a:pt x="341" y="63"/>
                </a:lnTo>
                <a:lnTo>
                  <a:pt x="389" y="64"/>
                </a:lnTo>
                <a:lnTo>
                  <a:pt x="440" y="64"/>
                </a:lnTo>
                <a:lnTo>
                  <a:pt x="465" y="92"/>
                </a:lnTo>
                <a:lnTo>
                  <a:pt x="485" y="105"/>
                </a:lnTo>
                <a:lnTo>
                  <a:pt x="527" y="131"/>
                </a:lnTo>
                <a:lnTo>
                  <a:pt x="558" y="136"/>
                </a:lnTo>
                <a:lnTo>
                  <a:pt x="596" y="143"/>
                </a:lnTo>
                <a:lnTo>
                  <a:pt x="642" y="143"/>
                </a:lnTo>
                <a:lnTo>
                  <a:pt x="684" y="137"/>
                </a:lnTo>
                <a:lnTo>
                  <a:pt x="728" y="121"/>
                </a:lnTo>
                <a:lnTo>
                  <a:pt x="760" y="106"/>
                </a:lnTo>
                <a:lnTo>
                  <a:pt x="786" y="82"/>
                </a:lnTo>
                <a:lnTo>
                  <a:pt x="806" y="72"/>
                </a:lnTo>
                <a:lnTo>
                  <a:pt x="827" y="67"/>
                </a:lnTo>
                <a:lnTo>
                  <a:pt x="877" y="74"/>
                </a:lnTo>
                <a:lnTo>
                  <a:pt x="937" y="68"/>
                </a:lnTo>
                <a:lnTo>
                  <a:pt x="995" y="69"/>
                </a:lnTo>
                <a:lnTo>
                  <a:pt x="1021" y="67"/>
                </a:lnTo>
                <a:lnTo>
                  <a:pt x="1071" y="70"/>
                </a:lnTo>
                <a:lnTo>
                  <a:pt x="1118" y="67"/>
                </a:lnTo>
                <a:lnTo>
                  <a:pt x="1160" y="72"/>
                </a:lnTo>
                <a:lnTo>
                  <a:pt x="1211" y="69"/>
                </a:lnTo>
                <a:lnTo>
                  <a:pt x="1223" y="56"/>
                </a:lnTo>
                <a:lnTo>
                  <a:pt x="1226" y="34"/>
                </a:lnTo>
                <a:lnTo>
                  <a:pt x="1224" y="0"/>
                </a:lnTo>
                <a:lnTo>
                  <a:pt x="1211" y="37"/>
                </a:lnTo>
                <a:lnTo>
                  <a:pt x="1204" y="55"/>
                </a:lnTo>
                <a:lnTo>
                  <a:pt x="1171" y="59"/>
                </a:lnTo>
                <a:lnTo>
                  <a:pt x="1112" y="58"/>
                </a:lnTo>
                <a:lnTo>
                  <a:pt x="1064" y="56"/>
                </a:lnTo>
                <a:lnTo>
                  <a:pt x="983" y="54"/>
                </a:lnTo>
                <a:lnTo>
                  <a:pt x="941" y="58"/>
                </a:lnTo>
                <a:lnTo>
                  <a:pt x="885" y="56"/>
                </a:lnTo>
                <a:lnTo>
                  <a:pt x="851" y="62"/>
                </a:lnTo>
                <a:lnTo>
                  <a:pt x="828" y="55"/>
                </a:lnTo>
                <a:lnTo>
                  <a:pt x="815" y="53"/>
                </a:lnTo>
                <a:lnTo>
                  <a:pt x="804" y="46"/>
                </a:lnTo>
                <a:lnTo>
                  <a:pt x="809" y="32"/>
                </a:lnTo>
                <a:lnTo>
                  <a:pt x="809" y="17"/>
                </a:lnTo>
                <a:lnTo>
                  <a:pt x="798" y="22"/>
                </a:lnTo>
                <a:lnTo>
                  <a:pt x="786" y="49"/>
                </a:lnTo>
                <a:lnTo>
                  <a:pt x="760" y="72"/>
                </a:lnTo>
                <a:lnTo>
                  <a:pt x="745" y="87"/>
                </a:lnTo>
                <a:lnTo>
                  <a:pt x="718" y="101"/>
                </a:lnTo>
                <a:lnTo>
                  <a:pt x="701" y="98"/>
                </a:lnTo>
                <a:lnTo>
                  <a:pt x="671" y="112"/>
                </a:lnTo>
                <a:lnTo>
                  <a:pt x="644" y="118"/>
                </a:lnTo>
                <a:lnTo>
                  <a:pt x="618" y="124"/>
                </a:lnTo>
                <a:lnTo>
                  <a:pt x="585" y="108"/>
                </a:lnTo>
                <a:lnTo>
                  <a:pt x="557" y="110"/>
                </a:lnTo>
                <a:lnTo>
                  <a:pt x="546" y="92"/>
                </a:lnTo>
                <a:lnTo>
                  <a:pt x="520" y="93"/>
                </a:lnTo>
                <a:lnTo>
                  <a:pt x="507" y="98"/>
                </a:lnTo>
                <a:lnTo>
                  <a:pt x="486" y="86"/>
                </a:lnTo>
                <a:lnTo>
                  <a:pt x="469" y="77"/>
                </a:lnTo>
                <a:lnTo>
                  <a:pt x="461" y="62"/>
                </a:lnTo>
                <a:lnTo>
                  <a:pt x="446" y="29"/>
                </a:lnTo>
                <a:lnTo>
                  <a:pt x="432" y="24"/>
                </a:lnTo>
                <a:lnTo>
                  <a:pt x="425" y="44"/>
                </a:lnTo>
                <a:lnTo>
                  <a:pt x="413" y="43"/>
                </a:lnTo>
                <a:lnTo>
                  <a:pt x="372" y="55"/>
                </a:lnTo>
                <a:lnTo>
                  <a:pt x="339" y="48"/>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77" name="Freeform 9"/>
          <p:cNvSpPr>
            <a:spLocks/>
          </p:cNvSpPr>
          <p:nvPr/>
        </p:nvSpPr>
        <p:spPr bwMode="auto">
          <a:xfrm>
            <a:off x="4868863" y="249238"/>
            <a:ext cx="122237" cy="406400"/>
          </a:xfrm>
          <a:custGeom>
            <a:avLst/>
            <a:gdLst>
              <a:gd name="T0" fmla="*/ 51 w 77"/>
              <a:gd name="T1" fmla="*/ 6 h 256"/>
              <a:gd name="T2" fmla="*/ 47 w 77"/>
              <a:gd name="T3" fmla="*/ 25 h 256"/>
              <a:gd name="T4" fmla="*/ 76 w 77"/>
              <a:gd name="T5" fmla="*/ 27 h 256"/>
              <a:gd name="T6" fmla="*/ 65 w 77"/>
              <a:gd name="T7" fmla="*/ 61 h 256"/>
              <a:gd name="T8" fmla="*/ 66 w 77"/>
              <a:gd name="T9" fmla="*/ 87 h 256"/>
              <a:gd name="T10" fmla="*/ 73 w 77"/>
              <a:gd name="T11" fmla="*/ 110 h 256"/>
              <a:gd name="T12" fmla="*/ 61 w 77"/>
              <a:gd name="T13" fmla="*/ 133 h 256"/>
              <a:gd name="T14" fmla="*/ 57 w 77"/>
              <a:gd name="T15" fmla="*/ 157 h 256"/>
              <a:gd name="T16" fmla="*/ 51 w 77"/>
              <a:gd name="T17" fmla="*/ 181 h 256"/>
              <a:gd name="T18" fmla="*/ 42 w 77"/>
              <a:gd name="T19" fmla="*/ 197 h 256"/>
              <a:gd name="T20" fmla="*/ 32 w 77"/>
              <a:gd name="T21" fmla="*/ 213 h 256"/>
              <a:gd name="T22" fmla="*/ 20 w 77"/>
              <a:gd name="T23" fmla="*/ 230 h 256"/>
              <a:gd name="T24" fmla="*/ 13 w 77"/>
              <a:gd name="T25" fmla="*/ 241 h 256"/>
              <a:gd name="T26" fmla="*/ 0 w 77"/>
              <a:gd name="T27" fmla="*/ 255 h 256"/>
              <a:gd name="T28" fmla="*/ 8 w 77"/>
              <a:gd name="T29" fmla="*/ 230 h 256"/>
              <a:gd name="T30" fmla="*/ 24 w 77"/>
              <a:gd name="T31" fmla="*/ 212 h 256"/>
              <a:gd name="T32" fmla="*/ 21 w 77"/>
              <a:gd name="T33" fmla="*/ 192 h 256"/>
              <a:gd name="T34" fmla="*/ 36 w 77"/>
              <a:gd name="T35" fmla="*/ 167 h 256"/>
              <a:gd name="T36" fmla="*/ 44 w 77"/>
              <a:gd name="T37" fmla="*/ 137 h 256"/>
              <a:gd name="T38" fmla="*/ 40 w 77"/>
              <a:gd name="T39" fmla="*/ 108 h 256"/>
              <a:gd name="T40" fmla="*/ 43 w 77"/>
              <a:gd name="T41" fmla="*/ 85 h 256"/>
              <a:gd name="T42" fmla="*/ 40 w 77"/>
              <a:gd name="T43" fmla="*/ 68 h 256"/>
              <a:gd name="T44" fmla="*/ 19 w 77"/>
              <a:gd name="T45" fmla="*/ 36 h 256"/>
              <a:gd name="T46" fmla="*/ 6 w 77"/>
              <a:gd name="T47" fmla="*/ 3 h 256"/>
              <a:gd name="T48" fmla="*/ 50 w 77"/>
              <a:gd name="T49" fmla="*/ 0 h 256"/>
              <a:gd name="T50" fmla="*/ 51 w 77"/>
              <a:gd name="T51" fmla="*/ 6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256">
                <a:moveTo>
                  <a:pt x="51" y="6"/>
                </a:moveTo>
                <a:lnTo>
                  <a:pt x="47" y="25"/>
                </a:lnTo>
                <a:lnTo>
                  <a:pt x="76" y="27"/>
                </a:lnTo>
                <a:lnTo>
                  <a:pt x="65" y="61"/>
                </a:lnTo>
                <a:lnTo>
                  <a:pt x="66" y="87"/>
                </a:lnTo>
                <a:lnTo>
                  <a:pt x="73" y="110"/>
                </a:lnTo>
                <a:lnTo>
                  <a:pt x="61" y="133"/>
                </a:lnTo>
                <a:lnTo>
                  <a:pt x="57" y="157"/>
                </a:lnTo>
                <a:lnTo>
                  <a:pt x="51" y="181"/>
                </a:lnTo>
                <a:lnTo>
                  <a:pt x="42" y="197"/>
                </a:lnTo>
                <a:lnTo>
                  <a:pt x="32" y="213"/>
                </a:lnTo>
                <a:lnTo>
                  <a:pt x="20" y="230"/>
                </a:lnTo>
                <a:lnTo>
                  <a:pt x="13" y="241"/>
                </a:lnTo>
                <a:lnTo>
                  <a:pt x="0" y="255"/>
                </a:lnTo>
                <a:lnTo>
                  <a:pt x="8" y="230"/>
                </a:lnTo>
                <a:lnTo>
                  <a:pt x="24" y="212"/>
                </a:lnTo>
                <a:lnTo>
                  <a:pt x="21" y="192"/>
                </a:lnTo>
                <a:lnTo>
                  <a:pt x="36" y="167"/>
                </a:lnTo>
                <a:lnTo>
                  <a:pt x="44" y="137"/>
                </a:lnTo>
                <a:lnTo>
                  <a:pt x="40" y="108"/>
                </a:lnTo>
                <a:lnTo>
                  <a:pt x="43" y="85"/>
                </a:lnTo>
                <a:lnTo>
                  <a:pt x="40" y="68"/>
                </a:lnTo>
                <a:lnTo>
                  <a:pt x="19" y="36"/>
                </a:lnTo>
                <a:lnTo>
                  <a:pt x="6" y="3"/>
                </a:lnTo>
                <a:lnTo>
                  <a:pt x="50" y="0"/>
                </a:lnTo>
                <a:lnTo>
                  <a:pt x="51" y="6"/>
                </a:lnTo>
              </a:path>
            </a:pathLst>
          </a:custGeom>
          <a:gradFill rotWithShape="0">
            <a:gsLst>
              <a:gs pos="0">
                <a:srgbClr val="FFFFFF"/>
              </a:gs>
              <a:gs pos="50000">
                <a:srgbClr val="00CCFF"/>
              </a:gs>
              <a:gs pos="100000">
                <a:srgbClr val="FFFFFF"/>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78" name="Freeform 10"/>
          <p:cNvSpPr>
            <a:spLocks/>
          </p:cNvSpPr>
          <p:nvPr/>
        </p:nvSpPr>
        <p:spPr bwMode="auto">
          <a:xfrm>
            <a:off x="3605213" y="19050"/>
            <a:ext cx="1951037" cy="411163"/>
          </a:xfrm>
          <a:custGeom>
            <a:avLst/>
            <a:gdLst>
              <a:gd name="T0" fmla="*/ 0 w 1229"/>
              <a:gd name="T1" fmla="*/ 259 h 259"/>
              <a:gd name="T2" fmla="*/ 5 w 1229"/>
              <a:gd name="T3" fmla="*/ 154 h 259"/>
              <a:gd name="T4" fmla="*/ 23 w 1229"/>
              <a:gd name="T5" fmla="*/ 130 h 259"/>
              <a:gd name="T6" fmla="*/ 56 w 1229"/>
              <a:gd name="T7" fmla="*/ 146 h 259"/>
              <a:gd name="T8" fmla="*/ 85 w 1229"/>
              <a:gd name="T9" fmla="*/ 128 h 259"/>
              <a:gd name="T10" fmla="*/ 117 w 1229"/>
              <a:gd name="T11" fmla="*/ 144 h 259"/>
              <a:gd name="T12" fmla="*/ 152 w 1229"/>
              <a:gd name="T13" fmla="*/ 144 h 259"/>
              <a:gd name="T14" fmla="*/ 208 w 1229"/>
              <a:gd name="T15" fmla="*/ 138 h 259"/>
              <a:gd name="T16" fmla="*/ 249 w 1229"/>
              <a:gd name="T17" fmla="*/ 122 h 259"/>
              <a:gd name="T18" fmla="*/ 289 w 1229"/>
              <a:gd name="T19" fmla="*/ 138 h 259"/>
              <a:gd name="T20" fmla="*/ 312 w 1229"/>
              <a:gd name="T21" fmla="*/ 143 h 259"/>
              <a:gd name="T22" fmla="*/ 362 w 1229"/>
              <a:gd name="T23" fmla="*/ 137 h 259"/>
              <a:gd name="T24" fmla="*/ 449 w 1229"/>
              <a:gd name="T25" fmla="*/ 121 h 259"/>
              <a:gd name="T26" fmla="*/ 499 w 1229"/>
              <a:gd name="T27" fmla="*/ 83 h 259"/>
              <a:gd name="T28" fmla="*/ 489 w 1229"/>
              <a:gd name="T29" fmla="*/ 119 h 259"/>
              <a:gd name="T30" fmla="*/ 531 w 1229"/>
              <a:gd name="T31" fmla="*/ 132 h 259"/>
              <a:gd name="T32" fmla="*/ 559 w 1229"/>
              <a:gd name="T33" fmla="*/ 158 h 259"/>
              <a:gd name="T34" fmla="*/ 586 w 1229"/>
              <a:gd name="T35" fmla="*/ 178 h 259"/>
              <a:gd name="T36" fmla="*/ 602 w 1229"/>
              <a:gd name="T37" fmla="*/ 178 h 259"/>
              <a:gd name="T38" fmla="*/ 581 w 1229"/>
              <a:gd name="T39" fmla="*/ 145 h 259"/>
              <a:gd name="T40" fmla="*/ 561 w 1229"/>
              <a:gd name="T41" fmla="*/ 103 h 259"/>
              <a:gd name="T42" fmla="*/ 547 w 1229"/>
              <a:gd name="T43" fmla="*/ 82 h 259"/>
              <a:gd name="T44" fmla="*/ 574 w 1229"/>
              <a:gd name="T45" fmla="*/ 62 h 259"/>
              <a:gd name="T46" fmla="*/ 535 w 1229"/>
              <a:gd name="T47" fmla="*/ 56 h 259"/>
              <a:gd name="T48" fmla="*/ 600 w 1229"/>
              <a:gd name="T49" fmla="*/ 42 h 259"/>
              <a:gd name="T50" fmla="*/ 676 w 1229"/>
              <a:gd name="T51" fmla="*/ 55 h 259"/>
              <a:gd name="T52" fmla="*/ 721 w 1229"/>
              <a:gd name="T53" fmla="*/ 60 h 259"/>
              <a:gd name="T54" fmla="*/ 773 w 1229"/>
              <a:gd name="T55" fmla="*/ 108 h 259"/>
              <a:gd name="T56" fmla="*/ 828 w 1229"/>
              <a:gd name="T57" fmla="*/ 139 h 259"/>
              <a:gd name="T58" fmla="*/ 879 w 1229"/>
              <a:gd name="T59" fmla="*/ 141 h 259"/>
              <a:gd name="T60" fmla="*/ 928 w 1229"/>
              <a:gd name="T61" fmla="*/ 128 h 259"/>
              <a:gd name="T62" fmla="*/ 957 w 1229"/>
              <a:gd name="T63" fmla="*/ 139 h 259"/>
              <a:gd name="T64" fmla="*/ 981 w 1229"/>
              <a:gd name="T65" fmla="*/ 130 h 259"/>
              <a:gd name="T66" fmla="*/ 1015 w 1229"/>
              <a:gd name="T67" fmla="*/ 146 h 259"/>
              <a:gd name="T68" fmla="*/ 1041 w 1229"/>
              <a:gd name="T69" fmla="*/ 144 h 259"/>
              <a:gd name="T70" fmla="*/ 1063 w 1229"/>
              <a:gd name="T71" fmla="*/ 130 h 259"/>
              <a:gd name="T72" fmla="*/ 1099 w 1229"/>
              <a:gd name="T73" fmla="*/ 146 h 259"/>
              <a:gd name="T74" fmla="*/ 1128 w 1229"/>
              <a:gd name="T75" fmla="*/ 139 h 259"/>
              <a:gd name="T76" fmla="*/ 1154 w 1229"/>
              <a:gd name="T77" fmla="*/ 149 h 259"/>
              <a:gd name="T78" fmla="*/ 1197 w 1229"/>
              <a:gd name="T79" fmla="*/ 138 h 259"/>
              <a:gd name="T80" fmla="*/ 1221 w 1229"/>
              <a:gd name="T81" fmla="*/ 165 h 259"/>
              <a:gd name="T82" fmla="*/ 1229 w 1229"/>
              <a:gd name="T83" fmla="*/ 154 h 259"/>
              <a:gd name="T84" fmla="*/ 1224 w 1229"/>
              <a:gd name="T85" fmla="*/ 112 h 259"/>
              <a:gd name="T86" fmla="*/ 1187 w 1229"/>
              <a:gd name="T87" fmla="*/ 93 h 259"/>
              <a:gd name="T88" fmla="*/ 1140 w 1229"/>
              <a:gd name="T89" fmla="*/ 101 h 259"/>
              <a:gd name="T90" fmla="*/ 1099 w 1229"/>
              <a:gd name="T91" fmla="*/ 93 h 259"/>
              <a:gd name="T92" fmla="*/ 1040 w 1229"/>
              <a:gd name="T93" fmla="*/ 95 h 259"/>
              <a:gd name="T94" fmla="*/ 996 w 1229"/>
              <a:gd name="T95" fmla="*/ 93 h 259"/>
              <a:gd name="T96" fmla="*/ 955 w 1229"/>
              <a:gd name="T97" fmla="*/ 96 h 259"/>
              <a:gd name="T98" fmla="*/ 909 w 1229"/>
              <a:gd name="T99" fmla="*/ 96 h 259"/>
              <a:gd name="T100" fmla="*/ 861 w 1229"/>
              <a:gd name="T101" fmla="*/ 97 h 259"/>
              <a:gd name="T102" fmla="*/ 826 w 1229"/>
              <a:gd name="T103" fmla="*/ 96 h 259"/>
              <a:gd name="T104" fmla="*/ 785 w 1229"/>
              <a:gd name="T105" fmla="*/ 69 h 259"/>
              <a:gd name="T106" fmla="*/ 727 w 1229"/>
              <a:gd name="T107" fmla="*/ 30 h 259"/>
              <a:gd name="T108" fmla="*/ 644 w 1229"/>
              <a:gd name="T109" fmla="*/ 2 h 259"/>
              <a:gd name="T110" fmla="*/ 560 w 1229"/>
              <a:gd name="T111" fmla="*/ 8 h 259"/>
              <a:gd name="T112" fmla="*/ 474 w 1229"/>
              <a:gd name="T113" fmla="*/ 45 h 259"/>
              <a:gd name="T114" fmla="*/ 399 w 1229"/>
              <a:gd name="T115" fmla="*/ 95 h 259"/>
              <a:gd name="T116" fmla="*/ 328 w 1229"/>
              <a:gd name="T117" fmla="*/ 97 h 259"/>
              <a:gd name="T118" fmla="*/ 231 w 1229"/>
              <a:gd name="T119" fmla="*/ 96 h 259"/>
              <a:gd name="T120" fmla="*/ 109 w 1229"/>
              <a:gd name="T121" fmla="*/ 93 h 259"/>
              <a:gd name="T122" fmla="*/ 19 w 1229"/>
              <a:gd name="T123" fmla="*/ 96 h 259"/>
              <a:gd name="T124" fmla="*/ 0 w 1229"/>
              <a:gd name="T125" fmla="*/ 132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29" h="259">
                <a:moveTo>
                  <a:pt x="0" y="175"/>
                </a:moveTo>
                <a:lnTo>
                  <a:pt x="0" y="219"/>
                </a:lnTo>
                <a:lnTo>
                  <a:pt x="0" y="259"/>
                </a:lnTo>
                <a:lnTo>
                  <a:pt x="3" y="226"/>
                </a:lnTo>
                <a:lnTo>
                  <a:pt x="4" y="201"/>
                </a:lnTo>
                <a:lnTo>
                  <a:pt x="5" y="154"/>
                </a:lnTo>
                <a:lnTo>
                  <a:pt x="8" y="132"/>
                </a:lnTo>
                <a:lnTo>
                  <a:pt x="16" y="124"/>
                </a:lnTo>
                <a:lnTo>
                  <a:pt x="23" y="130"/>
                </a:lnTo>
                <a:lnTo>
                  <a:pt x="33" y="131"/>
                </a:lnTo>
                <a:lnTo>
                  <a:pt x="47" y="138"/>
                </a:lnTo>
                <a:lnTo>
                  <a:pt x="56" y="146"/>
                </a:lnTo>
                <a:lnTo>
                  <a:pt x="66" y="146"/>
                </a:lnTo>
                <a:lnTo>
                  <a:pt x="75" y="141"/>
                </a:lnTo>
                <a:lnTo>
                  <a:pt x="85" y="128"/>
                </a:lnTo>
                <a:lnTo>
                  <a:pt x="93" y="129"/>
                </a:lnTo>
                <a:lnTo>
                  <a:pt x="108" y="139"/>
                </a:lnTo>
                <a:lnTo>
                  <a:pt x="117" y="144"/>
                </a:lnTo>
                <a:lnTo>
                  <a:pt x="126" y="149"/>
                </a:lnTo>
                <a:lnTo>
                  <a:pt x="136" y="151"/>
                </a:lnTo>
                <a:lnTo>
                  <a:pt x="152" y="144"/>
                </a:lnTo>
                <a:lnTo>
                  <a:pt x="171" y="158"/>
                </a:lnTo>
                <a:lnTo>
                  <a:pt x="185" y="151"/>
                </a:lnTo>
                <a:lnTo>
                  <a:pt x="208" y="138"/>
                </a:lnTo>
                <a:lnTo>
                  <a:pt x="222" y="138"/>
                </a:lnTo>
                <a:lnTo>
                  <a:pt x="238" y="127"/>
                </a:lnTo>
                <a:lnTo>
                  <a:pt x="249" y="122"/>
                </a:lnTo>
                <a:lnTo>
                  <a:pt x="265" y="136"/>
                </a:lnTo>
                <a:lnTo>
                  <a:pt x="278" y="132"/>
                </a:lnTo>
                <a:lnTo>
                  <a:pt x="289" y="138"/>
                </a:lnTo>
                <a:lnTo>
                  <a:pt x="296" y="138"/>
                </a:lnTo>
                <a:lnTo>
                  <a:pt x="305" y="138"/>
                </a:lnTo>
                <a:lnTo>
                  <a:pt x="312" y="143"/>
                </a:lnTo>
                <a:lnTo>
                  <a:pt x="323" y="138"/>
                </a:lnTo>
                <a:lnTo>
                  <a:pt x="331" y="124"/>
                </a:lnTo>
                <a:lnTo>
                  <a:pt x="362" y="137"/>
                </a:lnTo>
                <a:lnTo>
                  <a:pt x="376" y="152"/>
                </a:lnTo>
                <a:lnTo>
                  <a:pt x="382" y="176"/>
                </a:lnTo>
                <a:lnTo>
                  <a:pt x="449" y="121"/>
                </a:lnTo>
                <a:lnTo>
                  <a:pt x="465" y="101"/>
                </a:lnTo>
                <a:lnTo>
                  <a:pt x="481" y="91"/>
                </a:lnTo>
                <a:lnTo>
                  <a:pt x="499" y="83"/>
                </a:lnTo>
                <a:lnTo>
                  <a:pt x="496" y="98"/>
                </a:lnTo>
                <a:lnTo>
                  <a:pt x="476" y="123"/>
                </a:lnTo>
                <a:lnTo>
                  <a:pt x="489" y="119"/>
                </a:lnTo>
                <a:lnTo>
                  <a:pt x="508" y="110"/>
                </a:lnTo>
                <a:lnTo>
                  <a:pt x="522" y="116"/>
                </a:lnTo>
                <a:lnTo>
                  <a:pt x="531" y="132"/>
                </a:lnTo>
                <a:lnTo>
                  <a:pt x="526" y="146"/>
                </a:lnTo>
                <a:lnTo>
                  <a:pt x="544" y="148"/>
                </a:lnTo>
                <a:lnTo>
                  <a:pt x="559" y="158"/>
                </a:lnTo>
                <a:lnTo>
                  <a:pt x="565" y="170"/>
                </a:lnTo>
                <a:lnTo>
                  <a:pt x="578" y="167"/>
                </a:lnTo>
                <a:lnTo>
                  <a:pt x="586" y="178"/>
                </a:lnTo>
                <a:lnTo>
                  <a:pt x="598" y="196"/>
                </a:lnTo>
                <a:lnTo>
                  <a:pt x="608" y="193"/>
                </a:lnTo>
                <a:lnTo>
                  <a:pt x="602" y="178"/>
                </a:lnTo>
                <a:lnTo>
                  <a:pt x="598" y="162"/>
                </a:lnTo>
                <a:lnTo>
                  <a:pt x="590" y="156"/>
                </a:lnTo>
                <a:lnTo>
                  <a:pt x="581" y="145"/>
                </a:lnTo>
                <a:lnTo>
                  <a:pt x="586" y="122"/>
                </a:lnTo>
                <a:lnTo>
                  <a:pt x="579" y="106"/>
                </a:lnTo>
                <a:lnTo>
                  <a:pt x="561" y="103"/>
                </a:lnTo>
                <a:lnTo>
                  <a:pt x="566" y="91"/>
                </a:lnTo>
                <a:lnTo>
                  <a:pt x="578" y="81"/>
                </a:lnTo>
                <a:lnTo>
                  <a:pt x="547" y="82"/>
                </a:lnTo>
                <a:lnTo>
                  <a:pt x="561" y="75"/>
                </a:lnTo>
                <a:lnTo>
                  <a:pt x="587" y="64"/>
                </a:lnTo>
                <a:lnTo>
                  <a:pt x="574" y="62"/>
                </a:lnTo>
                <a:lnTo>
                  <a:pt x="540" y="71"/>
                </a:lnTo>
                <a:lnTo>
                  <a:pt x="524" y="65"/>
                </a:lnTo>
                <a:lnTo>
                  <a:pt x="535" y="56"/>
                </a:lnTo>
                <a:lnTo>
                  <a:pt x="559" y="53"/>
                </a:lnTo>
                <a:lnTo>
                  <a:pt x="579" y="50"/>
                </a:lnTo>
                <a:lnTo>
                  <a:pt x="600" y="42"/>
                </a:lnTo>
                <a:lnTo>
                  <a:pt x="635" y="37"/>
                </a:lnTo>
                <a:lnTo>
                  <a:pt x="660" y="41"/>
                </a:lnTo>
                <a:lnTo>
                  <a:pt x="676" y="55"/>
                </a:lnTo>
                <a:lnTo>
                  <a:pt x="692" y="63"/>
                </a:lnTo>
                <a:lnTo>
                  <a:pt x="704" y="57"/>
                </a:lnTo>
                <a:lnTo>
                  <a:pt x="721" y="60"/>
                </a:lnTo>
                <a:lnTo>
                  <a:pt x="741" y="72"/>
                </a:lnTo>
                <a:lnTo>
                  <a:pt x="758" y="88"/>
                </a:lnTo>
                <a:lnTo>
                  <a:pt x="773" y="108"/>
                </a:lnTo>
                <a:lnTo>
                  <a:pt x="797" y="115"/>
                </a:lnTo>
                <a:lnTo>
                  <a:pt x="816" y="128"/>
                </a:lnTo>
                <a:lnTo>
                  <a:pt x="828" y="139"/>
                </a:lnTo>
                <a:lnTo>
                  <a:pt x="846" y="151"/>
                </a:lnTo>
                <a:lnTo>
                  <a:pt x="866" y="147"/>
                </a:lnTo>
                <a:lnTo>
                  <a:pt x="879" y="141"/>
                </a:lnTo>
                <a:lnTo>
                  <a:pt x="904" y="141"/>
                </a:lnTo>
                <a:lnTo>
                  <a:pt x="917" y="126"/>
                </a:lnTo>
                <a:lnTo>
                  <a:pt x="928" y="128"/>
                </a:lnTo>
                <a:lnTo>
                  <a:pt x="936" y="128"/>
                </a:lnTo>
                <a:lnTo>
                  <a:pt x="946" y="134"/>
                </a:lnTo>
                <a:lnTo>
                  <a:pt x="957" y="139"/>
                </a:lnTo>
                <a:lnTo>
                  <a:pt x="965" y="129"/>
                </a:lnTo>
                <a:lnTo>
                  <a:pt x="974" y="126"/>
                </a:lnTo>
                <a:lnTo>
                  <a:pt x="981" y="130"/>
                </a:lnTo>
                <a:lnTo>
                  <a:pt x="989" y="124"/>
                </a:lnTo>
                <a:lnTo>
                  <a:pt x="1005" y="132"/>
                </a:lnTo>
                <a:lnTo>
                  <a:pt x="1015" y="146"/>
                </a:lnTo>
                <a:lnTo>
                  <a:pt x="1025" y="147"/>
                </a:lnTo>
                <a:lnTo>
                  <a:pt x="1032" y="149"/>
                </a:lnTo>
                <a:lnTo>
                  <a:pt x="1041" y="144"/>
                </a:lnTo>
                <a:lnTo>
                  <a:pt x="1048" y="138"/>
                </a:lnTo>
                <a:lnTo>
                  <a:pt x="1054" y="136"/>
                </a:lnTo>
                <a:lnTo>
                  <a:pt x="1063" y="130"/>
                </a:lnTo>
                <a:lnTo>
                  <a:pt x="1074" y="130"/>
                </a:lnTo>
                <a:lnTo>
                  <a:pt x="1084" y="139"/>
                </a:lnTo>
                <a:lnTo>
                  <a:pt x="1099" y="146"/>
                </a:lnTo>
                <a:lnTo>
                  <a:pt x="1112" y="139"/>
                </a:lnTo>
                <a:lnTo>
                  <a:pt x="1119" y="136"/>
                </a:lnTo>
                <a:lnTo>
                  <a:pt x="1128" y="139"/>
                </a:lnTo>
                <a:lnTo>
                  <a:pt x="1135" y="141"/>
                </a:lnTo>
                <a:lnTo>
                  <a:pt x="1144" y="149"/>
                </a:lnTo>
                <a:lnTo>
                  <a:pt x="1154" y="149"/>
                </a:lnTo>
                <a:lnTo>
                  <a:pt x="1166" y="146"/>
                </a:lnTo>
                <a:lnTo>
                  <a:pt x="1180" y="143"/>
                </a:lnTo>
                <a:lnTo>
                  <a:pt x="1197" y="138"/>
                </a:lnTo>
                <a:lnTo>
                  <a:pt x="1209" y="143"/>
                </a:lnTo>
                <a:lnTo>
                  <a:pt x="1216" y="150"/>
                </a:lnTo>
                <a:lnTo>
                  <a:pt x="1221" y="165"/>
                </a:lnTo>
                <a:lnTo>
                  <a:pt x="1225" y="189"/>
                </a:lnTo>
                <a:lnTo>
                  <a:pt x="1229" y="222"/>
                </a:lnTo>
                <a:lnTo>
                  <a:pt x="1229" y="154"/>
                </a:lnTo>
                <a:lnTo>
                  <a:pt x="1229" y="137"/>
                </a:lnTo>
                <a:lnTo>
                  <a:pt x="1227" y="126"/>
                </a:lnTo>
                <a:lnTo>
                  <a:pt x="1224" y="112"/>
                </a:lnTo>
                <a:lnTo>
                  <a:pt x="1218" y="100"/>
                </a:lnTo>
                <a:lnTo>
                  <a:pt x="1205" y="95"/>
                </a:lnTo>
                <a:lnTo>
                  <a:pt x="1187" y="93"/>
                </a:lnTo>
                <a:lnTo>
                  <a:pt x="1172" y="95"/>
                </a:lnTo>
                <a:lnTo>
                  <a:pt x="1156" y="91"/>
                </a:lnTo>
                <a:lnTo>
                  <a:pt x="1140" y="101"/>
                </a:lnTo>
                <a:lnTo>
                  <a:pt x="1124" y="96"/>
                </a:lnTo>
                <a:lnTo>
                  <a:pt x="1110" y="93"/>
                </a:lnTo>
                <a:lnTo>
                  <a:pt x="1099" y="93"/>
                </a:lnTo>
                <a:lnTo>
                  <a:pt x="1071" y="96"/>
                </a:lnTo>
                <a:lnTo>
                  <a:pt x="1056" y="98"/>
                </a:lnTo>
                <a:lnTo>
                  <a:pt x="1040" y="95"/>
                </a:lnTo>
                <a:lnTo>
                  <a:pt x="1024" y="99"/>
                </a:lnTo>
                <a:lnTo>
                  <a:pt x="1004" y="95"/>
                </a:lnTo>
                <a:lnTo>
                  <a:pt x="996" y="93"/>
                </a:lnTo>
                <a:lnTo>
                  <a:pt x="981" y="93"/>
                </a:lnTo>
                <a:lnTo>
                  <a:pt x="966" y="91"/>
                </a:lnTo>
                <a:lnTo>
                  <a:pt x="955" y="96"/>
                </a:lnTo>
                <a:lnTo>
                  <a:pt x="946" y="95"/>
                </a:lnTo>
                <a:lnTo>
                  <a:pt x="926" y="93"/>
                </a:lnTo>
                <a:lnTo>
                  <a:pt x="909" y="96"/>
                </a:lnTo>
                <a:lnTo>
                  <a:pt x="894" y="96"/>
                </a:lnTo>
                <a:lnTo>
                  <a:pt x="876" y="91"/>
                </a:lnTo>
                <a:lnTo>
                  <a:pt x="861" y="97"/>
                </a:lnTo>
                <a:lnTo>
                  <a:pt x="849" y="93"/>
                </a:lnTo>
                <a:lnTo>
                  <a:pt x="838" y="99"/>
                </a:lnTo>
                <a:lnTo>
                  <a:pt x="826" y="96"/>
                </a:lnTo>
                <a:lnTo>
                  <a:pt x="812" y="93"/>
                </a:lnTo>
                <a:lnTo>
                  <a:pt x="804" y="88"/>
                </a:lnTo>
                <a:lnTo>
                  <a:pt x="785" y="69"/>
                </a:lnTo>
                <a:lnTo>
                  <a:pt x="764" y="52"/>
                </a:lnTo>
                <a:lnTo>
                  <a:pt x="745" y="40"/>
                </a:lnTo>
                <a:lnTo>
                  <a:pt x="727" y="30"/>
                </a:lnTo>
                <a:lnTo>
                  <a:pt x="700" y="17"/>
                </a:lnTo>
                <a:lnTo>
                  <a:pt x="672" y="8"/>
                </a:lnTo>
                <a:lnTo>
                  <a:pt x="644" y="2"/>
                </a:lnTo>
                <a:lnTo>
                  <a:pt x="617" y="0"/>
                </a:lnTo>
                <a:lnTo>
                  <a:pt x="591" y="2"/>
                </a:lnTo>
                <a:lnTo>
                  <a:pt x="560" y="8"/>
                </a:lnTo>
                <a:lnTo>
                  <a:pt x="528" y="17"/>
                </a:lnTo>
                <a:lnTo>
                  <a:pt x="500" y="29"/>
                </a:lnTo>
                <a:lnTo>
                  <a:pt x="474" y="45"/>
                </a:lnTo>
                <a:lnTo>
                  <a:pt x="452" y="63"/>
                </a:lnTo>
                <a:lnTo>
                  <a:pt x="426" y="87"/>
                </a:lnTo>
                <a:lnTo>
                  <a:pt x="399" y="95"/>
                </a:lnTo>
                <a:lnTo>
                  <a:pt x="376" y="99"/>
                </a:lnTo>
                <a:lnTo>
                  <a:pt x="352" y="101"/>
                </a:lnTo>
                <a:lnTo>
                  <a:pt x="328" y="97"/>
                </a:lnTo>
                <a:lnTo>
                  <a:pt x="309" y="97"/>
                </a:lnTo>
                <a:lnTo>
                  <a:pt x="249" y="97"/>
                </a:lnTo>
                <a:lnTo>
                  <a:pt x="231" y="96"/>
                </a:lnTo>
                <a:lnTo>
                  <a:pt x="180" y="99"/>
                </a:lnTo>
                <a:lnTo>
                  <a:pt x="148" y="97"/>
                </a:lnTo>
                <a:lnTo>
                  <a:pt x="109" y="93"/>
                </a:lnTo>
                <a:lnTo>
                  <a:pt x="61" y="95"/>
                </a:lnTo>
                <a:lnTo>
                  <a:pt x="32" y="95"/>
                </a:lnTo>
                <a:lnTo>
                  <a:pt x="19" y="96"/>
                </a:lnTo>
                <a:lnTo>
                  <a:pt x="10" y="101"/>
                </a:lnTo>
                <a:lnTo>
                  <a:pt x="2" y="113"/>
                </a:lnTo>
                <a:lnTo>
                  <a:pt x="0" y="132"/>
                </a:lnTo>
                <a:lnTo>
                  <a:pt x="0" y="152"/>
                </a:lnTo>
                <a:lnTo>
                  <a:pt x="0" y="175"/>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79" name="Freeform 11"/>
          <p:cNvSpPr>
            <a:spLocks/>
          </p:cNvSpPr>
          <p:nvPr/>
        </p:nvSpPr>
        <p:spPr bwMode="auto">
          <a:xfrm>
            <a:off x="4191000" y="234950"/>
            <a:ext cx="90488" cy="400050"/>
          </a:xfrm>
          <a:custGeom>
            <a:avLst/>
            <a:gdLst>
              <a:gd name="T0" fmla="*/ 13 w 57"/>
              <a:gd name="T1" fmla="*/ 6 h 252"/>
              <a:gd name="T2" fmla="*/ 17 w 57"/>
              <a:gd name="T3" fmla="*/ 25 h 252"/>
              <a:gd name="T4" fmla="*/ 13 w 57"/>
              <a:gd name="T5" fmla="*/ 34 h 252"/>
              <a:gd name="T6" fmla="*/ 6 w 57"/>
              <a:gd name="T7" fmla="*/ 62 h 252"/>
              <a:gd name="T8" fmla="*/ 1 w 57"/>
              <a:gd name="T9" fmla="*/ 86 h 252"/>
              <a:gd name="T10" fmla="*/ 0 w 57"/>
              <a:gd name="T11" fmla="*/ 108 h 252"/>
              <a:gd name="T12" fmla="*/ 5 w 57"/>
              <a:gd name="T13" fmla="*/ 135 h 252"/>
              <a:gd name="T14" fmla="*/ 8 w 57"/>
              <a:gd name="T15" fmla="*/ 160 h 252"/>
              <a:gd name="T16" fmla="*/ 13 w 57"/>
              <a:gd name="T17" fmla="*/ 184 h 252"/>
              <a:gd name="T18" fmla="*/ 27 w 57"/>
              <a:gd name="T19" fmla="*/ 200 h 252"/>
              <a:gd name="T20" fmla="*/ 32 w 57"/>
              <a:gd name="T21" fmla="*/ 217 h 252"/>
              <a:gd name="T22" fmla="*/ 45 w 57"/>
              <a:gd name="T23" fmla="*/ 234 h 252"/>
              <a:gd name="T24" fmla="*/ 56 w 57"/>
              <a:gd name="T25" fmla="*/ 251 h 252"/>
              <a:gd name="T26" fmla="*/ 51 w 57"/>
              <a:gd name="T27" fmla="*/ 235 h 252"/>
              <a:gd name="T28" fmla="*/ 40 w 57"/>
              <a:gd name="T29" fmla="*/ 216 h 252"/>
              <a:gd name="T30" fmla="*/ 43 w 57"/>
              <a:gd name="T31" fmla="*/ 196 h 252"/>
              <a:gd name="T32" fmla="*/ 28 w 57"/>
              <a:gd name="T33" fmla="*/ 170 h 252"/>
              <a:gd name="T34" fmla="*/ 15 w 57"/>
              <a:gd name="T35" fmla="*/ 140 h 252"/>
              <a:gd name="T36" fmla="*/ 12 w 57"/>
              <a:gd name="T37" fmla="*/ 94 h 252"/>
              <a:gd name="T38" fmla="*/ 17 w 57"/>
              <a:gd name="T39" fmla="*/ 64 h 252"/>
              <a:gd name="T40" fmla="*/ 25 w 57"/>
              <a:gd name="T41" fmla="*/ 34 h 252"/>
              <a:gd name="T42" fmla="*/ 27 w 57"/>
              <a:gd name="T43" fmla="*/ 12 h 252"/>
              <a:gd name="T44" fmla="*/ 15 w 57"/>
              <a:gd name="T45" fmla="*/ 0 h 252"/>
              <a:gd name="T46" fmla="*/ 13 w 57"/>
              <a:gd name="T47" fmla="*/ 6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7" h="252">
                <a:moveTo>
                  <a:pt x="13" y="6"/>
                </a:moveTo>
                <a:lnTo>
                  <a:pt x="17" y="25"/>
                </a:lnTo>
                <a:lnTo>
                  <a:pt x="13" y="34"/>
                </a:lnTo>
                <a:lnTo>
                  <a:pt x="6" y="62"/>
                </a:lnTo>
                <a:lnTo>
                  <a:pt x="1" y="86"/>
                </a:lnTo>
                <a:lnTo>
                  <a:pt x="0" y="108"/>
                </a:lnTo>
                <a:lnTo>
                  <a:pt x="5" y="135"/>
                </a:lnTo>
                <a:lnTo>
                  <a:pt x="8" y="160"/>
                </a:lnTo>
                <a:lnTo>
                  <a:pt x="13" y="184"/>
                </a:lnTo>
                <a:lnTo>
                  <a:pt x="27" y="200"/>
                </a:lnTo>
                <a:lnTo>
                  <a:pt x="32" y="217"/>
                </a:lnTo>
                <a:lnTo>
                  <a:pt x="45" y="234"/>
                </a:lnTo>
                <a:lnTo>
                  <a:pt x="56" y="251"/>
                </a:lnTo>
                <a:lnTo>
                  <a:pt x="51" y="235"/>
                </a:lnTo>
                <a:lnTo>
                  <a:pt x="40" y="216"/>
                </a:lnTo>
                <a:lnTo>
                  <a:pt x="43" y="196"/>
                </a:lnTo>
                <a:lnTo>
                  <a:pt x="28" y="170"/>
                </a:lnTo>
                <a:lnTo>
                  <a:pt x="15" y="140"/>
                </a:lnTo>
                <a:lnTo>
                  <a:pt x="12" y="94"/>
                </a:lnTo>
                <a:lnTo>
                  <a:pt x="17" y="64"/>
                </a:lnTo>
                <a:lnTo>
                  <a:pt x="25" y="34"/>
                </a:lnTo>
                <a:lnTo>
                  <a:pt x="27" y="12"/>
                </a:lnTo>
                <a:lnTo>
                  <a:pt x="15" y="0"/>
                </a:lnTo>
                <a:lnTo>
                  <a:pt x="13" y="6"/>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grpSp>
        <p:nvGrpSpPr>
          <p:cNvPr id="7180" name="Group 12"/>
          <p:cNvGrpSpPr>
            <a:grpSpLocks/>
          </p:cNvGrpSpPr>
          <p:nvPr/>
        </p:nvGrpSpPr>
        <p:grpSpPr bwMode="auto">
          <a:xfrm>
            <a:off x="63500" y="153988"/>
            <a:ext cx="3435350" cy="520700"/>
            <a:chOff x="40" y="97"/>
            <a:chExt cx="2164" cy="328"/>
          </a:xfrm>
        </p:grpSpPr>
        <p:sp>
          <p:nvSpPr>
            <p:cNvPr id="7181" name="Freeform 13"/>
            <p:cNvSpPr>
              <a:spLocks/>
            </p:cNvSpPr>
            <p:nvPr/>
          </p:nvSpPr>
          <p:spPr bwMode="auto">
            <a:xfrm>
              <a:off x="40" y="97"/>
              <a:ext cx="2164" cy="267"/>
            </a:xfrm>
            <a:custGeom>
              <a:avLst/>
              <a:gdLst>
                <a:gd name="T0" fmla="*/ 29 w 2164"/>
                <a:gd name="T1" fmla="*/ 3 h 267"/>
                <a:gd name="T2" fmla="*/ 46 w 2164"/>
                <a:gd name="T3" fmla="*/ 0 h 267"/>
                <a:gd name="T4" fmla="*/ 2096 w 2164"/>
                <a:gd name="T5" fmla="*/ 0 h 267"/>
                <a:gd name="T6" fmla="*/ 2120 w 2164"/>
                <a:gd name="T7" fmla="*/ 2 h 267"/>
                <a:gd name="T8" fmla="*/ 2137 w 2164"/>
                <a:gd name="T9" fmla="*/ 9 h 267"/>
                <a:gd name="T10" fmla="*/ 2152 w 2164"/>
                <a:gd name="T11" fmla="*/ 26 h 267"/>
                <a:gd name="T12" fmla="*/ 2160 w 2164"/>
                <a:gd name="T13" fmla="*/ 46 h 267"/>
                <a:gd name="T14" fmla="*/ 2163 w 2164"/>
                <a:gd name="T15" fmla="*/ 69 h 267"/>
                <a:gd name="T16" fmla="*/ 2163 w 2164"/>
                <a:gd name="T17" fmla="*/ 266 h 267"/>
                <a:gd name="T18" fmla="*/ 81 w 2164"/>
                <a:gd name="T19" fmla="*/ 266 h 267"/>
                <a:gd name="T20" fmla="*/ 0 w 2164"/>
                <a:gd name="T21" fmla="*/ 266 h 267"/>
                <a:gd name="T22" fmla="*/ 0 w 2164"/>
                <a:gd name="T23" fmla="*/ 82 h 267"/>
                <a:gd name="T24" fmla="*/ 1 w 2164"/>
                <a:gd name="T25" fmla="*/ 55 h 267"/>
                <a:gd name="T26" fmla="*/ 9 w 2164"/>
                <a:gd name="T27" fmla="*/ 29 h 267"/>
                <a:gd name="T28" fmla="*/ 16 w 2164"/>
                <a:gd name="T29" fmla="*/ 15 h 267"/>
                <a:gd name="T30" fmla="*/ 29 w 2164"/>
                <a:gd name="T31" fmla="*/ 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4" h="267">
                  <a:moveTo>
                    <a:pt x="29" y="3"/>
                  </a:moveTo>
                  <a:lnTo>
                    <a:pt x="46" y="0"/>
                  </a:lnTo>
                  <a:lnTo>
                    <a:pt x="2096" y="0"/>
                  </a:lnTo>
                  <a:lnTo>
                    <a:pt x="2120" y="2"/>
                  </a:lnTo>
                  <a:lnTo>
                    <a:pt x="2137" y="9"/>
                  </a:lnTo>
                  <a:lnTo>
                    <a:pt x="2152" y="26"/>
                  </a:lnTo>
                  <a:lnTo>
                    <a:pt x="2160" y="46"/>
                  </a:lnTo>
                  <a:lnTo>
                    <a:pt x="2163" y="69"/>
                  </a:lnTo>
                  <a:lnTo>
                    <a:pt x="2163" y="266"/>
                  </a:lnTo>
                  <a:lnTo>
                    <a:pt x="81" y="266"/>
                  </a:lnTo>
                  <a:lnTo>
                    <a:pt x="0" y="266"/>
                  </a:lnTo>
                  <a:lnTo>
                    <a:pt x="0" y="82"/>
                  </a:lnTo>
                  <a:lnTo>
                    <a:pt x="1" y="55"/>
                  </a:lnTo>
                  <a:lnTo>
                    <a:pt x="9" y="29"/>
                  </a:lnTo>
                  <a:lnTo>
                    <a:pt x="16" y="15"/>
                  </a:lnTo>
                  <a:lnTo>
                    <a:pt x="29" y="3"/>
                  </a:lnTo>
                </a:path>
              </a:pathLst>
            </a:custGeom>
            <a:gradFill rotWithShape="0">
              <a:gsLst>
                <a:gs pos="0">
                  <a:srgbClr val="00CCFF"/>
                </a:gs>
                <a:gs pos="100000">
                  <a:srgbClr val="FFFFFF"/>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82" name="Freeform 14"/>
            <p:cNvSpPr>
              <a:spLocks/>
            </p:cNvSpPr>
            <p:nvPr/>
          </p:nvSpPr>
          <p:spPr bwMode="auto">
            <a:xfrm>
              <a:off x="40" y="268"/>
              <a:ext cx="2164" cy="115"/>
            </a:xfrm>
            <a:custGeom>
              <a:avLst/>
              <a:gdLst>
                <a:gd name="T0" fmla="*/ 105 w 2164"/>
                <a:gd name="T1" fmla="*/ 39 h 115"/>
                <a:gd name="T2" fmla="*/ 170 w 2164"/>
                <a:gd name="T3" fmla="*/ 39 h 115"/>
                <a:gd name="T4" fmla="*/ 221 w 2164"/>
                <a:gd name="T5" fmla="*/ 58 h 115"/>
                <a:gd name="T6" fmla="*/ 305 w 2164"/>
                <a:gd name="T7" fmla="*/ 47 h 115"/>
                <a:gd name="T8" fmla="*/ 400 w 2164"/>
                <a:gd name="T9" fmla="*/ 41 h 115"/>
                <a:gd name="T10" fmla="*/ 466 w 2164"/>
                <a:gd name="T11" fmla="*/ 53 h 115"/>
                <a:gd name="T12" fmla="*/ 538 w 2164"/>
                <a:gd name="T13" fmla="*/ 47 h 115"/>
                <a:gd name="T14" fmla="*/ 654 w 2164"/>
                <a:gd name="T15" fmla="*/ 50 h 115"/>
                <a:gd name="T16" fmla="*/ 728 w 2164"/>
                <a:gd name="T17" fmla="*/ 58 h 115"/>
                <a:gd name="T18" fmla="*/ 815 w 2164"/>
                <a:gd name="T19" fmla="*/ 35 h 115"/>
                <a:gd name="T20" fmla="*/ 880 w 2164"/>
                <a:gd name="T21" fmla="*/ 56 h 115"/>
                <a:gd name="T22" fmla="*/ 968 w 2164"/>
                <a:gd name="T23" fmla="*/ 52 h 115"/>
                <a:gd name="T24" fmla="*/ 1013 w 2164"/>
                <a:gd name="T25" fmla="*/ 56 h 115"/>
                <a:gd name="T26" fmla="*/ 1053 w 2164"/>
                <a:gd name="T27" fmla="*/ 35 h 115"/>
                <a:gd name="T28" fmla="*/ 1105 w 2164"/>
                <a:gd name="T29" fmla="*/ 21 h 115"/>
                <a:gd name="T30" fmla="*/ 1167 w 2164"/>
                <a:gd name="T31" fmla="*/ 19 h 115"/>
                <a:gd name="T32" fmla="*/ 1218 w 2164"/>
                <a:gd name="T33" fmla="*/ 13 h 115"/>
                <a:gd name="T34" fmla="*/ 1265 w 2164"/>
                <a:gd name="T35" fmla="*/ 29 h 115"/>
                <a:gd name="T36" fmla="*/ 1316 w 2164"/>
                <a:gd name="T37" fmla="*/ 41 h 115"/>
                <a:gd name="T38" fmla="*/ 1399 w 2164"/>
                <a:gd name="T39" fmla="*/ 33 h 115"/>
                <a:gd name="T40" fmla="*/ 1436 w 2164"/>
                <a:gd name="T41" fmla="*/ 55 h 115"/>
                <a:gd name="T42" fmla="*/ 1493 w 2164"/>
                <a:gd name="T43" fmla="*/ 58 h 115"/>
                <a:gd name="T44" fmla="*/ 1589 w 2164"/>
                <a:gd name="T45" fmla="*/ 58 h 115"/>
                <a:gd name="T46" fmla="*/ 1647 w 2164"/>
                <a:gd name="T47" fmla="*/ 49 h 115"/>
                <a:gd name="T48" fmla="*/ 1691 w 2164"/>
                <a:gd name="T49" fmla="*/ 53 h 115"/>
                <a:gd name="T50" fmla="*/ 1743 w 2164"/>
                <a:gd name="T51" fmla="*/ 35 h 115"/>
                <a:gd name="T52" fmla="*/ 1817 w 2164"/>
                <a:gd name="T53" fmla="*/ 33 h 115"/>
                <a:gd name="T54" fmla="*/ 1878 w 2164"/>
                <a:gd name="T55" fmla="*/ 13 h 115"/>
                <a:gd name="T56" fmla="*/ 1926 w 2164"/>
                <a:gd name="T57" fmla="*/ 9 h 115"/>
                <a:gd name="T58" fmla="*/ 1988 w 2164"/>
                <a:gd name="T59" fmla="*/ 17 h 115"/>
                <a:gd name="T60" fmla="*/ 2042 w 2164"/>
                <a:gd name="T61" fmla="*/ 1 h 115"/>
                <a:gd name="T62" fmla="*/ 2093 w 2164"/>
                <a:gd name="T63" fmla="*/ 29 h 115"/>
                <a:gd name="T64" fmla="*/ 2150 w 2164"/>
                <a:gd name="T65" fmla="*/ 14 h 115"/>
                <a:gd name="T66" fmla="*/ 2163 w 2164"/>
                <a:gd name="T67" fmla="*/ 114 h 115"/>
                <a:gd name="T68" fmla="*/ 893 w 2164"/>
                <a:gd name="T69" fmla="*/ 92 h 115"/>
                <a:gd name="T70" fmla="*/ 0 w 2164"/>
                <a:gd name="T71" fmla="*/ 18 h 115"/>
                <a:gd name="T72" fmla="*/ 32 w 2164"/>
                <a:gd name="T73" fmla="*/ 31 h 115"/>
                <a:gd name="T74" fmla="*/ 75 w 2164"/>
                <a:gd name="T75" fmla="*/ 3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64" h="115">
                  <a:moveTo>
                    <a:pt x="75" y="35"/>
                  </a:moveTo>
                  <a:lnTo>
                    <a:pt x="105" y="39"/>
                  </a:lnTo>
                  <a:lnTo>
                    <a:pt x="138" y="35"/>
                  </a:lnTo>
                  <a:lnTo>
                    <a:pt x="170" y="39"/>
                  </a:lnTo>
                  <a:lnTo>
                    <a:pt x="195" y="50"/>
                  </a:lnTo>
                  <a:lnTo>
                    <a:pt x="221" y="58"/>
                  </a:lnTo>
                  <a:lnTo>
                    <a:pt x="266" y="51"/>
                  </a:lnTo>
                  <a:lnTo>
                    <a:pt x="305" y="47"/>
                  </a:lnTo>
                  <a:lnTo>
                    <a:pt x="360" y="47"/>
                  </a:lnTo>
                  <a:lnTo>
                    <a:pt x="400" y="41"/>
                  </a:lnTo>
                  <a:lnTo>
                    <a:pt x="435" y="47"/>
                  </a:lnTo>
                  <a:lnTo>
                    <a:pt x="466" y="53"/>
                  </a:lnTo>
                  <a:lnTo>
                    <a:pt x="494" y="55"/>
                  </a:lnTo>
                  <a:lnTo>
                    <a:pt x="538" y="47"/>
                  </a:lnTo>
                  <a:lnTo>
                    <a:pt x="586" y="47"/>
                  </a:lnTo>
                  <a:lnTo>
                    <a:pt x="654" y="50"/>
                  </a:lnTo>
                  <a:lnTo>
                    <a:pt x="683" y="61"/>
                  </a:lnTo>
                  <a:lnTo>
                    <a:pt x="728" y="58"/>
                  </a:lnTo>
                  <a:lnTo>
                    <a:pt x="773" y="41"/>
                  </a:lnTo>
                  <a:lnTo>
                    <a:pt x="815" y="35"/>
                  </a:lnTo>
                  <a:lnTo>
                    <a:pt x="844" y="41"/>
                  </a:lnTo>
                  <a:lnTo>
                    <a:pt x="880" y="56"/>
                  </a:lnTo>
                  <a:lnTo>
                    <a:pt x="921" y="62"/>
                  </a:lnTo>
                  <a:lnTo>
                    <a:pt x="968" y="52"/>
                  </a:lnTo>
                  <a:lnTo>
                    <a:pt x="989" y="49"/>
                  </a:lnTo>
                  <a:lnTo>
                    <a:pt x="1013" y="56"/>
                  </a:lnTo>
                  <a:lnTo>
                    <a:pt x="1032" y="47"/>
                  </a:lnTo>
                  <a:lnTo>
                    <a:pt x="1053" y="35"/>
                  </a:lnTo>
                  <a:lnTo>
                    <a:pt x="1078" y="24"/>
                  </a:lnTo>
                  <a:lnTo>
                    <a:pt x="1105" y="21"/>
                  </a:lnTo>
                  <a:lnTo>
                    <a:pt x="1136" y="24"/>
                  </a:lnTo>
                  <a:lnTo>
                    <a:pt x="1167" y="19"/>
                  </a:lnTo>
                  <a:lnTo>
                    <a:pt x="1198" y="13"/>
                  </a:lnTo>
                  <a:lnTo>
                    <a:pt x="1218" y="13"/>
                  </a:lnTo>
                  <a:lnTo>
                    <a:pt x="1237" y="15"/>
                  </a:lnTo>
                  <a:lnTo>
                    <a:pt x="1265" y="29"/>
                  </a:lnTo>
                  <a:lnTo>
                    <a:pt x="1293" y="27"/>
                  </a:lnTo>
                  <a:lnTo>
                    <a:pt x="1316" y="41"/>
                  </a:lnTo>
                  <a:lnTo>
                    <a:pt x="1361" y="41"/>
                  </a:lnTo>
                  <a:lnTo>
                    <a:pt x="1399" y="33"/>
                  </a:lnTo>
                  <a:lnTo>
                    <a:pt x="1417" y="44"/>
                  </a:lnTo>
                  <a:lnTo>
                    <a:pt x="1436" y="55"/>
                  </a:lnTo>
                  <a:lnTo>
                    <a:pt x="1462" y="52"/>
                  </a:lnTo>
                  <a:lnTo>
                    <a:pt x="1493" y="58"/>
                  </a:lnTo>
                  <a:lnTo>
                    <a:pt x="1526" y="52"/>
                  </a:lnTo>
                  <a:lnTo>
                    <a:pt x="1589" y="58"/>
                  </a:lnTo>
                  <a:lnTo>
                    <a:pt x="1616" y="64"/>
                  </a:lnTo>
                  <a:lnTo>
                    <a:pt x="1647" y="49"/>
                  </a:lnTo>
                  <a:lnTo>
                    <a:pt x="1667" y="48"/>
                  </a:lnTo>
                  <a:lnTo>
                    <a:pt x="1691" y="53"/>
                  </a:lnTo>
                  <a:lnTo>
                    <a:pt x="1714" y="51"/>
                  </a:lnTo>
                  <a:lnTo>
                    <a:pt x="1743" y="35"/>
                  </a:lnTo>
                  <a:lnTo>
                    <a:pt x="1793" y="31"/>
                  </a:lnTo>
                  <a:lnTo>
                    <a:pt x="1817" y="33"/>
                  </a:lnTo>
                  <a:lnTo>
                    <a:pt x="1842" y="33"/>
                  </a:lnTo>
                  <a:lnTo>
                    <a:pt x="1878" y="13"/>
                  </a:lnTo>
                  <a:lnTo>
                    <a:pt x="1899" y="6"/>
                  </a:lnTo>
                  <a:lnTo>
                    <a:pt x="1926" y="9"/>
                  </a:lnTo>
                  <a:lnTo>
                    <a:pt x="1957" y="29"/>
                  </a:lnTo>
                  <a:lnTo>
                    <a:pt x="1988" y="17"/>
                  </a:lnTo>
                  <a:lnTo>
                    <a:pt x="2017" y="0"/>
                  </a:lnTo>
                  <a:lnTo>
                    <a:pt x="2042" y="1"/>
                  </a:lnTo>
                  <a:lnTo>
                    <a:pt x="2071" y="35"/>
                  </a:lnTo>
                  <a:lnTo>
                    <a:pt x="2093" y="29"/>
                  </a:lnTo>
                  <a:lnTo>
                    <a:pt x="2125" y="15"/>
                  </a:lnTo>
                  <a:lnTo>
                    <a:pt x="2150" y="14"/>
                  </a:lnTo>
                  <a:lnTo>
                    <a:pt x="2163" y="26"/>
                  </a:lnTo>
                  <a:lnTo>
                    <a:pt x="2163" y="114"/>
                  </a:lnTo>
                  <a:lnTo>
                    <a:pt x="909" y="89"/>
                  </a:lnTo>
                  <a:lnTo>
                    <a:pt x="893" y="92"/>
                  </a:lnTo>
                  <a:lnTo>
                    <a:pt x="0" y="82"/>
                  </a:lnTo>
                  <a:lnTo>
                    <a:pt x="0" y="18"/>
                  </a:lnTo>
                  <a:lnTo>
                    <a:pt x="13" y="27"/>
                  </a:lnTo>
                  <a:lnTo>
                    <a:pt x="32" y="31"/>
                  </a:lnTo>
                  <a:lnTo>
                    <a:pt x="56" y="32"/>
                  </a:lnTo>
                  <a:lnTo>
                    <a:pt x="75" y="35"/>
                  </a:lnTo>
                </a:path>
              </a:pathLst>
            </a:custGeom>
            <a:solidFill>
              <a:srgbClr val="003300"/>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83" name="Freeform 15"/>
            <p:cNvSpPr>
              <a:spLocks/>
            </p:cNvSpPr>
            <p:nvPr/>
          </p:nvSpPr>
          <p:spPr bwMode="auto">
            <a:xfrm>
              <a:off x="40" y="307"/>
              <a:ext cx="2164" cy="118"/>
            </a:xfrm>
            <a:custGeom>
              <a:avLst/>
              <a:gdLst>
                <a:gd name="T0" fmla="*/ 46 w 2164"/>
                <a:gd name="T1" fmla="*/ 116 h 118"/>
                <a:gd name="T2" fmla="*/ 2096 w 2164"/>
                <a:gd name="T3" fmla="*/ 117 h 118"/>
                <a:gd name="T4" fmla="*/ 2137 w 2164"/>
                <a:gd name="T5" fmla="*/ 113 h 118"/>
                <a:gd name="T6" fmla="*/ 2160 w 2164"/>
                <a:gd name="T7" fmla="*/ 98 h 118"/>
                <a:gd name="T8" fmla="*/ 2163 w 2164"/>
                <a:gd name="T9" fmla="*/ 13 h 118"/>
                <a:gd name="T10" fmla="*/ 2134 w 2164"/>
                <a:gd name="T11" fmla="*/ 4 h 118"/>
                <a:gd name="T12" fmla="*/ 2118 w 2164"/>
                <a:gd name="T13" fmla="*/ 32 h 118"/>
                <a:gd name="T14" fmla="*/ 2097 w 2164"/>
                <a:gd name="T15" fmla="*/ 29 h 118"/>
                <a:gd name="T16" fmla="*/ 2054 w 2164"/>
                <a:gd name="T17" fmla="*/ 16 h 118"/>
                <a:gd name="T18" fmla="*/ 1998 w 2164"/>
                <a:gd name="T19" fmla="*/ 20 h 118"/>
                <a:gd name="T20" fmla="*/ 1951 w 2164"/>
                <a:gd name="T21" fmla="*/ 23 h 118"/>
                <a:gd name="T22" fmla="*/ 1910 w 2164"/>
                <a:gd name="T23" fmla="*/ 16 h 118"/>
                <a:gd name="T24" fmla="*/ 1868 w 2164"/>
                <a:gd name="T25" fmla="*/ 25 h 118"/>
                <a:gd name="T26" fmla="*/ 1841 w 2164"/>
                <a:gd name="T27" fmla="*/ 31 h 118"/>
                <a:gd name="T28" fmla="*/ 1776 w 2164"/>
                <a:gd name="T29" fmla="*/ 26 h 118"/>
                <a:gd name="T30" fmla="*/ 1716 w 2164"/>
                <a:gd name="T31" fmla="*/ 22 h 118"/>
                <a:gd name="T32" fmla="*/ 1644 w 2164"/>
                <a:gd name="T33" fmla="*/ 51 h 118"/>
                <a:gd name="T34" fmla="*/ 1589 w 2164"/>
                <a:gd name="T35" fmla="*/ 36 h 118"/>
                <a:gd name="T36" fmla="*/ 1524 w 2164"/>
                <a:gd name="T37" fmla="*/ 35 h 118"/>
                <a:gd name="T38" fmla="*/ 1417 w 2164"/>
                <a:gd name="T39" fmla="*/ 34 h 118"/>
                <a:gd name="T40" fmla="*/ 1367 w 2164"/>
                <a:gd name="T41" fmla="*/ 31 h 118"/>
                <a:gd name="T42" fmla="*/ 1327 w 2164"/>
                <a:gd name="T43" fmla="*/ 22 h 118"/>
                <a:gd name="T44" fmla="*/ 1237 w 2164"/>
                <a:gd name="T45" fmla="*/ 41 h 118"/>
                <a:gd name="T46" fmla="*/ 1159 w 2164"/>
                <a:gd name="T47" fmla="*/ 31 h 118"/>
                <a:gd name="T48" fmla="*/ 1065 w 2164"/>
                <a:gd name="T49" fmla="*/ 36 h 118"/>
                <a:gd name="T50" fmla="*/ 988 w 2164"/>
                <a:gd name="T51" fmla="*/ 36 h 118"/>
                <a:gd name="T52" fmla="*/ 897 w 2164"/>
                <a:gd name="T53" fmla="*/ 48 h 118"/>
                <a:gd name="T54" fmla="*/ 801 w 2164"/>
                <a:gd name="T55" fmla="*/ 42 h 118"/>
                <a:gd name="T56" fmla="*/ 692 w 2164"/>
                <a:gd name="T57" fmla="*/ 44 h 118"/>
                <a:gd name="T58" fmla="*/ 575 w 2164"/>
                <a:gd name="T59" fmla="*/ 31 h 118"/>
                <a:gd name="T60" fmla="*/ 454 w 2164"/>
                <a:gd name="T61" fmla="*/ 22 h 118"/>
                <a:gd name="T62" fmla="*/ 371 w 2164"/>
                <a:gd name="T63" fmla="*/ 33 h 118"/>
                <a:gd name="T64" fmla="*/ 322 w 2164"/>
                <a:gd name="T65" fmla="*/ 29 h 118"/>
                <a:gd name="T66" fmla="*/ 252 w 2164"/>
                <a:gd name="T67" fmla="*/ 34 h 118"/>
                <a:gd name="T68" fmla="*/ 176 w 2164"/>
                <a:gd name="T69" fmla="*/ 33 h 118"/>
                <a:gd name="T70" fmla="*/ 99 w 2164"/>
                <a:gd name="T71" fmla="*/ 40 h 118"/>
                <a:gd name="T72" fmla="*/ 20 w 2164"/>
                <a:gd name="T73" fmla="*/ 35 h 118"/>
                <a:gd name="T74" fmla="*/ 2 w 2164"/>
                <a:gd name="T75" fmla="*/ 69 h 118"/>
                <a:gd name="T76" fmla="*/ 16 w 2164"/>
                <a:gd name="T77" fmla="*/ 11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64" h="118">
                  <a:moveTo>
                    <a:pt x="29" y="114"/>
                  </a:moveTo>
                  <a:lnTo>
                    <a:pt x="46" y="116"/>
                  </a:lnTo>
                  <a:lnTo>
                    <a:pt x="66" y="117"/>
                  </a:lnTo>
                  <a:lnTo>
                    <a:pt x="2096" y="117"/>
                  </a:lnTo>
                  <a:lnTo>
                    <a:pt x="2120" y="115"/>
                  </a:lnTo>
                  <a:lnTo>
                    <a:pt x="2137" y="113"/>
                  </a:lnTo>
                  <a:lnTo>
                    <a:pt x="2152" y="106"/>
                  </a:lnTo>
                  <a:lnTo>
                    <a:pt x="2160" y="98"/>
                  </a:lnTo>
                  <a:lnTo>
                    <a:pt x="2163" y="90"/>
                  </a:lnTo>
                  <a:lnTo>
                    <a:pt x="2163" y="13"/>
                  </a:lnTo>
                  <a:lnTo>
                    <a:pt x="2144" y="0"/>
                  </a:lnTo>
                  <a:lnTo>
                    <a:pt x="2134" y="4"/>
                  </a:lnTo>
                  <a:lnTo>
                    <a:pt x="2125" y="17"/>
                  </a:lnTo>
                  <a:lnTo>
                    <a:pt x="2118" y="32"/>
                  </a:lnTo>
                  <a:lnTo>
                    <a:pt x="2109" y="31"/>
                  </a:lnTo>
                  <a:lnTo>
                    <a:pt x="2097" y="29"/>
                  </a:lnTo>
                  <a:lnTo>
                    <a:pt x="2071" y="22"/>
                  </a:lnTo>
                  <a:lnTo>
                    <a:pt x="2054" y="16"/>
                  </a:lnTo>
                  <a:lnTo>
                    <a:pt x="2027" y="13"/>
                  </a:lnTo>
                  <a:lnTo>
                    <a:pt x="1998" y="20"/>
                  </a:lnTo>
                  <a:lnTo>
                    <a:pt x="1970" y="31"/>
                  </a:lnTo>
                  <a:lnTo>
                    <a:pt x="1951" y="23"/>
                  </a:lnTo>
                  <a:lnTo>
                    <a:pt x="1934" y="22"/>
                  </a:lnTo>
                  <a:lnTo>
                    <a:pt x="1910" y="16"/>
                  </a:lnTo>
                  <a:lnTo>
                    <a:pt x="1885" y="18"/>
                  </a:lnTo>
                  <a:lnTo>
                    <a:pt x="1868" y="25"/>
                  </a:lnTo>
                  <a:lnTo>
                    <a:pt x="1861" y="35"/>
                  </a:lnTo>
                  <a:lnTo>
                    <a:pt x="1841" y="31"/>
                  </a:lnTo>
                  <a:lnTo>
                    <a:pt x="1813" y="31"/>
                  </a:lnTo>
                  <a:lnTo>
                    <a:pt x="1776" y="26"/>
                  </a:lnTo>
                  <a:lnTo>
                    <a:pt x="1744" y="35"/>
                  </a:lnTo>
                  <a:lnTo>
                    <a:pt x="1716" y="22"/>
                  </a:lnTo>
                  <a:lnTo>
                    <a:pt x="1679" y="31"/>
                  </a:lnTo>
                  <a:lnTo>
                    <a:pt x="1644" y="51"/>
                  </a:lnTo>
                  <a:lnTo>
                    <a:pt x="1614" y="44"/>
                  </a:lnTo>
                  <a:lnTo>
                    <a:pt x="1589" y="36"/>
                  </a:lnTo>
                  <a:lnTo>
                    <a:pt x="1560" y="32"/>
                  </a:lnTo>
                  <a:lnTo>
                    <a:pt x="1524" y="35"/>
                  </a:lnTo>
                  <a:lnTo>
                    <a:pt x="1467" y="41"/>
                  </a:lnTo>
                  <a:lnTo>
                    <a:pt x="1417" y="34"/>
                  </a:lnTo>
                  <a:lnTo>
                    <a:pt x="1395" y="38"/>
                  </a:lnTo>
                  <a:lnTo>
                    <a:pt x="1367" y="31"/>
                  </a:lnTo>
                  <a:lnTo>
                    <a:pt x="1348" y="23"/>
                  </a:lnTo>
                  <a:lnTo>
                    <a:pt x="1327" y="22"/>
                  </a:lnTo>
                  <a:lnTo>
                    <a:pt x="1287" y="26"/>
                  </a:lnTo>
                  <a:lnTo>
                    <a:pt x="1237" y="41"/>
                  </a:lnTo>
                  <a:lnTo>
                    <a:pt x="1194" y="28"/>
                  </a:lnTo>
                  <a:lnTo>
                    <a:pt x="1159" y="31"/>
                  </a:lnTo>
                  <a:lnTo>
                    <a:pt x="1125" y="48"/>
                  </a:lnTo>
                  <a:lnTo>
                    <a:pt x="1065" y="36"/>
                  </a:lnTo>
                  <a:lnTo>
                    <a:pt x="1019" y="42"/>
                  </a:lnTo>
                  <a:lnTo>
                    <a:pt x="988" y="36"/>
                  </a:lnTo>
                  <a:lnTo>
                    <a:pt x="943" y="39"/>
                  </a:lnTo>
                  <a:lnTo>
                    <a:pt x="897" y="48"/>
                  </a:lnTo>
                  <a:lnTo>
                    <a:pt x="866" y="45"/>
                  </a:lnTo>
                  <a:lnTo>
                    <a:pt x="801" y="42"/>
                  </a:lnTo>
                  <a:lnTo>
                    <a:pt x="760" y="48"/>
                  </a:lnTo>
                  <a:lnTo>
                    <a:pt x="692" y="44"/>
                  </a:lnTo>
                  <a:lnTo>
                    <a:pt x="636" y="39"/>
                  </a:lnTo>
                  <a:lnTo>
                    <a:pt x="575" y="31"/>
                  </a:lnTo>
                  <a:lnTo>
                    <a:pt x="518" y="39"/>
                  </a:lnTo>
                  <a:lnTo>
                    <a:pt x="454" y="22"/>
                  </a:lnTo>
                  <a:lnTo>
                    <a:pt x="404" y="22"/>
                  </a:lnTo>
                  <a:lnTo>
                    <a:pt x="371" y="33"/>
                  </a:lnTo>
                  <a:lnTo>
                    <a:pt x="349" y="24"/>
                  </a:lnTo>
                  <a:lnTo>
                    <a:pt x="322" y="29"/>
                  </a:lnTo>
                  <a:lnTo>
                    <a:pt x="287" y="31"/>
                  </a:lnTo>
                  <a:lnTo>
                    <a:pt x="252" y="34"/>
                  </a:lnTo>
                  <a:lnTo>
                    <a:pt x="211" y="41"/>
                  </a:lnTo>
                  <a:lnTo>
                    <a:pt x="176" y="33"/>
                  </a:lnTo>
                  <a:lnTo>
                    <a:pt x="143" y="37"/>
                  </a:lnTo>
                  <a:lnTo>
                    <a:pt x="99" y="40"/>
                  </a:lnTo>
                  <a:lnTo>
                    <a:pt x="71" y="37"/>
                  </a:lnTo>
                  <a:lnTo>
                    <a:pt x="20" y="35"/>
                  </a:lnTo>
                  <a:lnTo>
                    <a:pt x="0" y="44"/>
                  </a:lnTo>
                  <a:lnTo>
                    <a:pt x="2" y="69"/>
                  </a:lnTo>
                  <a:lnTo>
                    <a:pt x="5" y="91"/>
                  </a:lnTo>
                  <a:lnTo>
                    <a:pt x="16" y="110"/>
                  </a:lnTo>
                  <a:lnTo>
                    <a:pt x="29" y="114"/>
                  </a:lnTo>
                </a:path>
              </a:pathLst>
            </a:custGeom>
            <a:gradFill rotWithShape="0">
              <a:gsLst>
                <a:gs pos="0">
                  <a:srgbClr val="CC6600"/>
                </a:gs>
                <a:gs pos="100000">
                  <a:srgbClr val="000000"/>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84" name="Freeform 16"/>
            <p:cNvSpPr>
              <a:spLocks/>
            </p:cNvSpPr>
            <p:nvPr/>
          </p:nvSpPr>
          <p:spPr bwMode="auto">
            <a:xfrm>
              <a:off x="52" y="104"/>
              <a:ext cx="2130" cy="153"/>
            </a:xfrm>
            <a:custGeom>
              <a:avLst/>
              <a:gdLst>
                <a:gd name="T0" fmla="*/ 0 w 2130"/>
                <a:gd name="T1" fmla="*/ 115 h 153"/>
                <a:gd name="T2" fmla="*/ 5 w 2130"/>
                <a:gd name="T3" fmla="*/ 122 h 153"/>
                <a:gd name="T4" fmla="*/ 9 w 2130"/>
                <a:gd name="T5" fmla="*/ 55 h 153"/>
                <a:gd name="T6" fmla="*/ 28 w 2130"/>
                <a:gd name="T7" fmla="*/ 27 h 153"/>
                <a:gd name="T8" fmla="*/ 101 w 2130"/>
                <a:gd name="T9" fmla="*/ 24 h 153"/>
                <a:gd name="T10" fmla="*/ 243 w 2130"/>
                <a:gd name="T11" fmla="*/ 28 h 153"/>
                <a:gd name="T12" fmla="*/ 378 w 2130"/>
                <a:gd name="T13" fmla="*/ 26 h 153"/>
                <a:gd name="T14" fmla="*/ 537 w 2130"/>
                <a:gd name="T15" fmla="*/ 28 h 153"/>
                <a:gd name="T16" fmla="*/ 645 w 2130"/>
                <a:gd name="T17" fmla="*/ 24 h 153"/>
                <a:gd name="T18" fmla="*/ 735 w 2130"/>
                <a:gd name="T19" fmla="*/ 24 h 153"/>
                <a:gd name="T20" fmla="*/ 870 w 2130"/>
                <a:gd name="T21" fmla="*/ 31 h 153"/>
                <a:gd name="T22" fmla="*/ 968 w 2130"/>
                <a:gd name="T23" fmla="*/ 33 h 153"/>
                <a:gd name="T24" fmla="*/ 1080 w 2130"/>
                <a:gd name="T25" fmla="*/ 28 h 153"/>
                <a:gd name="T26" fmla="*/ 1212 w 2130"/>
                <a:gd name="T27" fmla="*/ 38 h 153"/>
                <a:gd name="T28" fmla="*/ 1316 w 2130"/>
                <a:gd name="T29" fmla="*/ 35 h 153"/>
                <a:gd name="T30" fmla="*/ 1414 w 2130"/>
                <a:gd name="T31" fmla="*/ 30 h 153"/>
                <a:gd name="T32" fmla="*/ 1526 w 2130"/>
                <a:gd name="T33" fmla="*/ 34 h 153"/>
                <a:gd name="T34" fmla="*/ 1621 w 2130"/>
                <a:gd name="T35" fmla="*/ 30 h 153"/>
                <a:gd name="T36" fmla="*/ 1714 w 2130"/>
                <a:gd name="T37" fmla="*/ 27 h 153"/>
                <a:gd name="T38" fmla="*/ 1781 w 2130"/>
                <a:gd name="T39" fmla="*/ 30 h 153"/>
                <a:gd name="T40" fmla="*/ 1914 w 2130"/>
                <a:gd name="T41" fmla="*/ 24 h 153"/>
                <a:gd name="T42" fmla="*/ 2046 w 2130"/>
                <a:gd name="T43" fmla="*/ 31 h 153"/>
                <a:gd name="T44" fmla="*/ 2094 w 2130"/>
                <a:gd name="T45" fmla="*/ 44 h 153"/>
                <a:gd name="T46" fmla="*/ 2115 w 2130"/>
                <a:gd name="T47" fmla="*/ 64 h 153"/>
                <a:gd name="T48" fmla="*/ 2129 w 2130"/>
                <a:gd name="T49" fmla="*/ 117 h 153"/>
                <a:gd name="T50" fmla="*/ 2129 w 2130"/>
                <a:gd name="T51" fmla="*/ 39 h 153"/>
                <a:gd name="T52" fmla="*/ 2120 w 2130"/>
                <a:gd name="T53" fmla="*/ 15 h 153"/>
                <a:gd name="T54" fmla="*/ 1974 w 2130"/>
                <a:gd name="T55" fmla="*/ 5 h 153"/>
                <a:gd name="T56" fmla="*/ 1856 w 2130"/>
                <a:gd name="T57" fmla="*/ 1 h 153"/>
                <a:gd name="T58" fmla="*/ 1774 w 2130"/>
                <a:gd name="T59" fmla="*/ 3 h 153"/>
                <a:gd name="T60" fmla="*/ 1658 w 2130"/>
                <a:gd name="T61" fmla="*/ 7 h 153"/>
                <a:gd name="T62" fmla="*/ 1453 w 2130"/>
                <a:gd name="T63" fmla="*/ 5 h 153"/>
                <a:gd name="T64" fmla="*/ 1312 w 2130"/>
                <a:gd name="T65" fmla="*/ 6 h 153"/>
                <a:gd name="T66" fmla="*/ 1212 w 2130"/>
                <a:gd name="T67" fmla="*/ 5 h 153"/>
                <a:gd name="T68" fmla="*/ 1135 w 2130"/>
                <a:gd name="T69" fmla="*/ 4 h 153"/>
                <a:gd name="T70" fmla="*/ 1000 w 2130"/>
                <a:gd name="T71" fmla="*/ 5 h 153"/>
                <a:gd name="T72" fmla="*/ 837 w 2130"/>
                <a:gd name="T73" fmla="*/ 6 h 153"/>
                <a:gd name="T74" fmla="*/ 652 w 2130"/>
                <a:gd name="T75" fmla="*/ 4 h 153"/>
                <a:gd name="T76" fmla="*/ 569 w 2130"/>
                <a:gd name="T77" fmla="*/ 2 h 153"/>
                <a:gd name="T78" fmla="*/ 431 w 2130"/>
                <a:gd name="T79" fmla="*/ 2 h 153"/>
                <a:gd name="T80" fmla="*/ 256 w 2130"/>
                <a:gd name="T81" fmla="*/ 2 h 153"/>
                <a:gd name="T82" fmla="*/ 107 w 2130"/>
                <a:gd name="T83" fmla="*/ 0 h 153"/>
                <a:gd name="T84" fmla="*/ 34 w 2130"/>
                <a:gd name="T85" fmla="*/ 1 h 153"/>
                <a:gd name="T86" fmla="*/ 5 w 2130"/>
                <a:gd name="T87" fmla="*/ 17 h 153"/>
                <a:gd name="T88" fmla="*/ 0 w 2130"/>
                <a:gd name="T89" fmla="*/ 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0" h="153">
                  <a:moveTo>
                    <a:pt x="0" y="74"/>
                  </a:moveTo>
                  <a:lnTo>
                    <a:pt x="0" y="115"/>
                  </a:lnTo>
                  <a:lnTo>
                    <a:pt x="0" y="152"/>
                  </a:lnTo>
                  <a:lnTo>
                    <a:pt x="5" y="122"/>
                  </a:lnTo>
                  <a:lnTo>
                    <a:pt x="7" y="98"/>
                  </a:lnTo>
                  <a:lnTo>
                    <a:pt x="9" y="55"/>
                  </a:lnTo>
                  <a:lnTo>
                    <a:pt x="15" y="34"/>
                  </a:lnTo>
                  <a:lnTo>
                    <a:pt x="28" y="27"/>
                  </a:lnTo>
                  <a:lnTo>
                    <a:pt x="60" y="22"/>
                  </a:lnTo>
                  <a:lnTo>
                    <a:pt x="101" y="24"/>
                  </a:lnTo>
                  <a:lnTo>
                    <a:pt x="200" y="24"/>
                  </a:lnTo>
                  <a:lnTo>
                    <a:pt x="243" y="28"/>
                  </a:lnTo>
                  <a:lnTo>
                    <a:pt x="306" y="24"/>
                  </a:lnTo>
                  <a:lnTo>
                    <a:pt x="378" y="26"/>
                  </a:lnTo>
                  <a:lnTo>
                    <a:pt x="431" y="25"/>
                  </a:lnTo>
                  <a:lnTo>
                    <a:pt x="537" y="28"/>
                  </a:lnTo>
                  <a:lnTo>
                    <a:pt x="574" y="27"/>
                  </a:lnTo>
                  <a:lnTo>
                    <a:pt x="645" y="24"/>
                  </a:lnTo>
                  <a:lnTo>
                    <a:pt x="669" y="29"/>
                  </a:lnTo>
                  <a:lnTo>
                    <a:pt x="735" y="24"/>
                  </a:lnTo>
                  <a:lnTo>
                    <a:pt x="836" y="27"/>
                  </a:lnTo>
                  <a:lnTo>
                    <a:pt x="870" y="31"/>
                  </a:lnTo>
                  <a:lnTo>
                    <a:pt x="923" y="28"/>
                  </a:lnTo>
                  <a:lnTo>
                    <a:pt x="968" y="33"/>
                  </a:lnTo>
                  <a:lnTo>
                    <a:pt x="1006" y="33"/>
                  </a:lnTo>
                  <a:lnTo>
                    <a:pt x="1080" y="28"/>
                  </a:lnTo>
                  <a:lnTo>
                    <a:pt x="1150" y="31"/>
                  </a:lnTo>
                  <a:lnTo>
                    <a:pt x="1212" y="38"/>
                  </a:lnTo>
                  <a:lnTo>
                    <a:pt x="1232" y="39"/>
                  </a:lnTo>
                  <a:lnTo>
                    <a:pt x="1316" y="35"/>
                  </a:lnTo>
                  <a:lnTo>
                    <a:pt x="1395" y="32"/>
                  </a:lnTo>
                  <a:lnTo>
                    <a:pt x="1414" y="30"/>
                  </a:lnTo>
                  <a:lnTo>
                    <a:pt x="1444" y="31"/>
                  </a:lnTo>
                  <a:lnTo>
                    <a:pt x="1526" y="34"/>
                  </a:lnTo>
                  <a:lnTo>
                    <a:pt x="1589" y="29"/>
                  </a:lnTo>
                  <a:lnTo>
                    <a:pt x="1621" y="30"/>
                  </a:lnTo>
                  <a:lnTo>
                    <a:pt x="1672" y="31"/>
                  </a:lnTo>
                  <a:lnTo>
                    <a:pt x="1714" y="27"/>
                  </a:lnTo>
                  <a:lnTo>
                    <a:pt x="1743" y="24"/>
                  </a:lnTo>
                  <a:lnTo>
                    <a:pt x="1781" y="30"/>
                  </a:lnTo>
                  <a:lnTo>
                    <a:pt x="1861" y="32"/>
                  </a:lnTo>
                  <a:lnTo>
                    <a:pt x="1914" y="24"/>
                  </a:lnTo>
                  <a:lnTo>
                    <a:pt x="1991" y="31"/>
                  </a:lnTo>
                  <a:lnTo>
                    <a:pt x="2046" y="31"/>
                  </a:lnTo>
                  <a:lnTo>
                    <a:pt x="2075" y="31"/>
                  </a:lnTo>
                  <a:lnTo>
                    <a:pt x="2094" y="44"/>
                  </a:lnTo>
                  <a:lnTo>
                    <a:pt x="2106" y="51"/>
                  </a:lnTo>
                  <a:lnTo>
                    <a:pt x="2115" y="64"/>
                  </a:lnTo>
                  <a:lnTo>
                    <a:pt x="2122" y="87"/>
                  </a:lnTo>
                  <a:lnTo>
                    <a:pt x="2129" y="117"/>
                  </a:lnTo>
                  <a:lnTo>
                    <a:pt x="2129" y="55"/>
                  </a:lnTo>
                  <a:lnTo>
                    <a:pt x="2129" y="39"/>
                  </a:lnTo>
                  <a:lnTo>
                    <a:pt x="2125" y="28"/>
                  </a:lnTo>
                  <a:lnTo>
                    <a:pt x="2120" y="15"/>
                  </a:lnTo>
                  <a:lnTo>
                    <a:pt x="2090" y="7"/>
                  </a:lnTo>
                  <a:lnTo>
                    <a:pt x="1974" y="5"/>
                  </a:lnTo>
                  <a:lnTo>
                    <a:pt x="1947" y="1"/>
                  </a:lnTo>
                  <a:lnTo>
                    <a:pt x="1856" y="1"/>
                  </a:lnTo>
                  <a:lnTo>
                    <a:pt x="1829" y="3"/>
                  </a:lnTo>
                  <a:lnTo>
                    <a:pt x="1774" y="3"/>
                  </a:lnTo>
                  <a:lnTo>
                    <a:pt x="1733" y="2"/>
                  </a:lnTo>
                  <a:lnTo>
                    <a:pt x="1658" y="7"/>
                  </a:lnTo>
                  <a:lnTo>
                    <a:pt x="1502" y="3"/>
                  </a:lnTo>
                  <a:lnTo>
                    <a:pt x="1453" y="5"/>
                  </a:lnTo>
                  <a:lnTo>
                    <a:pt x="1367" y="9"/>
                  </a:lnTo>
                  <a:lnTo>
                    <a:pt x="1312" y="6"/>
                  </a:lnTo>
                  <a:lnTo>
                    <a:pt x="1257" y="5"/>
                  </a:lnTo>
                  <a:lnTo>
                    <a:pt x="1212" y="5"/>
                  </a:lnTo>
                  <a:lnTo>
                    <a:pt x="1164" y="8"/>
                  </a:lnTo>
                  <a:lnTo>
                    <a:pt x="1135" y="4"/>
                  </a:lnTo>
                  <a:lnTo>
                    <a:pt x="1031" y="5"/>
                  </a:lnTo>
                  <a:lnTo>
                    <a:pt x="1000" y="5"/>
                  </a:lnTo>
                  <a:lnTo>
                    <a:pt x="945" y="4"/>
                  </a:lnTo>
                  <a:lnTo>
                    <a:pt x="837" y="6"/>
                  </a:lnTo>
                  <a:lnTo>
                    <a:pt x="741" y="4"/>
                  </a:lnTo>
                  <a:lnTo>
                    <a:pt x="652" y="4"/>
                  </a:lnTo>
                  <a:lnTo>
                    <a:pt x="610" y="5"/>
                  </a:lnTo>
                  <a:lnTo>
                    <a:pt x="569" y="2"/>
                  </a:lnTo>
                  <a:lnTo>
                    <a:pt x="535" y="2"/>
                  </a:lnTo>
                  <a:lnTo>
                    <a:pt x="431" y="2"/>
                  </a:lnTo>
                  <a:lnTo>
                    <a:pt x="312" y="4"/>
                  </a:lnTo>
                  <a:lnTo>
                    <a:pt x="256" y="2"/>
                  </a:lnTo>
                  <a:lnTo>
                    <a:pt x="190" y="4"/>
                  </a:lnTo>
                  <a:lnTo>
                    <a:pt x="107" y="0"/>
                  </a:lnTo>
                  <a:lnTo>
                    <a:pt x="56" y="0"/>
                  </a:lnTo>
                  <a:lnTo>
                    <a:pt x="34" y="1"/>
                  </a:lnTo>
                  <a:lnTo>
                    <a:pt x="19" y="5"/>
                  </a:lnTo>
                  <a:lnTo>
                    <a:pt x="5" y="17"/>
                  </a:lnTo>
                  <a:lnTo>
                    <a:pt x="1" y="35"/>
                  </a:lnTo>
                  <a:lnTo>
                    <a:pt x="0" y="53"/>
                  </a:lnTo>
                  <a:lnTo>
                    <a:pt x="0" y="74"/>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85" name="Freeform 17"/>
            <p:cNvSpPr>
              <a:spLocks/>
            </p:cNvSpPr>
            <p:nvPr/>
          </p:nvSpPr>
          <p:spPr bwMode="auto">
            <a:xfrm>
              <a:off x="57" y="347"/>
              <a:ext cx="2128" cy="62"/>
            </a:xfrm>
            <a:custGeom>
              <a:avLst/>
              <a:gdLst>
                <a:gd name="T0" fmla="*/ 0 w 2128"/>
                <a:gd name="T1" fmla="*/ 14 h 62"/>
                <a:gd name="T2" fmla="*/ 6 w 2128"/>
                <a:gd name="T3" fmla="*/ 12 h 62"/>
                <a:gd name="T4" fmla="*/ 8 w 2128"/>
                <a:gd name="T5" fmla="*/ 39 h 62"/>
                <a:gd name="T6" fmla="*/ 27 w 2128"/>
                <a:gd name="T7" fmla="*/ 49 h 62"/>
                <a:gd name="T8" fmla="*/ 59 w 2128"/>
                <a:gd name="T9" fmla="*/ 47 h 62"/>
                <a:gd name="T10" fmla="*/ 110 w 2128"/>
                <a:gd name="T11" fmla="*/ 47 h 62"/>
                <a:gd name="T12" fmla="*/ 162 w 2128"/>
                <a:gd name="T13" fmla="*/ 48 h 62"/>
                <a:gd name="T14" fmla="*/ 192 w 2128"/>
                <a:gd name="T15" fmla="*/ 49 h 62"/>
                <a:gd name="T16" fmla="*/ 248 w 2128"/>
                <a:gd name="T17" fmla="*/ 46 h 62"/>
                <a:gd name="T18" fmla="*/ 327 w 2128"/>
                <a:gd name="T19" fmla="*/ 49 h 62"/>
                <a:gd name="T20" fmla="*/ 413 w 2128"/>
                <a:gd name="T21" fmla="*/ 49 h 62"/>
                <a:gd name="T22" fmla="*/ 479 w 2128"/>
                <a:gd name="T23" fmla="*/ 50 h 62"/>
                <a:gd name="T24" fmla="*/ 517 w 2128"/>
                <a:gd name="T25" fmla="*/ 50 h 62"/>
                <a:gd name="T26" fmla="*/ 645 w 2128"/>
                <a:gd name="T27" fmla="*/ 51 h 62"/>
                <a:gd name="T28" fmla="*/ 725 w 2128"/>
                <a:gd name="T29" fmla="*/ 47 h 62"/>
                <a:gd name="T30" fmla="*/ 805 w 2128"/>
                <a:gd name="T31" fmla="*/ 48 h 62"/>
                <a:gd name="T32" fmla="*/ 869 w 2128"/>
                <a:gd name="T33" fmla="*/ 48 h 62"/>
                <a:gd name="T34" fmla="*/ 968 w 2128"/>
                <a:gd name="T35" fmla="*/ 47 h 62"/>
                <a:gd name="T36" fmla="*/ 1044 w 2128"/>
                <a:gd name="T37" fmla="*/ 44 h 62"/>
                <a:gd name="T38" fmla="*/ 1157 w 2128"/>
                <a:gd name="T39" fmla="*/ 45 h 62"/>
                <a:gd name="T40" fmla="*/ 1295 w 2128"/>
                <a:gd name="T41" fmla="*/ 47 h 62"/>
                <a:gd name="T42" fmla="*/ 1377 w 2128"/>
                <a:gd name="T43" fmla="*/ 44 h 62"/>
                <a:gd name="T44" fmla="*/ 1412 w 2128"/>
                <a:gd name="T45" fmla="*/ 48 h 62"/>
                <a:gd name="T46" fmla="*/ 1519 w 2128"/>
                <a:gd name="T47" fmla="*/ 48 h 62"/>
                <a:gd name="T48" fmla="*/ 1606 w 2128"/>
                <a:gd name="T49" fmla="*/ 48 h 62"/>
                <a:gd name="T50" fmla="*/ 1636 w 2128"/>
                <a:gd name="T51" fmla="*/ 46 h 62"/>
                <a:gd name="T52" fmla="*/ 1686 w 2128"/>
                <a:gd name="T53" fmla="*/ 49 h 62"/>
                <a:gd name="T54" fmla="*/ 1712 w 2128"/>
                <a:gd name="T55" fmla="*/ 49 h 62"/>
                <a:gd name="T56" fmla="*/ 1782 w 2128"/>
                <a:gd name="T57" fmla="*/ 49 h 62"/>
                <a:gd name="T58" fmla="*/ 1841 w 2128"/>
                <a:gd name="T59" fmla="*/ 47 h 62"/>
                <a:gd name="T60" fmla="*/ 1937 w 2128"/>
                <a:gd name="T61" fmla="*/ 45 h 62"/>
                <a:gd name="T62" fmla="*/ 2072 w 2128"/>
                <a:gd name="T63" fmla="*/ 45 h 62"/>
                <a:gd name="T64" fmla="*/ 2104 w 2128"/>
                <a:gd name="T65" fmla="*/ 40 h 62"/>
                <a:gd name="T66" fmla="*/ 2120 w 2128"/>
                <a:gd name="T67" fmla="*/ 26 h 62"/>
                <a:gd name="T68" fmla="*/ 2127 w 2128"/>
                <a:gd name="T69" fmla="*/ 39 h 62"/>
                <a:gd name="T70" fmla="*/ 2124 w 2128"/>
                <a:gd name="T71" fmla="*/ 49 h 62"/>
                <a:gd name="T72" fmla="*/ 2107 w 2128"/>
                <a:gd name="T73" fmla="*/ 58 h 62"/>
                <a:gd name="T74" fmla="*/ 1972 w 2128"/>
                <a:gd name="T75" fmla="*/ 58 h 62"/>
                <a:gd name="T76" fmla="*/ 1854 w 2128"/>
                <a:gd name="T77" fmla="*/ 60 h 62"/>
                <a:gd name="T78" fmla="*/ 1800 w 2128"/>
                <a:gd name="T79" fmla="*/ 61 h 62"/>
                <a:gd name="T80" fmla="*/ 1739 w 2128"/>
                <a:gd name="T81" fmla="*/ 61 h 62"/>
                <a:gd name="T82" fmla="*/ 1628 w 2128"/>
                <a:gd name="T83" fmla="*/ 57 h 62"/>
                <a:gd name="T84" fmla="*/ 1493 w 2128"/>
                <a:gd name="T85" fmla="*/ 56 h 62"/>
                <a:gd name="T86" fmla="*/ 1382 w 2128"/>
                <a:gd name="T87" fmla="*/ 58 h 62"/>
                <a:gd name="T88" fmla="*/ 1310 w 2128"/>
                <a:gd name="T89" fmla="*/ 58 h 62"/>
                <a:gd name="T90" fmla="*/ 1256 w 2128"/>
                <a:gd name="T91" fmla="*/ 58 h 62"/>
                <a:gd name="T92" fmla="*/ 1212 w 2128"/>
                <a:gd name="T93" fmla="*/ 59 h 62"/>
                <a:gd name="T94" fmla="*/ 1163 w 2128"/>
                <a:gd name="T95" fmla="*/ 57 h 62"/>
                <a:gd name="T96" fmla="*/ 1106 w 2128"/>
                <a:gd name="T97" fmla="*/ 60 h 62"/>
                <a:gd name="T98" fmla="*/ 1030 w 2128"/>
                <a:gd name="T99" fmla="*/ 59 h 62"/>
                <a:gd name="T100" fmla="*/ 971 w 2128"/>
                <a:gd name="T101" fmla="*/ 59 h 62"/>
                <a:gd name="T102" fmla="*/ 885 w 2128"/>
                <a:gd name="T103" fmla="*/ 61 h 62"/>
                <a:gd name="T104" fmla="*/ 784 w 2128"/>
                <a:gd name="T105" fmla="*/ 61 h 62"/>
                <a:gd name="T106" fmla="*/ 692 w 2128"/>
                <a:gd name="T107" fmla="*/ 61 h 62"/>
                <a:gd name="T108" fmla="*/ 609 w 2128"/>
                <a:gd name="T109" fmla="*/ 58 h 62"/>
                <a:gd name="T110" fmla="*/ 534 w 2128"/>
                <a:gd name="T111" fmla="*/ 59 h 62"/>
                <a:gd name="T112" fmla="*/ 401 w 2128"/>
                <a:gd name="T113" fmla="*/ 60 h 62"/>
                <a:gd name="T114" fmla="*/ 256 w 2128"/>
                <a:gd name="T115" fmla="*/ 59 h 62"/>
                <a:gd name="T116" fmla="*/ 19 w 2128"/>
                <a:gd name="T117" fmla="*/ 58 h 62"/>
                <a:gd name="T118" fmla="*/ 1 w 2128"/>
                <a:gd name="T119" fmla="*/ 46 h 62"/>
                <a:gd name="T120" fmla="*/ 0 w 2128"/>
                <a:gd name="T121"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28" h="62">
                  <a:moveTo>
                    <a:pt x="0" y="31"/>
                  </a:moveTo>
                  <a:lnTo>
                    <a:pt x="0" y="14"/>
                  </a:lnTo>
                  <a:lnTo>
                    <a:pt x="0" y="0"/>
                  </a:lnTo>
                  <a:lnTo>
                    <a:pt x="6" y="12"/>
                  </a:lnTo>
                  <a:lnTo>
                    <a:pt x="7" y="21"/>
                  </a:lnTo>
                  <a:lnTo>
                    <a:pt x="8" y="39"/>
                  </a:lnTo>
                  <a:lnTo>
                    <a:pt x="15" y="47"/>
                  </a:lnTo>
                  <a:lnTo>
                    <a:pt x="27" y="49"/>
                  </a:lnTo>
                  <a:lnTo>
                    <a:pt x="40" y="47"/>
                  </a:lnTo>
                  <a:lnTo>
                    <a:pt x="59" y="47"/>
                  </a:lnTo>
                  <a:lnTo>
                    <a:pt x="91" y="46"/>
                  </a:lnTo>
                  <a:lnTo>
                    <a:pt x="110" y="47"/>
                  </a:lnTo>
                  <a:lnTo>
                    <a:pt x="127" y="47"/>
                  </a:lnTo>
                  <a:lnTo>
                    <a:pt x="162" y="48"/>
                  </a:lnTo>
                  <a:lnTo>
                    <a:pt x="175" y="48"/>
                  </a:lnTo>
                  <a:lnTo>
                    <a:pt x="192" y="49"/>
                  </a:lnTo>
                  <a:lnTo>
                    <a:pt x="219" y="47"/>
                  </a:lnTo>
                  <a:lnTo>
                    <a:pt x="248" y="46"/>
                  </a:lnTo>
                  <a:lnTo>
                    <a:pt x="284" y="45"/>
                  </a:lnTo>
                  <a:lnTo>
                    <a:pt x="327" y="49"/>
                  </a:lnTo>
                  <a:lnTo>
                    <a:pt x="383" y="50"/>
                  </a:lnTo>
                  <a:lnTo>
                    <a:pt x="413" y="49"/>
                  </a:lnTo>
                  <a:lnTo>
                    <a:pt x="431" y="50"/>
                  </a:lnTo>
                  <a:lnTo>
                    <a:pt x="479" y="50"/>
                  </a:lnTo>
                  <a:lnTo>
                    <a:pt x="496" y="47"/>
                  </a:lnTo>
                  <a:lnTo>
                    <a:pt x="517" y="50"/>
                  </a:lnTo>
                  <a:lnTo>
                    <a:pt x="574" y="49"/>
                  </a:lnTo>
                  <a:lnTo>
                    <a:pt x="645" y="51"/>
                  </a:lnTo>
                  <a:lnTo>
                    <a:pt x="669" y="49"/>
                  </a:lnTo>
                  <a:lnTo>
                    <a:pt x="725" y="47"/>
                  </a:lnTo>
                  <a:lnTo>
                    <a:pt x="762" y="46"/>
                  </a:lnTo>
                  <a:lnTo>
                    <a:pt x="805" y="48"/>
                  </a:lnTo>
                  <a:lnTo>
                    <a:pt x="835" y="49"/>
                  </a:lnTo>
                  <a:lnTo>
                    <a:pt x="869" y="48"/>
                  </a:lnTo>
                  <a:lnTo>
                    <a:pt x="929" y="50"/>
                  </a:lnTo>
                  <a:lnTo>
                    <a:pt x="968" y="47"/>
                  </a:lnTo>
                  <a:lnTo>
                    <a:pt x="1005" y="47"/>
                  </a:lnTo>
                  <a:lnTo>
                    <a:pt x="1044" y="44"/>
                  </a:lnTo>
                  <a:lnTo>
                    <a:pt x="1093" y="47"/>
                  </a:lnTo>
                  <a:lnTo>
                    <a:pt x="1157" y="45"/>
                  </a:lnTo>
                  <a:lnTo>
                    <a:pt x="1230" y="45"/>
                  </a:lnTo>
                  <a:lnTo>
                    <a:pt x="1295" y="47"/>
                  </a:lnTo>
                  <a:lnTo>
                    <a:pt x="1334" y="43"/>
                  </a:lnTo>
                  <a:lnTo>
                    <a:pt x="1377" y="44"/>
                  </a:lnTo>
                  <a:lnTo>
                    <a:pt x="1394" y="47"/>
                  </a:lnTo>
                  <a:lnTo>
                    <a:pt x="1412" y="48"/>
                  </a:lnTo>
                  <a:lnTo>
                    <a:pt x="1469" y="47"/>
                  </a:lnTo>
                  <a:lnTo>
                    <a:pt x="1519" y="48"/>
                  </a:lnTo>
                  <a:lnTo>
                    <a:pt x="1587" y="49"/>
                  </a:lnTo>
                  <a:lnTo>
                    <a:pt x="1606" y="48"/>
                  </a:lnTo>
                  <a:lnTo>
                    <a:pt x="1619" y="48"/>
                  </a:lnTo>
                  <a:lnTo>
                    <a:pt x="1636" y="46"/>
                  </a:lnTo>
                  <a:lnTo>
                    <a:pt x="1670" y="48"/>
                  </a:lnTo>
                  <a:lnTo>
                    <a:pt x="1686" y="49"/>
                  </a:lnTo>
                  <a:lnTo>
                    <a:pt x="1698" y="47"/>
                  </a:lnTo>
                  <a:lnTo>
                    <a:pt x="1712" y="49"/>
                  </a:lnTo>
                  <a:lnTo>
                    <a:pt x="1739" y="47"/>
                  </a:lnTo>
                  <a:lnTo>
                    <a:pt x="1782" y="49"/>
                  </a:lnTo>
                  <a:lnTo>
                    <a:pt x="1824" y="45"/>
                  </a:lnTo>
                  <a:lnTo>
                    <a:pt x="1841" y="47"/>
                  </a:lnTo>
                  <a:lnTo>
                    <a:pt x="1859" y="47"/>
                  </a:lnTo>
                  <a:lnTo>
                    <a:pt x="1937" y="45"/>
                  </a:lnTo>
                  <a:lnTo>
                    <a:pt x="2013" y="47"/>
                  </a:lnTo>
                  <a:lnTo>
                    <a:pt x="2072" y="45"/>
                  </a:lnTo>
                  <a:lnTo>
                    <a:pt x="2092" y="43"/>
                  </a:lnTo>
                  <a:lnTo>
                    <a:pt x="2104" y="40"/>
                  </a:lnTo>
                  <a:lnTo>
                    <a:pt x="2113" y="34"/>
                  </a:lnTo>
                  <a:lnTo>
                    <a:pt x="2120" y="26"/>
                  </a:lnTo>
                  <a:lnTo>
                    <a:pt x="2127" y="13"/>
                  </a:lnTo>
                  <a:lnTo>
                    <a:pt x="2127" y="39"/>
                  </a:lnTo>
                  <a:lnTo>
                    <a:pt x="2127" y="45"/>
                  </a:lnTo>
                  <a:lnTo>
                    <a:pt x="2124" y="49"/>
                  </a:lnTo>
                  <a:lnTo>
                    <a:pt x="2118" y="54"/>
                  </a:lnTo>
                  <a:lnTo>
                    <a:pt x="2107" y="58"/>
                  </a:lnTo>
                  <a:lnTo>
                    <a:pt x="2029" y="61"/>
                  </a:lnTo>
                  <a:lnTo>
                    <a:pt x="1972" y="58"/>
                  </a:lnTo>
                  <a:lnTo>
                    <a:pt x="1945" y="60"/>
                  </a:lnTo>
                  <a:lnTo>
                    <a:pt x="1854" y="60"/>
                  </a:lnTo>
                  <a:lnTo>
                    <a:pt x="1828" y="59"/>
                  </a:lnTo>
                  <a:lnTo>
                    <a:pt x="1800" y="61"/>
                  </a:lnTo>
                  <a:lnTo>
                    <a:pt x="1772" y="59"/>
                  </a:lnTo>
                  <a:lnTo>
                    <a:pt x="1739" y="61"/>
                  </a:lnTo>
                  <a:lnTo>
                    <a:pt x="1653" y="60"/>
                  </a:lnTo>
                  <a:lnTo>
                    <a:pt x="1628" y="57"/>
                  </a:lnTo>
                  <a:lnTo>
                    <a:pt x="1547" y="60"/>
                  </a:lnTo>
                  <a:lnTo>
                    <a:pt x="1493" y="56"/>
                  </a:lnTo>
                  <a:lnTo>
                    <a:pt x="1430" y="60"/>
                  </a:lnTo>
                  <a:lnTo>
                    <a:pt x="1382" y="58"/>
                  </a:lnTo>
                  <a:lnTo>
                    <a:pt x="1336" y="60"/>
                  </a:lnTo>
                  <a:lnTo>
                    <a:pt x="1310" y="58"/>
                  </a:lnTo>
                  <a:lnTo>
                    <a:pt x="1287" y="58"/>
                  </a:lnTo>
                  <a:lnTo>
                    <a:pt x="1256" y="58"/>
                  </a:lnTo>
                  <a:lnTo>
                    <a:pt x="1235" y="57"/>
                  </a:lnTo>
                  <a:lnTo>
                    <a:pt x="1212" y="59"/>
                  </a:lnTo>
                  <a:lnTo>
                    <a:pt x="1188" y="57"/>
                  </a:lnTo>
                  <a:lnTo>
                    <a:pt x="1163" y="57"/>
                  </a:lnTo>
                  <a:lnTo>
                    <a:pt x="1134" y="59"/>
                  </a:lnTo>
                  <a:lnTo>
                    <a:pt x="1106" y="60"/>
                  </a:lnTo>
                  <a:lnTo>
                    <a:pt x="1075" y="60"/>
                  </a:lnTo>
                  <a:lnTo>
                    <a:pt x="1030" y="59"/>
                  </a:lnTo>
                  <a:lnTo>
                    <a:pt x="998" y="60"/>
                  </a:lnTo>
                  <a:lnTo>
                    <a:pt x="971" y="59"/>
                  </a:lnTo>
                  <a:lnTo>
                    <a:pt x="945" y="59"/>
                  </a:lnTo>
                  <a:lnTo>
                    <a:pt x="885" y="61"/>
                  </a:lnTo>
                  <a:lnTo>
                    <a:pt x="837" y="58"/>
                  </a:lnTo>
                  <a:lnTo>
                    <a:pt x="784" y="61"/>
                  </a:lnTo>
                  <a:lnTo>
                    <a:pt x="740" y="59"/>
                  </a:lnTo>
                  <a:lnTo>
                    <a:pt x="692" y="61"/>
                  </a:lnTo>
                  <a:lnTo>
                    <a:pt x="652" y="59"/>
                  </a:lnTo>
                  <a:lnTo>
                    <a:pt x="609" y="58"/>
                  </a:lnTo>
                  <a:lnTo>
                    <a:pt x="569" y="59"/>
                  </a:lnTo>
                  <a:lnTo>
                    <a:pt x="534" y="59"/>
                  </a:lnTo>
                  <a:lnTo>
                    <a:pt x="431" y="59"/>
                  </a:lnTo>
                  <a:lnTo>
                    <a:pt x="401" y="60"/>
                  </a:lnTo>
                  <a:lnTo>
                    <a:pt x="311" y="59"/>
                  </a:lnTo>
                  <a:lnTo>
                    <a:pt x="256" y="59"/>
                  </a:lnTo>
                  <a:lnTo>
                    <a:pt x="103" y="58"/>
                  </a:lnTo>
                  <a:lnTo>
                    <a:pt x="19" y="58"/>
                  </a:lnTo>
                  <a:lnTo>
                    <a:pt x="4" y="54"/>
                  </a:lnTo>
                  <a:lnTo>
                    <a:pt x="1" y="46"/>
                  </a:lnTo>
                  <a:lnTo>
                    <a:pt x="0" y="39"/>
                  </a:lnTo>
                  <a:lnTo>
                    <a:pt x="0" y="31"/>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grpSp>
      <p:grpSp>
        <p:nvGrpSpPr>
          <p:cNvPr id="7186" name="Group 18"/>
          <p:cNvGrpSpPr>
            <a:grpSpLocks/>
          </p:cNvGrpSpPr>
          <p:nvPr/>
        </p:nvGrpSpPr>
        <p:grpSpPr bwMode="auto">
          <a:xfrm>
            <a:off x="5646738" y="153988"/>
            <a:ext cx="3435350" cy="552450"/>
            <a:chOff x="3557" y="97"/>
            <a:chExt cx="2164" cy="348"/>
          </a:xfrm>
        </p:grpSpPr>
        <p:sp>
          <p:nvSpPr>
            <p:cNvPr id="7187" name="Freeform 19"/>
            <p:cNvSpPr>
              <a:spLocks/>
            </p:cNvSpPr>
            <p:nvPr/>
          </p:nvSpPr>
          <p:spPr bwMode="auto">
            <a:xfrm>
              <a:off x="3557" y="97"/>
              <a:ext cx="2164" cy="284"/>
            </a:xfrm>
            <a:custGeom>
              <a:avLst/>
              <a:gdLst>
                <a:gd name="T0" fmla="*/ 29 w 2164"/>
                <a:gd name="T1" fmla="*/ 4 h 284"/>
                <a:gd name="T2" fmla="*/ 46 w 2164"/>
                <a:gd name="T3" fmla="*/ 0 h 284"/>
                <a:gd name="T4" fmla="*/ 2096 w 2164"/>
                <a:gd name="T5" fmla="*/ 0 h 284"/>
                <a:gd name="T6" fmla="*/ 2120 w 2164"/>
                <a:gd name="T7" fmla="*/ 3 h 284"/>
                <a:gd name="T8" fmla="*/ 2137 w 2164"/>
                <a:gd name="T9" fmla="*/ 10 h 284"/>
                <a:gd name="T10" fmla="*/ 2152 w 2164"/>
                <a:gd name="T11" fmla="*/ 28 h 284"/>
                <a:gd name="T12" fmla="*/ 2160 w 2164"/>
                <a:gd name="T13" fmla="*/ 49 h 284"/>
                <a:gd name="T14" fmla="*/ 2163 w 2164"/>
                <a:gd name="T15" fmla="*/ 73 h 284"/>
                <a:gd name="T16" fmla="*/ 2163 w 2164"/>
                <a:gd name="T17" fmla="*/ 283 h 284"/>
                <a:gd name="T18" fmla="*/ 81 w 2164"/>
                <a:gd name="T19" fmla="*/ 283 h 284"/>
                <a:gd name="T20" fmla="*/ 0 w 2164"/>
                <a:gd name="T21" fmla="*/ 283 h 284"/>
                <a:gd name="T22" fmla="*/ 0 w 2164"/>
                <a:gd name="T23" fmla="*/ 87 h 284"/>
                <a:gd name="T24" fmla="*/ 1 w 2164"/>
                <a:gd name="T25" fmla="*/ 59 h 284"/>
                <a:gd name="T26" fmla="*/ 9 w 2164"/>
                <a:gd name="T27" fmla="*/ 31 h 284"/>
                <a:gd name="T28" fmla="*/ 16 w 2164"/>
                <a:gd name="T29" fmla="*/ 16 h 284"/>
                <a:gd name="T30" fmla="*/ 29 w 2164"/>
                <a:gd name="T31" fmla="*/ 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4" h="284">
                  <a:moveTo>
                    <a:pt x="29" y="4"/>
                  </a:moveTo>
                  <a:lnTo>
                    <a:pt x="46" y="0"/>
                  </a:lnTo>
                  <a:lnTo>
                    <a:pt x="2096" y="0"/>
                  </a:lnTo>
                  <a:lnTo>
                    <a:pt x="2120" y="3"/>
                  </a:lnTo>
                  <a:lnTo>
                    <a:pt x="2137" y="10"/>
                  </a:lnTo>
                  <a:lnTo>
                    <a:pt x="2152" y="28"/>
                  </a:lnTo>
                  <a:lnTo>
                    <a:pt x="2160" y="49"/>
                  </a:lnTo>
                  <a:lnTo>
                    <a:pt x="2163" y="73"/>
                  </a:lnTo>
                  <a:lnTo>
                    <a:pt x="2163" y="283"/>
                  </a:lnTo>
                  <a:lnTo>
                    <a:pt x="81" y="283"/>
                  </a:lnTo>
                  <a:lnTo>
                    <a:pt x="0" y="283"/>
                  </a:lnTo>
                  <a:lnTo>
                    <a:pt x="0" y="87"/>
                  </a:lnTo>
                  <a:lnTo>
                    <a:pt x="1" y="59"/>
                  </a:lnTo>
                  <a:lnTo>
                    <a:pt x="9" y="31"/>
                  </a:lnTo>
                  <a:lnTo>
                    <a:pt x="16" y="16"/>
                  </a:lnTo>
                  <a:lnTo>
                    <a:pt x="29" y="4"/>
                  </a:lnTo>
                </a:path>
              </a:pathLst>
            </a:custGeom>
            <a:gradFill rotWithShape="0">
              <a:gsLst>
                <a:gs pos="0">
                  <a:srgbClr val="00CCFF"/>
                </a:gs>
                <a:gs pos="100000">
                  <a:srgbClr val="FFFFFF"/>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88" name="Freeform 20"/>
            <p:cNvSpPr>
              <a:spLocks/>
            </p:cNvSpPr>
            <p:nvPr/>
          </p:nvSpPr>
          <p:spPr bwMode="auto">
            <a:xfrm>
              <a:off x="3557" y="278"/>
              <a:ext cx="2164" cy="123"/>
            </a:xfrm>
            <a:custGeom>
              <a:avLst/>
              <a:gdLst>
                <a:gd name="T0" fmla="*/ 105 w 2164"/>
                <a:gd name="T1" fmla="*/ 42 h 123"/>
                <a:gd name="T2" fmla="*/ 170 w 2164"/>
                <a:gd name="T3" fmla="*/ 42 h 123"/>
                <a:gd name="T4" fmla="*/ 221 w 2164"/>
                <a:gd name="T5" fmla="*/ 63 h 123"/>
                <a:gd name="T6" fmla="*/ 305 w 2164"/>
                <a:gd name="T7" fmla="*/ 50 h 123"/>
                <a:gd name="T8" fmla="*/ 400 w 2164"/>
                <a:gd name="T9" fmla="*/ 44 h 123"/>
                <a:gd name="T10" fmla="*/ 466 w 2164"/>
                <a:gd name="T11" fmla="*/ 57 h 123"/>
                <a:gd name="T12" fmla="*/ 538 w 2164"/>
                <a:gd name="T13" fmla="*/ 50 h 123"/>
                <a:gd name="T14" fmla="*/ 654 w 2164"/>
                <a:gd name="T15" fmla="*/ 54 h 123"/>
                <a:gd name="T16" fmla="*/ 728 w 2164"/>
                <a:gd name="T17" fmla="*/ 63 h 123"/>
                <a:gd name="T18" fmla="*/ 815 w 2164"/>
                <a:gd name="T19" fmla="*/ 38 h 123"/>
                <a:gd name="T20" fmla="*/ 880 w 2164"/>
                <a:gd name="T21" fmla="*/ 60 h 123"/>
                <a:gd name="T22" fmla="*/ 968 w 2164"/>
                <a:gd name="T23" fmla="*/ 56 h 123"/>
                <a:gd name="T24" fmla="*/ 1013 w 2164"/>
                <a:gd name="T25" fmla="*/ 60 h 123"/>
                <a:gd name="T26" fmla="*/ 1053 w 2164"/>
                <a:gd name="T27" fmla="*/ 38 h 123"/>
                <a:gd name="T28" fmla="*/ 1105 w 2164"/>
                <a:gd name="T29" fmla="*/ 22 h 123"/>
                <a:gd name="T30" fmla="*/ 1167 w 2164"/>
                <a:gd name="T31" fmla="*/ 21 h 123"/>
                <a:gd name="T32" fmla="*/ 1218 w 2164"/>
                <a:gd name="T33" fmla="*/ 14 h 123"/>
                <a:gd name="T34" fmla="*/ 1265 w 2164"/>
                <a:gd name="T35" fmla="*/ 32 h 123"/>
                <a:gd name="T36" fmla="*/ 1316 w 2164"/>
                <a:gd name="T37" fmla="*/ 44 h 123"/>
                <a:gd name="T38" fmla="*/ 1399 w 2164"/>
                <a:gd name="T39" fmla="*/ 35 h 123"/>
                <a:gd name="T40" fmla="*/ 1436 w 2164"/>
                <a:gd name="T41" fmla="*/ 59 h 123"/>
                <a:gd name="T42" fmla="*/ 1493 w 2164"/>
                <a:gd name="T43" fmla="*/ 63 h 123"/>
                <a:gd name="T44" fmla="*/ 1589 w 2164"/>
                <a:gd name="T45" fmla="*/ 63 h 123"/>
                <a:gd name="T46" fmla="*/ 1647 w 2164"/>
                <a:gd name="T47" fmla="*/ 52 h 123"/>
                <a:gd name="T48" fmla="*/ 1691 w 2164"/>
                <a:gd name="T49" fmla="*/ 57 h 123"/>
                <a:gd name="T50" fmla="*/ 1743 w 2164"/>
                <a:gd name="T51" fmla="*/ 38 h 123"/>
                <a:gd name="T52" fmla="*/ 1817 w 2164"/>
                <a:gd name="T53" fmla="*/ 35 h 123"/>
                <a:gd name="T54" fmla="*/ 1878 w 2164"/>
                <a:gd name="T55" fmla="*/ 14 h 123"/>
                <a:gd name="T56" fmla="*/ 1926 w 2164"/>
                <a:gd name="T57" fmla="*/ 10 h 123"/>
                <a:gd name="T58" fmla="*/ 1988 w 2164"/>
                <a:gd name="T59" fmla="*/ 18 h 123"/>
                <a:gd name="T60" fmla="*/ 2042 w 2164"/>
                <a:gd name="T61" fmla="*/ 1 h 123"/>
                <a:gd name="T62" fmla="*/ 2093 w 2164"/>
                <a:gd name="T63" fmla="*/ 32 h 123"/>
                <a:gd name="T64" fmla="*/ 2150 w 2164"/>
                <a:gd name="T65" fmla="*/ 16 h 123"/>
                <a:gd name="T66" fmla="*/ 2163 w 2164"/>
                <a:gd name="T67" fmla="*/ 122 h 123"/>
                <a:gd name="T68" fmla="*/ 893 w 2164"/>
                <a:gd name="T69" fmla="*/ 99 h 123"/>
                <a:gd name="T70" fmla="*/ 0 w 2164"/>
                <a:gd name="T71" fmla="*/ 19 h 123"/>
                <a:gd name="T72" fmla="*/ 32 w 2164"/>
                <a:gd name="T73" fmla="*/ 33 h 123"/>
                <a:gd name="T74" fmla="*/ 75 w 2164"/>
                <a:gd name="T75" fmla="*/ 38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64" h="123">
                  <a:moveTo>
                    <a:pt x="75" y="38"/>
                  </a:moveTo>
                  <a:lnTo>
                    <a:pt x="105" y="42"/>
                  </a:lnTo>
                  <a:lnTo>
                    <a:pt x="138" y="38"/>
                  </a:lnTo>
                  <a:lnTo>
                    <a:pt x="170" y="42"/>
                  </a:lnTo>
                  <a:lnTo>
                    <a:pt x="195" y="53"/>
                  </a:lnTo>
                  <a:lnTo>
                    <a:pt x="221" y="63"/>
                  </a:lnTo>
                  <a:lnTo>
                    <a:pt x="266" y="54"/>
                  </a:lnTo>
                  <a:lnTo>
                    <a:pt x="305" y="50"/>
                  </a:lnTo>
                  <a:lnTo>
                    <a:pt x="360" y="50"/>
                  </a:lnTo>
                  <a:lnTo>
                    <a:pt x="400" y="44"/>
                  </a:lnTo>
                  <a:lnTo>
                    <a:pt x="435" y="50"/>
                  </a:lnTo>
                  <a:lnTo>
                    <a:pt x="466" y="57"/>
                  </a:lnTo>
                  <a:lnTo>
                    <a:pt x="494" y="59"/>
                  </a:lnTo>
                  <a:lnTo>
                    <a:pt x="538" y="50"/>
                  </a:lnTo>
                  <a:lnTo>
                    <a:pt x="586" y="50"/>
                  </a:lnTo>
                  <a:lnTo>
                    <a:pt x="654" y="54"/>
                  </a:lnTo>
                  <a:lnTo>
                    <a:pt x="683" y="65"/>
                  </a:lnTo>
                  <a:lnTo>
                    <a:pt x="728" y="63"/>
                  </a:lnTo>
                  <a:lnTo>
                    <a:pt x="773" y="44"/>
                  </a:lnTo>
                  <a:lnTo>
                    <a:pt x="815" y="38"/>
                  </a:lnTo>
                  <a:lnTo>
                    <a:pt x="844" y="44"/>
                  </a:lnTo>
                  <a:lnTo>
                    <a:pt x="880" y="60"/>
                  </a:lnTo>
                  <a:lnTo>
                    <a:pt x="921" y="66"/>
                  </a:lnTo>
                  <a:lnTo>
                    <a:pt x="968" y="56"/>
                  </a:lnTo>
                  <a:lnTo>
                    <a:pt x="989" y="52"/>
                  </a:lnTo>
                  <a:lnTo>
                    <a:pt x="1013" y="60"/>
                  </a:lnTo>
                  <a:lnTo>
                    <a:pt x="1032" y="50"/>
                  </a:lnTo>
                  <a:lnTo>
                    <a:pt x="1053" y="38"/>
                  </a:lnTo>
                  <a:lnTo>
                    <a:pt x="1078" y="26"/>
                  </a:lnTo>
                  <a:lnTo>
                    <a:pt x="1105" y="22"/>
                  </a:lnTo>
                  <a:lnTo>
                    <a:pt x="1136" y="26"/>
                  </a:lnTo>
                  <a:lnTo>
                    <a:pt x="1167" y="21"/>
                  </a:lnTo>
                  <a:lnTo>
                    <a:pt x="1198" y="14"/>
                  </a:lnTo>
                  <a:lnTo>
                    <a:pt x="1218" y="14"/>
                  </a:lnTo>
                  <a:lnTo>
                    <a:pt x="1237" y="16"/>
                  </a:lnTo>
                  <a:lnTo>
                    <a:pt x="1265" y="32"/>
                  </a:lnTo>
                  <a:lnTo>
                    <a:pt x="1293" y="29"/>
                  </a:lnTo>
                  <a:lnTo>
                    <a:pt x="1316" y="44"/>
                  </a:lnTo>
                  <a:lnTo>
                    <a:pt x="1361" y="44"/>
                  </a:lnTo>
                  <a:lnTo>
                    <a:pt x="1399" y="35"/>
                  </a:lnTo>
                  <a:lnTo>
                    <a:pt x="1417" y="47"/>
                  </a:lnTo>
                  <a:lnTo>
                    <a:pt x="1436" y="59"/>
                  </a:lnTo>
                  <a:lnTo>
                    <a:pt x="1462" y="56"/>
                  </a:lnTo>
                  <a:lnTo>
                    <a:pt x="1493" y="63"/>
                  </a:lnTo>
                  <a:lnTo>
                    <a:pt x="1526" y="56"/>
                  </a:lnTo>
                  <a:lnTo>
                    <a:pt x="1589" y="63"/>
                  </a:lnTo>
                  <a:lnTo>
                    <a:pt x="1616" y="69"/>
                  </a:lnTo>
                  <a:lnTo>
                    <a:pt x="1647" y="52"/>
                  </a:lnTo>
                  <a:lnTo>
                    <a:pt x="1667" y="51"/>
                  </a:lnTo>
                  <a:lnTo>
                    <a:pt x="1691" y="57"/>
                  </a:lnTo>
                  <a:lnTo>
                    <a:pt x="1714" y="54"/>
                  </a:lnTo>
                  <a:lnTo>
                    <a:pt x="1743" y="38"/>
                  </a:lnTo>
                  <a:lnTo>
                    <a:pt x="1793" y="33"/>
                  </a:lnTo>
                  <a:lnTo>
                    <a:pt x="1817" y="35"/>
                  </a:lnTo>
                  <a:lnTo>
                    <a:pt x="1842" y="35"/>
                  </a:lnTo>
                  <a:lnTo>
                    <a:pt x="1878" y="14"/>
                  </a:lnTo>
                  <a:lnTo>
                    <a:pt x="1899" y="6"/>
                  </a:lnTo>
                  <a:lnTo>
                    <a:pt x="1926" y="10"/>
                  </a:lnTo>
                  <a:lnTo>
                    <a:pt x="1957" y="32"/>
                  </a:lnTo>
                  <a:lnTo>
                    <a:pt x="1988" y="18"/>
                  </a:lnTo>
                  <a:lnTo>
                    <a:pt x="2017" y="0"/>
                  </a:lnTo>
                  <a:lnTo>
                    <a:pt x="2042" y="1"/>
                  </a:lnTo>
                  <a:lnTo>
                    <a:pt x="2071" y="38"/>
                  </a:lnTo>
                  <a:lnTo>
                    <a:pt x="2093" y="32"/>
                  </a:lnTo>
                  <a:lnTo>
                    <a:pt x="2125" y="16"/>
                  </a:lnTo>
                  <a:lnTo>
                    <a:pt x="2150" y="16"/>
                  </a:lnTo>
                  <a:lnTo>
                    <a:pt x="2163" y="28"/>
                  </a:lnTo>
                  <a:lnTo>
                    <a:pt x="2163" y="122"/>
                  </a:lnTo>
                  <a:lnTo>
                    <a:pt x="909" y="95"/>
                  </a:lnTo>
                  <a:lnTo>
                    <a:pt x="893" y="99"/>
                  </a:lnTo>
                  <a:lnTo>
                    <a:pt x="0" y="88"/>
                  </a:lnTo>
                  <a:lnTo>
                    <a:pt x="0" y="19"/>
                  </a:lnTo>
                  <a:lnTo>
                    <a:pt x="13" y="29"/>
                  </a:lnTo>
                  <a:lnTo>
                    <a:pt x="32" y="33"/>
                  </a:lnTo>
                  <a:lnTo>
                    <a:pt x="56" y="34"/>
                  </a:lnTo>
                  <a:lnTo>
                    <a:pt x="75" y="38"/>
                  </a:lnTo>
                </a:path>
              </a:pathLst>
            </a:custGeom>
            <a:solidFill>
              <a:srgbClr val="003300"/>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89" name="Freeform 21"/>
            <p:cNvSpPr>
              <a:spLocks/>
            </p:cNvSpPr>
            <p:nvPr/>
          </p:nvSpPr>
          <p:spPr bwMode="auto">
            <a:xfrm>
              <a:off x="3557" y="320"/>
              <a:ext cx="2164" cy="125"/>
            </a:xfrm>
            <a:custGeom>
              <a:avLst/>
              <a:gdLst>
                <a:gd name="T0" fmla="*/ 46 w 2164"/>
                <a:gd name="T1" fmla="*/ 123 h 125"/>
                <a:gd name="T2" fmla="*/ 2096 w 2164"/>
                <a:gd name="T3" fmla="*/ 124 h 125"/>
                <a:gd name="T4" fmla="*/ 2137 w 2164"/>
                <a:gd name="T5" fmla="*/ 120 h 125"/>
                <a:gd name="T6" fmla="*/ 2160 w 2164"/>
                <a:gd name="T7" fmla="*/ 104 h 125"/>
                <a:gd name="T8" fmla="*/ 2163 w 2164"/>
                <a:gd name="T9" fmla="*/ 14 h 125"/>
                <a:gd name="T10" fmla="*/ 2134 w 2164"/>
                <a:gd name="T11" fmla="*/ 4 h 125"/>
                <a:gd name="T12" fmla="*/ 2118 w 2164"/>
                <a:gd name="T13" fmla="*/ 34 h 125"/>
                <a:gd name="T14" fmla="*/ 2097 w 2164"/>
                <a:gd name="T15" fmla="*/ 31 h 125"/>
                <a:gd name="T16" fmla="*/ 2054 w 2164"/>
                <a:gd name="T17" fmla="*/ 17 h 125"/>
                <a:gd name="T18" fmla="*/ 1998 w 2164"/>
                <a:gd name="T19" fmla="*/ 21 h 125"/>
                <a:gd name="T20" fmla="*/ 1951 w 2164"/>
                <a:gd name="T21" fmla="*/ 25 h 125"/>
                <a:gd name="T22" fmla="*/ 1910 w 2164"/>
                <a:gd name="T23" fmla="*/ 17 h 125"/>
                <a:gd name="T24" fmla="*/ 1868 w 2164"/>
                <a:gd name="T25" fmla="*/ 27 h 125"/>
                <a:gd name="T26" fmla="*/ 1841 w 2164"/>
                <a:gd name="T27" fmla="*/ 33 h 125"/>
                <a:gd name="T28" fmla="*/ 1776 w 2164"/>
                <a:gd name="T29" fmla="*/ 28 h 125"/>
                <a:gd name="T30" fmla="*/ 1716 w 2164"/>
                <a:gd name="T31" fmla="*/ 24 h 125"/>
                <a:gd name="T32" fmla="*/ 1644 w 2164"/>
                <a:gd name="T33" fmla="*/ 54 h 125"/>
                <a:gd name="T34" fmla="*/ 1589 w 2164"/>
                <a:gd name="T35" fmla="*/ 38 h 125"/>
                <a:gd name="T36" fmla="*/ 1524 w 2164"/>
                <a:gd name="T37" fmla="*/ 37 h 125"/>
                <a:gd name="T38" fmla="*/ 1417 w 2164"/>
                <a:gd name="T39" fmla="*/ 36 h 125"/>
                <a:gd name="T40" fmla="*/ 1367 w 2164"/>
                <a:gd name="T41" fmla="*/ 33 h 125"/>
                <a:gd name="T42" fmla="*/ 1327 w 2164"/>
                <a:gd name="T43" fmla="*/ 24 h 125"/>
                <a:gd name="T44" fmla="*/ 1237 w 2164"/>
                <a:gd name="T45" fmla="*/ 43 h 125"/>
                <a:gd name="T46" fmla="*/ 1159 w 2164"/>
                <a:gd name="T47" fmla="*/ 33 h 125"/>
                <a:gd name="T48" fmla="*/ 1065 w 2164"/>
                <a:gd name="T49" fmla="*/ 38 h 125"/>
                <a:gd name="T50" fmla="*/ 988 w 2164"/>
                <a:gd name="T51" fmla="*/ 38 h 125"/>
                <a:gd name="T52" fmla="*/ 897 w 2164"/>
                <a:gd name="T53" fmla="*/ 51 h 125"/>
                <a:gd name="T54" fmla="*/ 801 w 2164"/>
                <a:gd name="T55" fmla="*/ 45 h 125"/>
                <a:gd name="T56" fmla="*/ 692 w 2164"/>
                <a:gd name="T57" fmla="*/ 46 h 125"/>
                <a:gd name="T58" fmla="*/ 575 w 2164"/>
                <a:gd name="T59" fmla="*/ 33 h 125"/>
                <a:gd name="T60" fmla="*/ 454 w 2164"/>
                <a:gd name="T61" fmla="*/ 23 h 125"/>
                <a:gd name="T62" fmla="*/ 371 w 2164"/>
                <a:gd name="T63" fmla="*/ 35 h 125"/>
                <a:gd name="T64" fmla="*/ 322 w 2164"/>
                <a:gd name="T65" fmla="*/ 31 h 125"/>
                <a:gd name="T66" fmla="*/ 252 w 2164"/>
                <a:gd name="T67" fmla="*/ 36 h 125"/>
                <a:gd name="T68" fmla="*/ 176 w 2164"/>
                <a:gd name="T69" fmla="*/ 35 h 125"/>
                <a:gd name="T70" fmla="*/ 99 w 2164"/>
                <a:gd name="T71" fmla="*/ 43 h 125"/>
                <a:gd name="T72" fmla="*/ 20 w 2164"/>
                <a:gd name="T73" fmla="*/ 37 h 125"/>
                <a:gd name="T74" fmla="*/ 2 w 2164"/>
                <a:gd name="T75" fmla="*/ 73 h 125"/>
                <a:gd name="T76" fmla="*/ 16 w 2164"/>
                <a:gd name="T77" fmla="*/ 11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64" h="125">
                  <a:moveTo>
                    <a:pt x="29" y="120"/>
                  </a:moveTo>
                  <a:lnTo>
                    <a:pt x="46" y="123"/>
                  </a:lnTo>
                  <a:lnTo>
                    <a:pt x="66" y="124"/>
                  </a:lnTo>
                  <a:lnTo>
                    <a:pt x="2096" y="124"/>
                  </a:lnTo>
                  <a:lnTo>
                    <a:pt x="2120" y="122"/>
                  </a:lnTo>
                  <a:lnTo>
                    <a:pt x="2137" y="120"/>
                  </a:lnTo>
                  <a:lnTo>
                    <a:pt x="2152" y="113"/>
                  </a:lnTo>
                  <a:lnTo>
                    <a:pt x="2160" y="104"/>
                  </a:lnTo>
                  <a:lnTo>
                    <a:pt x="2163" y="95"/>
                  </a:lnTo>
                  <a:lnTo>
                    <a:pt x="2163" y="14"/>
                  </a:lnTo>
                  <a:lnTo>
                    <a:pt x="2144" y="0"/>
                  </a:lnTo>
                  <a:lnTo>
                    <a:pt x="2134" y="4"/>
                  </a:lnTo>
                  <a:lnTo>
                    <a:pt x="2125" y="18"/>
                  </a:lnTo>
                  <a:lnTo>
                    <a:pt x="2118" y="34"/>
                  </a:lnTo>
                  <a:lnTo>
                    <a:pt x="2109" y="33"/>
                  </a:lnTo>
                  <a:lnTo>
                    <a:pt x="2097" y="31"/>
                  </a:lnTo>
                  <a:lnTo>
                    <a:pt x="2071" y="23"/>
                  </a:lnTo>
                  <a:lnTo>
                    <a:pt x="2054" y="17"/>
                  </a:lnTo>
                  <a:lnTo>
                    <a:pt x="2027" y="14"/>
                  </a:lnTo>
                  <a:lnTo>
                    <a:pt x="1998" y="21"/>
                  </a:lnTo>
                  <a:lnTo>
                    <a:pt x="1970" y="33"/>
                  </a:lnTo>
                  <a:lnTo>
                    <a:pt x="1951" y="25"/>
                  </a:lnTo>
                  <a:lnTo>
                    <a:pt x="1934" y="23"/>
                  </a:lnTo>
                  <a:lnTo>
                    <a:pt x="1910" y="17"/>
                  </a:lnTo>
                  <a:lnTo>
                    <a:pt x="1885" y="19"/>
                  </a:lnTo>
                  <a:lnTo>
                    <a:pt x="1868" y="27"/>
                  </a:lnTo>
                  <a:lnTo>
                    <a:pt x="1861" y="37"/>
                  </a:lnTo>
                  <a:lnTo>
                    <a:pt x="1841" y="33"/>
                  </a:lnTo>
                  <a:lnTo>
                    <a:pt x="1813" y="33"/>
                  </a:lnTo>
                  <a:lnTo>
                    <a:pt x="1776" y="28"/>
                  </a:lnTo>
                  <a:lnTo>
                    <a:pt x="1744" y="37"/>
                  </a:lnTo>
                  <a:lnTo>
                    <a:pt x="1716" y="24"/>
                  </a:lnTo>
                  <a:lnTo>
                    <a:pt x="1679" y="33"/>
                  </a:lnTo>
                  <a:lnTo>
                    <a:pt x="1644" y="54"/>
                  </a:lnTo>
                  <a:lnTo>
                    <a:pt x="1614" y="46"/>
                  </a:lnTo>
                  <a:lnTo>
                    <a:pt x="1589" y="38"/>
                  </a:lnTo>
                  <a:lnTo>
                    <a:pt x="1560" y="34"/>
                  </a:lnTo>
                  <a:lnTo>
                    <a:pt x="1524" y="37"/>
                  </a:lnTo>
                  <a:lnTo>
                    <a:pt x="1467" y="44"/>
                  </a:lnTo>
                  <a:lnTo>
                    <a:pt x="1417" y="36"/>
                  </a:lnTo>
                  <a:lnTo>
                    <a:pt x="1395" y="40"/>
                  </a:lnTo>
                  <a:lnTo>
                    <a:pt x="1367" y="33"/>
                  </a:lnTo>
                  <a:lnTo>
                    <a:pt x="1348" y="25"/>
                  </a:lnTo>
                  <a:lnTo>
                    <a:pt x="1327" y="24"/>
                  </a:lnTo>
                  <a:lnTo>
                    <a:pt x="1287" y="28"/>
                  </a:lnTo>
                  <a:lnTo>
                    <a:pt x="1237" y="43"/>
                  </a:lnTo>
                  <a:lnTo>
                    <a:pt x="1194" y="30"/>
                  </a:lnTo>
                  <a:lnTo>
                    <a:pt x="1159" y="33"/>
                  </a:lnTo>
                  <a:lnTo>
                    <a:pt x="1125" y="51"/>
                  </a:lnTo>
                  <a:lnTo>
                    <a:pt x="1065" y="38"/>
                  </a:lnTo>
                  <a:lnTo>
                    <a:pt x="1019" y="45"/>
                  </a:lnTo>
                  <a:lnTo>
                    <a:pt x="988" y="38"/>
                  </a:lnTo>
                  <a:lnTo>
                    <a:pt x="943" y="42"/>
                  </a:lnTo>
                  <a:lnTo>
                    <a:pt x="897" y="51"/>
                  </a:lnTo>
                  <a:lnTo>
                    <a:pt x="866" y="48"/>
                  </a:lnTo>
                  <a:lnTo>
                    <a:pt x="801" y="45"/>
                  </a:lnTo>
                  <a:lnTo>
                    <a:pt x="760" y="51"/>
                  </a:lnTo>
                  <a:lnTo>
                    <a:pt x="692" y="46"/>
                  </a:lnTo>
                  <a:lnTo>
                    <a:pt x="636" y="42"/>
                  </a:lnTo>
                  <a:lnTo>
                    <a:pt x="575" y="33"/>
                  </a:lnTo>
                  <a:lnTo>
                    <a:pt x="518" y="42"/>
                  </a:lnTo>
                  <a:lnTo>
                    <a:pt x="454" y="23"/>
                  </a:lnTo>
                  <a:lnTo>
                    <a:pt x="404" y="24"/>
                  </a:lnTo>
                  <a:lnTo>
                    <a:pt x="371" y="35"/>
                  </a:lnTo>
                  <a:lnTo>
                    <a:pt x="349" y="26"/>
                  </a:lnTo>
                  <a:lnTo>
                    <a:pt x="322" y="31"/>
                  </a:lnTo>
                  <a:lnTo>
                    <a:pt x="287" y="33"/>
                  </a:lnTo>
                  <a:lnTo>
                    <a:pt x="252" y="36"/>
                  </a:lnTo>
                  <a:lnTo>
                    <a:pt x="211" y="44"/>
                  </a:lnTo>
                  <a:lnTo>
                    <a:pt x="176" y="35"/>
                  </a:lnTo>
                  <a:lnTo>
                    <a:pt x="143" y="39"/>
                  </a:lnTo>
                  <a:lnTo>
                    <a:pt x="99" y="43"/>
                  </a:lnTo>
                  <a:lnTo>
                    <a:pt x="71" y="39"/>
                  </a:lnTo>
                  <a:lnTo>
                    <a:pt x="20" y="37"/>
                  </a:lnTo>
                  <a:lnTo>
                    <a:pt x="0" y="46"/>
                  </a:lnTo>
                  <a:lnTo>
                    <a:pt x="2" y="73"/>
                  </a:lnTo>
                  <a:lnTo>
                    <a:pt x="5" y="96"/>
                  </a:lnTo>
                  <a:lnTo>
                    <a:pt x="16" y="116"/>
                  </a:lnTo>
                  <a:lnTo>
                    <a:pt x="29" y="120"/>
                  </a:lnTo>
                </a:path>
              </a:pathLst>
            </a:custGeom>
            <a:gradFill rotWithShape="0">
              <a:gsLst>
                <a:gs pos="0">
                  <a:srgbClr val="CC6600"/>
                </a:gs>
                <a:gs pos="100000">
                  <a:srgbClr val="000000"/>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90" name="Freeform 22"/>
            <p:cNvSpPr>
              <a:spLocks/>
            </p:cNvSpPr>
            <p:nvPr/>
          </p:nvSpPr>
          <p:spPr bwMode="auto">
            <a:xfrm>
              <a:off x="3570" y="104"/>
              <a:ext cx="2129" cy="162"/>
            </a:xfrm>
            <a:custGeom>
              <a:avLst/>
              <a:gdLst>
                <a:gd name="T0" fmla="*/ 0 w 2129"/>
                <a:gd name="T1" fmla="*/ 122 h 162"/>
                <a:gd name="T2" fmla="*/ 5 w 2129"/>
                <a:gd name="T3" fmla="*/ 129 h 162"/>
                <a:gd name="T4" fmla="*/ 9 w 2129"/>
                <a:gd name="T5" fmla="*/ 58 h 162"/>
                <a:gd name="T6" fmla="*/ 28 w 2129"/>
                <a:gd name="T7" fmla="*/ 29 h 162"/>
                <a:gd name="T8" fmla="*/ 101 w 2129"/>
                <a:gd name="T9" fmla="*/ 25 h 162"/>
                <a:gd name="T10" fmla="*/ 243 w 2129"/>
                <a:gd name="T11" fmla="*/ 29 h 162"/>
                <a:gd name="T12" fmla="*/ 378 w 2129"/>
                <a:gd name="T13" fmla="*/ 28 h 162"/>
                <a:gd name="T14" fmla="*/ 537 w 2129"/>
                <a:gd name="T15" fmla="*/ 29 h 162"/>
                <a:gd name="T16" fmla="*/ 645 w 2129"/>
                <a:gd name="T17" fmla="*/ 25 h 162"/>
                <a:gd name="T18" fmla="*/ 735 w 2129"/>
                <a:gd name="T19" fmla="*/ 25 h 162"/>
                <a:gd name="T20" fmla="*/ 870 w 2129"/>
                <a:gd name="T21" fmla="*/ 33 h 162"/>
                <a:gd name="T22" fmla="*/ 968 w 2129"/>
                <a:gd name="T23" fmla="*/ 35 h 162"/>
                <a:gd name="T24" fmla="*/ 1079 w 2129"/>
                <a:gd name="T25" fmla="*/ 29 h 162"/>
                <a:gd name="T26" fmla="*/ 1212 w 2129"/>
                <a:gd name="T27" fmla="*/ 40 h 162"/>
                <a:gd name="T28" fmla="*/ 1316 w 2129"/>
                <a:gd name="T29" fmla="*/ 37 h 162"/>
                <a:gd name="T30" fmla="*/ 1414 w 2129"/>
                <a:gd name="T31" fmla="*/ 32 h 162"/>
                <a:gd name="T32" fmla="*/ 1525 w 2129"/>
                <a:gd name="T33" fmla="*/ 36 h 162"/>
                <a:gd name="T34" fmla="*/ 1621 w 2129"/>
                <a:gd name="T35" fmla="*/ 32 h 162"/>
                <a:gd name="T36" fmla="*/ 1714 w 2129"/>
                <a:gd name="T37" fmla="*/ 29 h 162"/>
                <a:gd name="T38" fmla="*/ 1781 w 2129"/>
                <a:gd name="T39" fmla="*/ 32 h 162"/>
                <a:gd name="T40" fmla="*/ 1913 w 2129"/>
                <a:gd name="T41" fmla="*/ 25 h 162"/>
                <a:gd name="T42" fmla="*/ 2046 w 2129"/>
                <a:gd name="T43" fmla="*/ 33 h 162"/>
                <a:gd name="T44" fmla="*/ 2093 w 2129"/>
                <a:gd name="T45" fmla="*/ 47 h 162"/>
                <a:gd name="T46" fmla="*/ 2115 w 2129"/>
                <a:gd name="T47" fmla="*/ 68 h 162"/>
                <a:gd name="T48" fmla="*/ 2128 w 2129"/>
                <a:gd name="T49" fmla="*/ 124 h 162"/>
                <a:gd name="T50" fmla="*/ 2128 w 2129"/>
                <a:gd name="T51" fmla="*/ 41 h 162"/>
                <a:gd name="T52" fmla="*/ 2120 w 2129"/>
                <a:gd name="T53" fmla="*/ 16 h 162"/>
                <a:gd name="T54" fmla="*/ 1974 w 2129"/>
                <a:gd name="T55" fmla="*/ 6 h 162"/>
                <a:gd name="T56" fmla="*/ 1855 w 2129"/>
                <a:gd name="T57" fmla="*/ 1 h 162"/>
                <a:gd name="T58" fmla="*/ 1774 w 2129"/>
                <a:gd name="T59" fmla="*/ 3 h 162"/>
                <a:gd name="T60" fmla="*/ 1658 w 2129"/>
                <a:gd name="T61" fmla="*/ 8 h 162"/>
                <a:gd name="T62" fmla="*/ 1453 w 2129"/>
                <a:gd name="T63" fmla="*/ 6 h 162"/>
                <a:gd name="T64" fmla="*/ 1311 w 2129"/>
                <a:gd name="T65" fmla="*/ 6 h 162"/>
                <a:gd name="T66" fmla="*/ 1212 w 2129"/>
                <a:gd name="T67" fmla="*/ 6 h 162"/>
                <a:gd name="T68" fmla="*/ 1135 w 2129"/>
                <a:gd name="T69" fmla="*/ 4 h 162"/>
                <a:gd name="T70" fmla="*/ 1000 w 2129"/>
                <a:gd name="T71" fmla="*/ 6 h 162"/>
                <a:gd name="T72" fmla="*/ 837 w 2129"/>
                <a:gd name="T73" fmla="*/ 6 h 162"/>
                <a:gd name="T74" fmla="*/ 652 w 2129"/>
                <a:gd name="T75" fmla="*/ 4 h 162"/>
                <a:gd name="T76" fmla="*/ 569 w 2129"/>
                <a:gd name="T77" fmla="*/ 2 h 162"/>
                <a:gd name="T78" fmla="*/ 431 w 2129"/>
                <a:gd name="T79" fmla="*/ 2 h 162"/>
                <a:gd name="T80" fmla="*/ 256 w 2129"/>
                <a:gd name="T81" fmla="*/ 2 h 162"/>
                <a:gd name="T82" fmla="*/ 107 w 2129"/>
                <a:gd name="T83" fmla="*/ 0 h 162"/>
                <a:gd name="T84" fmla="*/ 34 w 2129"/>
                <a:gd name="T85" fmla="*/ 1 h 162"/>
                <a:gd name="T86" fmla="*/ 5 w 2129"/>
                <a:gd name="T87" fmla="*/ 18 h 162"/>
                <a:gd name="T88" fmla="*/ 0 w 2129"/>
                <a:gd name="T89" fmla="*/ 56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29" h="162">
                  <a:moveTo>
                    <a:pt x="0" y="78"/>
                  </a:moveTo>
                  <a:lnTo>
                    <a:pt x="0" y="122"/>
                  </a:lnTo>
                  <a:lnTo>
                    <a:pt x="0" y="161"/>
                  </a:lnTo>
                  <a:lnTo>
                    <a:pt x="5" y="129"/>
                  </a:lnTo>
                  <a:lnTo>
                    <a:pt x="7" y="104"/>
                  </a:lnTo>
                  <a:lnTo>
                    <a:pt x="9" y="58"/>
                  </a:lnTo>
                  <a:lnTo>
                    <a:pt x="15" y="36"/>
                  </a:lnTo>
                  <a:lnTo>
                    <a:pt x="28" y="29"/>
                  </a:lnTo>
                  <a:lnTo>
                    <a:pt x="60" y="24"/>
                  </a:lnTo>
                  <a:lnTo>
                    <a:pt x="101" y="25"/>
                  </a:lnTo>
                  <a:lnTo>
                    <a:pt x="200" y="25"/>
                  </a:lnTo>
                  <a:lnTo>
                    <a:pt x="243" y="29"/>
                  </a:lnTo>
                  <a:lnTo>
                    <a:pt x="306" y="25"/>
                  </a:lnTo>
                  <a:lnTo>
                    <a:pt x="378" y="28"/>
                  </a:lnTo>
                  <a:lnTo>
                    <a:pt x="431" y="27"/>
                  </a:lnTo>
                  <a:lnTo>
                    <a:pt x="537" y="29"/>
                  </a:lnTo>
                  <a:lnTo>
                    <a:pt x="574" y="29"/>
                  </a:lnTo>
                  <a:lnTo>
                    <a:pt x="645" y="25"/>
                  </a:lnTo>
                  <a:lnTo>
                    <a:pt x="669" y="30"/>
                  </a:lnTo>
                  <a:lnTo>
                    <a:pt x="735" y="25"/>
                  </a:lnTo>
                  <a:lnTo>
                    <a:pt x="836" y="29"/>
                  </a:lnTo>
                  <a:lnTo>
                    <a:pt x="870" y="33"/>
                  </a:lnTo>
                  <a:lnTo>
                    <a:pt x="923" y="29"/>
                  </a:lnTo>
                  <a:lnTo>
                    <a:pt x="968" y="35"/>
                  </a:lnTo>
                  <a:lnTo>
                    <a:pt x="1006" y="35"/>
                  </a:lnTo>
                  <a:lnTo>
                    <a:pt x="1079" y="29"/>
                  </a:lnTo>
                  <a:lnTo>
                    <a:pt x="1149" y="33"/>
                  </a:lnTo>
                  <a:lnTo>
                    <a:pt x="1212" y="40"/>
                  </a:lnTo>
                  <a:lnTo>
                    <a:pt x="1231" y="41"/>
                  </a:lnTo>
                  <a:lnTo>
                    <a:pt x="1316" y="37"/>
                  </a:lnTo>
                  <a:lnTo>
                    <a:pt x="1395" y="34"/>
                  </a:lnTo>
                  <a:lnTo>
                    <a:pt x="1414" y="32"/>
                  </a:lnTo>
                  <a:lnTo>
                    <a:pt x="1443" y="33"/>
                  </a:lnTo>
                  <a:lnTo>
                    <a:pt x="1525" y="36"/>
                  </a:lnTo>
                  <a:lnTo>
                    <a:pt x="1588" y="30"/>
                  </a:lnTo>
                  <a:lnTo>
                    <a:pt x="1621" y="32"/>
                  </a:lnTo>
                  <a:lnTo>
                    <a:pt x="1671" y="33"/>
                  </a:lnTo>
                  <a:lnTo>
                    <a:pt x="1714" y="29"/>
                  </a:lnTo>
                  <a:lnTo>
                    <a:pt x="1742" y="25"/>
                  </a:lnTo>
                  <a:lnTo>
                    <a:pt x="1781" y="32"/>
                  </a:lnTo>
                  <a:lnTo>
                    <a:pt x="1860" y="34"/>
                  </a:lnTo>
                  <a:lnTo>
                    <a:pt x="1913" y="25"/>
                  </a:lnTo>
                  <a:lnTo>
                    <a:pt x="1990" y="33"/>
                  </a:lnTo>
                  <a:lnTo>
                    <a:pt x="2046" y="33"/>
                  </a:lnTo>
                  <a:lnTo>
                    <a:pt x="2075" y="33"/>
                  </a:lnTo>
                  <a:lnTo>
                    <a:pt x="2093" y="47"/>
                  </a:lnTo>
                  <a:lnTo>
                    <a:pt x="2105" y="54"/>
                  </a:lnTo>
                  <a:lnTo>
                    <a:pt x="2115" y="68"/>
                  </a:lnTo>
                  <a:lnTo>
                    <a:pt x="2122" y="92"/>
                  </a:lnTo>
                  <a:lnTo>
                    <a:pt x="2128" y="124"/>
                  </a:lnTo>
                  <a:lnTo>
                    <a:pt x="2128" y="58"/>
                  </a:lnTo>
                  <a:lnTo>
                    <a:pt x="2128" y="41"/>
                  </a:lnTo>
                  <a:lnTo>
                    <a:pt x="2125" y="30"/>
                  </a:lnTo>
                  <a:lnTo>
                    <a:pt x="2120" y="16"/>
                  </a:lnTo>
                  <a:lnTo>
                    <a:pt x="2089" y="7"/>
                  </a:lnTo>
                  <a:lnTo>
                    <a:pt x="1974" y="6"/>
                  </a:lnTo>
                  <a:lnTo>
                    <a:pt x="1946" y="1"/>
                  </a:lnTo>
                  <a:lnTo>
                    <a:pt x="1855" y="1"/>
                  </a:lnTo>
                  <a:lnTo>
                    <a:pt x="1829" y="3"/>
                  </a:lnTo>
                  <a:lnTo>
                    <a:pt x="1774" y="3"/>
                  </a:lnTo>
                  <a:lnTo>
                    <a:pt x="1733" y="2"/>
                  </a:lnTo>
                  <a:lnTo>
                    <a:pt x="1658" y="8"/>
                  </a:lnTo>
                  <a:lnTo>
                    <a:pt x="1501" y="3"/>
                  </a:lnTo>
                  <a:lnTo>
                    <a:pt x="1453" y="6"/>
                  </a:lnTo>
                  <a:lnTo>
                    <a:pt x="1366" y="10"/>
                  </a:lnTo>
                  <a:lnTo>
                    <a:pt x="1311" y="6"/>
                  </a:lnTo>
                  <a:lnTo>
                    <a:pt x="1256" y="6"/>
                  </a:lnTo>
                  <a:lnTo>
                    <a:pt x="1212" y="6"/>
                  </a:lnTo>
                  <a:lnTo>
                    <a:pt x="1164" y="9"/>
                  </a:lnTo>
                  <a:lnTo>
                    <a:pt x="1135" y="4"/>
                  </a:lnTo>
                  <a:lnTo>
                    <a:pt x="1031" y="6"/>
                  </a:lnTo>
                  <a:lnTo>
                    <a:pt x="1000" y="6"/>
                  </a:lnTo>
                  <a:lnTo>
                    <a:pt x="945" y="4"/>
                  </a:lnTo>
                  <a:lnTo>
                    <a:pt x="837" y="6"/>
                  </a:lnTo>
                  <a:lnTo>
                    <a:pt x="741" y="4"/>
                  </a:lnTo>
                  <a:lnTo>
                    <a:pt x="652" y="4"/>
                  </a:lnTo>
                  <a:lnTo>
                    <a:pt x="610" y="6"/>
                  </a:lnTo>
                  <a:lnTo>
                    <a:pt x="569" y="2"/>
                  </a:lnTo>
                  <a:lnTo>
                    <a:pt x="535" y="2"/>
                  </a:lnTo>
                  <a:lnTo>
                    <a:pt x="431" y="2"/>
                  </a:lnTo>
                  <a:lnTo>
                    <a:pt x="312" y="4"/>
                  </a:lnTo>
                  <a:lnTo>
                    <a:pt x="256" y="2"/>
                  </a:lnTo>
                  <a:lnTo>
                    <a:pt x="190" y="4"/>
                  </a:lnTo>
                  <a:lnTo>
                    <a:pt x="107" y="0"/>
                  </a:lnTo>
                  <a:lnTo>
                    <a:pt x="56" y="0"/>
                  </a:lnTo>
                  <a:lnTo>
                    <a:pt x="34" y="1"/>
                  </a:lnTo>
                  <a:lnTo>
                    <a:pt x="19" y="6"/>
                  </a:lnTo>
                  <a:lnTo>
                    <a:pt x="5" y="18"/>
                  </a:lnTo>
                  <a:lnTo>
                    <a:pt x="1" y="37"/>
                  </a:lnTo>
                  <a:lnTo>
                    <a:pt x="0" y="56"/>
                  </a:lnTo>
                  <a:lnTo>
                    <a:pt x="0" y="78"/>
                  </a:lnTo>
                </a:path>
              </a:pathLst>
            </a:custGeom>
            <a:solidFill>
              <a:srgbClr val="FFFFFF"/>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sp>
          <p:nvSpPr>
            <p:cNvPr id="7191" name="Freeform 23"/>
            <p:cNvSpPr>
              <a:spLocks/>
            </p:cNvSpPr>
            <p:nvPr/>
          </p:nvSpPr>
          <p:spPr bwMode="auto">
            <a:xfrm>
              <a:off x="3574" y="363"/>
              <a:ext cx="2128" cy="65"/>
            </a:xfrm>
            <a:custGeom>
              <a:avLst/>
              <a:gdLst>
                <a:gd name="T0" fmla="*/ 0 w 2128"/>
                <a:gd name="T1" fmla="*/ 15 h 65"/>
                <a:gd name="T2" fmla="*/ 6 w 2128"/>
                <a:gd name="T3" fmla="*/ 12 h 65"/>
                <a:gd name="T4" fmla="*/ 8 w 2128"/>
                <a:gd name="T5" fmla="*/ 40 h 65"/>
                <a:gd name="T6" fmla="*/ 27 w 2128"/>
                <a:gd name="T7" fmla="*/ 52 h 65"/>
                <a:gd name="T8" fmla="*/ 59 w 2128"/>
                <a:gd name="T9" fmla="*/ 49 h 65"/>
                <a:gd name="T10" fmla="*/ 110 w 2128"/>
                <a:gd name="T11" fmla="*/ 49 h 65"/>
                <a:gd name="T12" fmla="*/ 162 w 2128"/>
                <a:gd name="T13" fmla="*/ 50 h 65"/>
                <a:gd name="T14" fmla="*/ 192 w 2128"/>
                <a:gd name="T15" fmla="*/ 51 h 65"/>
                <a:gd name="T16" fmla="*/ 248 w 2128"/>
                <a:gd name="T17" fmla="*/ 48 h 65"/>
                <a:gd name="T18" fmla="*/ 327 w 2128"/>
                <a:gd name="T19" fmla="*/ 51 h 65"/>
                <a:gd name="T20" fmla="*/ 413 w 2128"/>
                <a:gd name="T21" fmla="*/ 51 h 65"/>
                <a:gd name="T22" fmla="*/ 479 w 2128"/>
                <a:gd name="T23" fmla="*/ 53 h 65"/>
                <a:gd name="T24" fmla="*/ 517 w 2128"/>
                <a:gd name="T25" fmla="*/ 52 h 65"/>
                <a:gd name="T26" fmla="*/ 645 w 2128"/>
                <a:gd name="T27" fmla="*/ 53 h 65"/>
                <a:gd name="T28" fmla="*/ 725 w 2128"/>
                <a:gd name="T29" fmla="*/ 49 h 65"/>
                <a:gd name="T30" fmla="*/ 805 w 2128"/>
                <a:gd name="T31" fmla="*/ 50 h 65"/>
                <a:gd name="T32" fmla="*/ 869 w 2128"/>
                <a:gd name="T33" fmla="*/ 50 h 65"/>
                <a:gd name="T34" fmla="*/ 968 w 2128"/>
                <a:gd name="T35" fmla="*/ 49 h 65"/>
                <a:gd name="T36" fmla="*/ 1044 w 2128"/>
                <a:gd name="T37" fmla="*/ 46 h 65"/>
                <a:gd name="T38" fmla="*/ 1157 w 2128"/>
                <a:gd name="T39" fmla="*/ 47 h 65"/>
                <a:gd name="T40" fmla="*/ 1295 w 2128"/>
                <a:gd name="T41" fmla="*/ 49 h 65"/>
                <a:gd name="T42" fmla="*/ 1377 w 2128"/>
                <a:gd name="T43" fmla="*/ 46 h 65"/>
                <a:gd name="T44" fmla="*/ 1412 w 2128"/>
                <a:gd name="T45" fmla="*/ 51 h 65"/>
                <a:gd name="T46" fmla="*/ 1519 w 2128"/>
                <a:gd name="T47" fmla="*/ 51 h 65"/>
                <a:gd name="T48" fmla="*/ 1606 w 2128"/>
                <a:gd name="T49" fmla="*/ 51 h 65"/>
                <a:gd name="T50" fmla="*/ 1636 w 2128"/>
                <a:gd name="T51" fmla="*/ 48 h 65"/>
                <a:gd name="T52" fmla="*/ 1686 w 2128"/>
                <a:gd name="T53" fmla="*/ 51 h 65"/>
                <a:gd name="T54" fmla="*/ 1712 w 2128"/>
                <a:gd name="T55" fmla="*/ 52 h 65"/>
                <a:gd name="T56" fmla="*/ 1782 w 2128"/>
                <a:gd name="T57" fmla="*/ 51 h 65"/>
                <a:gd name="T58" fmla="*/ 1841 w 2128"/>
                <a:gd name="T59" fmla="*/ 50 h 65"/>
                <a:gd name="T60" fmla="*/ 1937 w 2128"/>
                <a:gd name="T61" fmla="*/ 48 h 65"/>
                <a:gd name="T62" fmla="*/ 2072 w 2128"/>
                <a:gd name="T63" fmla="*/ 47 h 65"/>
                <a:gd name="T64" fmla="*/ 2104 w 2128"/>
                <a:gd name="T65" fmla="*/ 42 h 65"/>
                <a:gd name="T66" fmla="*/ 2120 w 2128"/>
                <a:gd name="T67" fmla="*/ 27 h 65"/>
                <a:gd name="T68" fmla="*/ 2127 w 2128"/>
                <a:gd name="T69" fmla="*/ 40 h 65"/>
                <a:gd name="T70" fmla="*/ 2124 w 2128"/>
                <a:gd name="T71" fmla="*/ 51 h 65"/>
                <a:gd name="T72" fmla="*/ 2107 w 2128"/>
                <a:gd name="T73" fmla="*/ 61 h 65"/>
                <a:gd name="T74" fmla="*/ 1972 w 2128"/>
                <a:gd name="T75" fmla="*/ 61 h 65"/>
                <a:gd name="T76" fmla="*/ 1854 w 2128"/>
                <a:gd name="T77" fmla="*/ 63 h 65"/>
                <a:gd name="T78" fmla="*/ 1800 w 2128"/>
                <a:gd name="T79" fmla="*/ 64 h 65"/>
                <a:gd name="T80" fmla="*/ 1739 w 2128"/>
                <a:gd name="T81" fmla="*/ 64 h 65"/>
                <a:gd name="T82" fmla="*/ 1628 w 2128"/>
                <a:gd name="T83" fmla="*/ 60 h 65"/>
                <a:gd name="T84" fmla="*/ 1493 w 2128"/>
                <a:gd name="T85" fmla="*/ 59 h 65"/>
                <a:gd name="T86" fmla="*/ 1382 w 2128"/>
                <a:gd name="T87" fmla="*/ 61 h 65"/>
                <a:gd name="T88" fmla="*/ 1310 w 2128"/>
                <a:gd name="T89" fmla="*/ 61 h 65"/>
                <a:gd name="T90" fmla="*/ 1256 w 2128"/>
                <a:gd name="T91" fmla="*/ 61 h 65"/>
                <a:gd name="T92" fmla="*/ 1212 w 2128"/>
                <a:gd name="T93" fmla="*/ 62 h 65"/>
                <a:gd name="T94" fmla="*/ 1163 w 2128"/>
                <a:gd name="T95" fmla="*/ 60 h 65"/>
                <a:gd name="T96" fmla="*/ 1106 w 2128"/>
                <a:gd name="T97" fmla="*/ 63 h 65"/>
                <a:gd name="T98" fmla="*/ 1030 w 2128"/>
                <a:gd name="T99" fmla="*/ 62 h 65"/>
                <a:gd name="T100" fmla="*/ 971 w 2128"/>
                <a:gd name="T101" fmla="*/ 62 h 65"/>
                <a:gd name="T102" fmla="*/ 885 w 2128"/>
                <a:gd name="T103" fmla="*/ 64 h 65"/>
                <a:gd name="T104" fmla="*/ 784 w 2128"/>
                <a:gd name="T105" fmla="*/ 64 h 65"/>
                <a:gd name="T106" fmla="*/ 692 w 2128"/>
                <a:gd name="T107" fmla="*/ 64 h 65"/>
                <a:gd name="T108" fmla="*/ 609 w 2128"/>
                <a:gd name="T109" fmla="*/ 61 h 65"/>
                <a:gd name="T110" fmla="*/ 534 w 2128"/>
                <a:gd name="T111" fmla="*/ 62 h 65"/>
                <a:gd name="T112" fmla="*/ 401 w 2128"/>
                <a:gd name="T113" fmla="*/ 63 h 65"/>
                <a:gd name="T114" fmla="*/ 256 w 2128"/>
                <a:gd name="T115" fmla="*/ 62 h 65"/>
                <a:gd name="T116" fmla="*/ 19 w 2128"/>
                <a:gd name="T117" fmla="*/ 61 h 65"/>
                <a:gd name="T118" fmla="*/ 1 w 2128"/>
                <a:gd name="T119" fmla="*/ 49 h 65"/>
                <a:gd name="T120" fmla="*/ 0 w 2128"/>
                <a:gd name="T121" fmla="*/ 3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28" h="65">
                  <a:moveTo>
                    <a:pt x="0" y="32"/>
                  </a:moveTo>
                  <a:lnTo>
                    <a:pt x="0" y="15"/>
                  </a:lnTo>
                  <a:lnTo>
                    <a:pt x="0" y="0"/>
                  </a:lnTo>
                  <a:lnTo>
                    <a:pt x="6" y="12"/>
                  </a:lnTo>
                  <a:lnTo>
                    <a:pt x="7" y="22"/>
                  </a:lnTo>
                  <a:lnTo>
                    <a:pt x="8" y="40"/>
                  </a:lnTo>
                  <a:lnTo>
                    <a:pt x="15" y="49"/>
                  </a:lnTo>
                  <a:lnTo>
                    <a:pt x="27" y="52"/>
                  </a:lnTo>
                  <a:lnTo>
                    <a:pt x="40" y="50"/>
                  </a:lnTo>
                  <a:lnTo>
                    <a:pt x="59" y="49"/>
                  </a:lnTo>
                  <a:lnTo>
                    <a:pt x="91" y="48"/>
                  </a:lnTo>
                  <a:lnTo>
                    <a:pt x="110" y="49"/>
                  </a:lnTo>
                  <a:lnTo>
                    <a:pt x="127" y="49"/>
                  </a:lnTo>
                  <a:lnTo>
                    <a:pt x="162" y="50"/>
                  </a:lnTo>
                  <a:lnTo>
                    <a:pt x="175" y="51"/>
                  </a:lnTo>
                  <a:lnTo>
                    <a:pt x="192" y="51"/>
                  </a:lnTo>
                  <a:lnTo>
                    <a:pt x="219" y="49"/>
                  </a:lnTo>
                  <a:lnTo>
                    <a:pt x="248" y="48"/>
                  </a:lnTo>
                  <a:lnTo>
                    <a:pt x="284" y="48"/>
                  </a:lnTo>
                  <a:lnTo>
                    <a:pt x="327" y="51"/>
                  </a:lnTo>
                  <a:lnTo>
                    <a:pt x="383" y="53"/>
                  </a:lnTo>
                  <a:lnTo>
                    <a:pt x="413" y="51"/>
                  </a:lnTo>
                  <a:lnTo>
                    <a:pt x="431" y="53"/>
                  </a:lnTo>
                  <a:lnTo>
                    <a:pt x="479" y="53"/>
                  </a:lnTo>
                  <a:lnTo>
                    <a:pt x="496" y="50"/>
                  </a:lnTo>
                  <a:lnTo>
                    <a:pt x="517" y="52"/>
                  </a:lnTo>
                  <a:lnTo>
                    <a:pt x="574" y="52"/>
                  </a:lnTo>
                  <a:lnTo>
                    <a:pt x="645" y="53"/>
                  </a:lnTo>
                  <a:lnTo>
                    <a:pt x="669" y="51"/>
                  </a:lnTo>
                  <a:lnTo>
                    <a:pt x="725" y="49"/>
                  </a:lnTo>
                  <a:lnTo>
                    <a:pt x="762" y="48"/>
                  </a:lnTo>
                  <a:lnTo>
                    <a:pt x="805" y="50"/>
                  </a:lnTo>
                  <a:lnTo>
                    <a:pt x="835" y="52"/>
                  </a:lnTo>
                  <a:lnTo>
                    <a:pt x="869" y="50"/>
                  </a:lnTo>
                  <a:lnTo>
                    <a:pt x="929" y="52"/>
                  </a:lnTo>
                  <a:lnTo>
                    <a:pt x="968" y="49"/>
                  </a:lnTo>
                  <a:lnTo>
                    <a:pt x="1005" y="49"/>
                  </a:lnTo>
                  <a:lnTo>
                    <a:pt x="1044" y="46"/>
                  </a:lnTo>
                  <a:lnTo>
                    <a:pt x="1093" y="50"/>
                  </a:lnTo>
                  <a:lnTo>
                    <a:pt x="1157" y="47"/>
                  </a:lnTo>
                  <a:lnTo>
                    <a:pt x="1230" y="47"/>
                  </a:lnTo>
                  <a:lnTo>
                    <a:pt x="1295" y="49"/>
                  </a:lnTo>
                  <a:lnTo>
                    <a:pt x="1334" y="46"/>
                  </a:lnTo>
                  <a:lnTo>
                    <a:pt x="1377" y="46"/>
                  </a:lnTo>
                  <a:lnTo>
                    <a:pt x="1394" y="50"/>
                  </a:lnTo>
                  <a:lnTo>
                    <a:pt x="1412" y="51"/>
                  </a:lnTo>
                  <a:lnTo>
                    <a:pt x="1469" y="49"/>
                  </a:lnTo>
                  <a:lnTo>
                    <a:pt x="1519" y="51"/>
                  </a:lnTo>
                  <a:lnTo>
                    <a:pt x="1587" y="51"/>
                  </a:lnTo>
                  <a:lnTo>
                    <a:pt x="1606" y="51"/>
                  </a:lnTo>
                  <a:lnTo>
                    <a:pt x="1619" y="51"/>
                  </a:lnTo>
                  <a:lnTo>
                    <a:pt x="1636" y="48"/>
                  </a:lnTo>
                  <a:lnTo>
                    <a:pt x="1670" y="50"/>
                  </a:lnTo>
                  <a:lnTo>
                    <a:pt x="1686" y="51"/>
                  </a:lnTo>
                  <a:lnTo>
                    <a:pt x="1698" y="50"/>
                  </a:lnTo>
                  <a:lnTo>
                    <a:pt x="1712" y="52"/>
                  </a:lnTo>
                  <a:lnTo>
                    <a:pt x="1739" y="49"/>
                  </a:lnTo>
                  <a:lnTo>
                    <a:pt x="1782" y="51"/>
                  </a:lnTo>
                  <a:lnTo>
                    <a:pt x="1824" y="48"/>
                  </a:lnTo>
                  <a:lnTo>
                    <a:pt x="1841" y="50"/>
                  </a:lnTo>
                  <a:lnTo>
                    <a:pt x="1859" y="50"/>
                  </a:lnTo>
                  <a:lnTo>
                    <a:pt x="1937" y="48"/>
                  </a:lnTo>
                  <a:lnTo>
                    <a:pt x="2013" y="50"/>
                  </a:lnTo>
                  <a:lnTo>
                    <a:pt x="2072" y="47"/>
                  </a:lnTo>
                  <a:lnTo>
                    <a:pt x="2092" y="45"/>
                  </a:lnTo>
                  <a:lnTo>
                    <a:pt x="2104" y="42"/>
                  </a:lnTo>
                  <a:lnTo>
                    <a:pt x="2113" y="36"/>
                  </a:lnTo>
                  <a:lnTo>
                    <a:pt x="2120" y="27"/>
                  </a:lnTo>
                  <a:lnTo>
                    <a:pt x="2127" y="14"/>
                  </a:lnTo>
                  <a:lnTo>
                    <a:pt x="2127" y="40"/>
                  </a:lnTo>
                  <a:lnTo>
                    <a:pt x="2127" y="47"/>
                  </a:lnTo>
                  <a:lnTo>
                    <a:pt x="2124" y="51"/>
                  </a:lnTo>
                  <a:lnTo>
                    <a:pt x="2118" y="57"/>
                  </a:lnTo>
                  <a:lnTo>
                    <a:pt x="2107" y="61"/>
                  </a:lnTo>
                  <a:lnTo>
                    <a:pt x="2029" y="64"/>
                  </a:lnTo>
                  <a:lnTo>
                    <a:pt x="1972" y="61"/>
                  </a:lnTo>
                  <a:lnTo>
                    <a:pt x="1945" y="63"/>
                  </a:lnTo>
                  <a:lnTo>
                    <a:pt x="1854" y="63"/>
                  </a:lnTo>
                  <a:lnTo>
                    <a:pt x="1828" y="62"/>
                  </a:lnTo>
                  <a:lnTo>
                    <a:pt x="1800" y="64"/>
                  </a:lnTo>
                  <a:lnTo>
                    <a:pt x="1772" y="62"/>
                  </a:lnTo>
                  <a:lnTo>
                    <a:pt x="1739" y="64"/>
                  </a:lnTo>
                  <a:lnTo>
                    <a:pt x="1653" y="63"/>
                  </a:lnTo>
                  <a:lnTo>
                    <a:pt x="1628" y="60"/>
                  </a:lnTo>
                  <a:lnTo>
                    <a:pt x="1547" y="63"/>
                  </a:lnTo>
                  <a:lnTo>
                    <a:pt x="1493" y="59"/>
                  </a:lnTo>
                  <a:lnTo>
                    <a:pt x="1430" y="63"/>
                  </a:lnTo>
                  <a:lnTo>
                    <a:pt x="1382" y="61"/>
                  </a:lnTo>
                  <a:lnTo>
                    <a:pt x="1336" y="63"/>
                  </a:lnTo>
                  <a:lnTo>
                    <a:pt x="1310" y="61"/>
                  </a:lnTo>
                  <a:lnTo>
                    <a:pt x="1287" y="61"/>
                  </a:lnTo>
                  <a:lnTo>
                    <a:pt x="1256" y="61"/>
                  </a:lnTo>
                  <a:lnTo>
                    <a:pt x="1235" y="60"/>
                  </a:lnTo>
                  <a:lnTo>
                    <a:pt x="1212" y="62"/>
                  </a:lnTo>
                  <a:lnTo>
                    <a:pt x="1188" y="60"/>
                  </a:lnTo>
                  <a:lnTo>
                    <a:pt x="1163" y="60"/>
                  </a:lnTo>
                  <a:lnTo>
                    <a:pt x="1134" y="62"/>
                  </a:lnTo>
                  <a:lnTo>
                    <a:pt x="1106" y="63"/>
                  </a:lnTo>
                  <a:lnTo>
                    <a:pt x="1075" y="63"/>
                  </a:lnTo>
                  <a:lnTo>
                    <a:pt x="1030" y="62"/>
                  </a:lnTo>
                  <a:lnTo>
                    <a:pt x="998" y="63"/>
                  </a:lnTo>
                  <a:lnTo>
                    <a:pt x="971" y="62"/>
                  </a:lnTo>
                  <a:lnTo>
                    <a:pt x="945" y="62"/>
                  </a:lnTo>
                  <a:lnTo>
                    <a:pt x="885" y="64"/>
                  </a:lnTo>
                  <a:lnTo>
                    <a:pt x="837" y="61"/>
                  </a:lnTo>
                  <a:lnTo>
                    <a:pt x="784" y="64"/>
                  </a:lnTo>
                  <a:lnTo>
                    <a:pt x="740" y="62"/>
                  </a:lnTo>
                  <a:lnTo>
                    <a:pt x="692" y="64"/>
                  </a:lnTo>
                  <a:lnTo>
                    <a:pt x="652" y="62"/>
                  </a:lnTo>
                  <a:lnTo>
                    <a:pt x="609" y="61"/>
                  </a:lnTo>
                  <a:lnTo>
                    <a:pt x="569" y="62"/>
                  </a:lnTo>
                  <a:lnTo>
                    <a:pt x="534" y="62"/>
                  </a:lnTo>
                  <a:lnTo>
                    <a:pt x="431" y="62"/>
                  </a:lnTo>
                  <a:lnTo>
                    <a:pt x="401" y="63"/>
                  </a:lnTo>
                  <a:lnTo>
                    <a:pt x="311" y="62"/>
                  </a:lnTo>
                  <a:lnTo>
                    <a:pt x="256" y="62"/>
                  </a:lnTo>
                  <a:lnTo>
                    <a:pt x="103" y="61"/>
                  </a:lnTo>
                  <a:lnTo>
                    <a:pt x="19" y="61"/>
                  </a:lnTo>
                  <a:lnTo>
                    <a:pt x="4" y="56"/>
                  </a:lnTo>
                  <a:lnTo>
                    <a:pt x="1" y="49"/>
                  </a:lnTo>
                  <a:lnTo>
                    <a:pt x="0" y="41"/>
                  </a:lnTo>
                  <a:lnTo>
                    <a:pt x="0" y="32"/>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400" dirty="0" smtClean="0">
                <a:solidFill>
                  <a:srgbClr val="FFFFCC"/>
                </a:solidFill>
                <a:latin typeface="Times New Roman" panose="02020603050405020304" pitchFamily="18" charset="0"/>
              </a:endParaRPr>
            </a:p>
          </p:txBody>
        </p:sp>
      </p:grpSp>
      <p:sp>
        <p:nvSpPr>
          <p:cNvPr id="7192" name="Rectangle 2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dirty="0" smtClean="0">
              <a:solidFill>
                <a:srgbClr val="FFFFCC"/>
              </a:solidFill>
              <a:latin typeface="Times New Roman" panose="02020603050405020304" pitchFamily="18" charset="0"/>
            </a:endParaRPr>
          </a:p>
        </p:txBody>
      </p:sp>
      <p:sp>
        <p:nvSpPr>
          <p:cNvPr id="7193" name="Rectangle 2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dirty="0" smtClean="0">
              <a:solidFill>
                <a:srgbClr val="FFFFCC"/>
              </a:solidFill>
              <a:latin typeface="Times New Roman" panose="02020603050405020304" pitchFamily="18" charset="0"/>
            </a:endParaRPr>
          </a:p>
        </p:txBody>
      </p:sp>
      <p:sp>
        <p:nvSpPr>
          <p:cNvPr id="7194" name="Rectangle 2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753E9CD-AD2C-4D38-ABBA-E2B431D9C77D}" type="slidenum">
              <a:rPr lang="en-US" altLang="en-US" smtClean="0">
                <a:solidFill>
                  <a:srgbClr val="FFFFCC"/>
                </a:solidFill>
                <a:latin typeface="Times New Roman" panose="02020603050405020304" pitchFamily="18" charset="0"/>
              </a:rPr>
              <a:pPr/>
              <a:t>‹#›</a:t>
            </a:fld>
            <a:endParaRPr lang="en-US" altLang="en-US" dirty="0" smtClean="0">
              <a:solidFill>
                <a:srgbClr val="FFFFCC"/>
              </a:solidFill>
              <a:latin typeface="Times New Roman" panose="02020603050405020304" pitchFamily="18" charset="0"/>
            </a:endParaRPr>
          </a:p>
        </p:txBody>
      </p:sp>
    </p:spTree>
    <p:extLst>
      <p:ext uri="{BB962C8B-B14F-4D97-AF65-F5344CB8AC3E}">
        <p14:creationId xmlns:p14="http://schemas.microsoft.com/office/powerpoint/2010/main" val="91366642"/>
      </p:ext>
    </p:extLst>
  </p:cSld>
  <p:clrMap bg1="dk2" tx1="lt1" bg2="dk1"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p:cut thruBlk="1"/>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SzPct val="75000"/>
        <a:buFont typeface="Wingdings" panose="05000000000000000000" pitchFamily="2" charset="2"/>
        <a:buChar char="v"/>
        <a:defRPr sz="3200" kern="1200">
          <a:solidFill>
            <a:schemeClr val="tx1"/>
          </a:solidFill>
          <a:latin typeface="+mn-lt"/>
          <a:ea typeface="+mn-ea"/>
          <a:cs typeface="+mn-cs"/>
        </a:defRPr>
      </a:lvl1pPr>
      <a:lvl2pPr marL="742950" indent="-285750" algn="l" rtl="0" fontAlgn="base">
        <a:spcBef>
          <a:spcPct val="20000"/>
        </a:spcBef>
        <a:spcAft>
          <a:spcPct val="0"/>
        </a:spcAft>
        <a:buSzPct val="75000"/>
        <a:buFont typeface="Wingdings" panose="05000000000000000000" pitchFamily="2" charset="2"/>
        <a:buChar char="v"/>
        <a:defRPr sz="2800" kern="1200">
          <a:solidFill>
            <a:schemeClr val="tx1"/>
          </a:solidFill>
          <a:latin typeface="+mn-lt"/>
          <a:ea typeface="+mn-ea"/>
          <a:cs typeface="+mn-cs"/>
        </a:defRPr>
      </a:lvl2pPr>
      <a:lvl3pPr marL="1143000" indent="-228600" algn="l" rtl="0" fontAlgn="base">
        <a:spcBef>
          <a:spcPct val="20000"/>
        </a:spcBef>
        <a:spcAft>
          <a:spcPct val="0"/>
        </a:spcAft>
        <a:buSzPct val="75000"/>
        <a:buFont typeface="Wingdings" panose="05000000000000000000" pitchFamily="2" charset="2"/>
        <a:buChar char="v"/>
        <a:defRPr sz="2400" kern="1200">
          <a:solidFill>
            <a:schemeClr val="tx1"/>
          </a:solidFill>
          <a:latin typeface="+mn-lt"/>
          <a:ea typeface="+mn-ea"/>
          <a:cs typeface="+mn-cs"/>
        </a:defRPr>
      </a:lvl3pPr>
      <a:lvl4pPr marL="1600200" indent="-228600" algn="l" rtl="0" fontAlgn="base">
        <a:spcBef>
          <a:spcPct val="20000"/>
        </a:spcBef>
        <a:spcAft>
          <a:spcPct val="0"/>
        </a:spcAft>
        <a:buSzPct val="75000"/>
        <a:buFont typeface="Wingdings" panose="05000000000000000000" pitchFamily="2" charset="2"/>
        <a:buChar char="v"/>
        <a:defRPr sz="2000" kern="1200">
          <a:solidFill>
            <a:schemeClr val="tx1"/>
          </a:solidFill>
          <a:latin typeface="+mn-lt"/>
          <a:ea typeface="+mn-ea"/>
          <a:cs typeface="+mn-cs"/>
        </a:defRPr>
      </a:lvl4pPr>
      <a:lvl5pPr marL="2057400" indent="-228600" algn="l" rtl="0" fontAlgn="base">
        <a:spcBef>
          <a:spcPct val="20000"/>
        </a:spcBef>
        <a:spcAft>
          <a:spcPct val="0"/>
        </a:spcAft>
        <a:buSzPct val="75000"/>
        <a:buFont typeface="Wingdings" panose="05000000000000000000" pitchFamily="2" charset="2"/>
        <a:buChar char="v"/>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8.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College Data Trends for Strategic Planning</a:t>
            </a:r>
            <a:endParaRPr lang="en-US" dirty="0"/>
          </a:p>
        </p:txBody>
      </p:sp>
      <p:sp>
        <p:nvSpPr>
          <p:cNvPr id="4" name="Subtitle 3"/>
          <p:cNvSpPr>
            <a:spLocks noGrp="1"/>
          </p:cNvSpPr>
          <p:nvPr>
            <p:ph type="subTitle" idx="1"/>
          </p:nvPr>
        </p:nvSpPr>
        <p:spPr/>
        <p:txBody>
          <a:bodyPr/>
          <a:lstStyle/>
          <a:p>
            <a:r>
              <a:rPr lang="en-US" dirty="0" smtClean="0"/>
              <a:t>March 1, 2017</a:t>
            </a:r>
          </a:p>
          <a:p>
            <a:r>
              <a:rPr lang="en-US" dirty="0" smtClean="0"/>
              <a:t>Dr. Mary Schaal</a:t>
            </a:r>
          </a:p>
          <a:p>
            <a:r>
              <a:rPr lang="en-US" dirty="0" smtClean="0"/>
              <a:t>Dean of Institutional Effectiveness, Research and Grants</a:t>
            </a:r>
            <a:endParaRPr lang="en-US" dirty="0"/>
          </a:p>
        </p:txBody>
      </p:sp>
    </p:spTree>
    <p:extLst>
      <p:ext uri="{BB962C8B-B14F-4D97-AF65-F5344CB8AC3E}">
        <p14:creationId xmlns:p14="http://schemas.microsoft.com/office/powerpoint/2010/main" val="1851717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40" name="Object 4"/>
          <p:cNvGraphicFramePr>
            <a:graphicFrameLocks noChangeAspect="1"/>
          </p:cNvGraphicFramePr>
          <p:nvPr>
            <p:extLst>
              <p:ext uri="{D42A27DB-BD31-4B8C-83A1-F6EECF244321}">
                <p14:modId xmlns:p14="http://schemas.microsoft.com/office/powerpoint/2010/main" val="2920532967"/>
              </p:ext>
            </p:extLst>
          </p:nvPr>
        </p:nvGraphicFramePr>
        <p:xfrm>
          <a:off x="152400" y="0"/>
          <a:ext cx="10972800" cy="5486400"/>
        </p:xfrm>
        <a:graphic>
          <a:graphicData uri="http://schemas.openxmlformats.org/presentationml/2006/ole">
            <mc:AlternateContent xmlns:mc="http://schemas.openxmlformats.org/markup-compatibility/2006">
              <mc:Choice xmlns:v="urn:schemas-microsoft-com:vml" Requires="v">
                <p:oleObj spid="_x0000_s40035" name="Chart" r:id="rId4" imgW="7848735" imgH="4000597" progId="MSGraph.Chart.8">
                  <p:embed followColorScheme="full"/>
                </p:oleObj>
              </mc:Choice>
              <mc:Fallback>
                <p:oleObj name="Chart" r:id="rId4" imgW="7848735" imgH="4000597" progId="MSGraph.Chart.8">
                  <p:embed followColorScheme="full"/>
                  <p:pic>
                    <p:nvPicPr>
                      <p:cNvPr id="0" name="Picture 4"/>
                      <p:cNvPicPr>
                        <a:picLocks noChangeAspect="1" noChangeArrowheads="1"/>
                      </p:cNvPicPr>
                      <p:nvPr/>
                    </p:nvPicPr>
                    <p:blipFill>
                      <a:blip r:embed="rId5"/>
                      <a:srcRect/>
                      <a:stretch>
                        <a:fillRect/>
                      </a:stretch>
                    </p:blipFill>
                    <p:spPr bwMode="auto">
                      <a:xfrm>
                        <a:off x="152400" y="0"/>
                        <a:ext cx="10972800" cy="5486400"/>
                      </a:xfrm>
                      <a:prstGeom prst="rect">
                        <a:avLst/>
                      </a:prstGeom>
                      <a:noFill/>
                      <a:extLst/>
                    </p:spPr>
                  </p:pic>
                </p:oleObj>
              </mc:Fallback>
            </mc:AlternateContent>
          </a:graphicData>
        </a:graphic>
      </p:graphicFrame>
      <p:sp>
        <p:nvSpPr>
          <p:cNvPr id="39938" name="Rectangle 2"/>
          <p:cNvSpPr>
            <a:spLocks noGrp="1" noChangeArrowheads="1"/>
          </p:cNvSpPr>
          <p:nvPr>
            <p:ph type="title"/>
          </p:nvPr>
        </p:nvSpPr>
        <p:spPr>
          <a:xfrm>
            <a:off x="381000" y="304800"/>
            <a:ext cx="8763000" cy="685800"/>
          </a:xfrm>
        </p:spPr>
        <p:txBody>
          <a:bodyPr/>
          <a:lstStyle/>
          <a:p>
            <a:r>
              <a:rPr lang="en-US" sz="3700" dirty="0" smtClean="0"/>
              <a:t>Trend </a:t>
            </a:r>
            <a:r>
              <a:rPr lang="en-US" sz="3700" dirty="0"/>
              <a:t>of Credentials Awarded</a:t>
            </a:r>
            <a:endParaRPr lang="en-US" sz="3700" i="1" dirty="0">
              <a:solidFill>
                <a:srgbClr val="9E8C42"/>
              </a:solidFill>
            </a:endParaRPr>
          </a:p>
        </p:txBody>
      </p:sp>
      <p:sp>
        <p:nvSpPr>
          <p:cNvPr id="39942" name="Text Box 6"/>
          <p:cNvSpPr txBox="1">
            <a:spLocks noChangeArrowheads="1"/>
          </p:cNvSpPr>
          <p:nvPr/>
        </p:nvSpPr>
        <p:spPr bwMode="auto">
          <a:xfrm>
            <a:off x="1295400" y="5867400"/>
            <a:ext cx="7467600" cy="923330"/>
          </a:xfrm>
          <a:prstGeom prst="rect">
            <a:avLst/>
          </a:prstGeom>
          <a:noFill/>
          <a:ln w="9525">
            <a:noFill/>
            <a:miter lim="800000"/>
            <a:headEnd/>
            <a:tailEnd/>
          </a:ln>
          <a:effectLst/>
        </p:spPr>
        <p:txBody>
          <a:bodyPr>
            <a:spAutoFit/>
          </a:bodyPr>
          <a:lstStyle/>
          <a:p>
            <a:pPr algn="r"/>
            <a:r>
              <a:rPr lang="en-US" sz="1400" dirty="0"/>
              <a:t>				                        </a:t>
            </a:r>
            <a:endParaRPr lang="en-US" sz="2000" b="1" dirty="0"/>
          </a:p>
          <a:p>
            <a:pPr algn="r"/>
            <a:endParaRPr lang="en-US" sz="800" b="1" dirty="0"/>
          </a:p>
          <a:p>
            <a:pPr algn="r"/>
            <a:r>
              <a:rPr lang="en-US" sz="1400" dirty="0" smtClean="0">
                <a:latin typeface="Times New Roman" pitchFamily="18" charset="0"/>
              </a:rPr>
              <a:t>             </a:t>
            </a:r>
            <a:r>
              <a:rPr lang="en-US" sz="1600" dirty="0" smtClean="0">
                <a:latin typeface="Times New Roman" pitchFamily="18" charset="0"/>
              </a:rPr>
              <a:t>Source</a:t>
            </a:r>
            <a:r>
              <a:rPr lang="en-US" sz="1600" dirty="0">
                <a:latin typeface="Times New Roman" pitchFamily="18" charset="0"/>
              </a:rPr>
              <a:t>: AWC Institutional Effectiveness, Research and </a:t>
            </a:r>
            <a:r>
              <a:rPr lang="en-US" sz="1600" dirty="0" smtClean="0">
                <a:latin typeface="Times New Roman" pitchFamily="18" charset="0"/>
              </a:rPr>
              <a:t>Grants</a:t>
            </a:r>
          </a:p>
          <a:p>
            <a:pPr algn="r"/>
            <a:endParaRPr lang="en-US" sz="1600" dirty="0"/>
          </a:p>
        </p:txBody>
      </p:sp>
      <p:graphicFrame>
        <p:nvGraphicFramePr>
          <p:cNvPr id="4" name="Table 3"/>
          <p:cNvGraphicFramePr>
            <a:graphicFrameLocks noGrp="1"/>
          </p:cNvGraphicFramePr>
          <p:nvPr>
            <p:extLst>
              <p:ext uri="{D42A27DB-BD31-4B8C-83A1-F6EECF244321}">
                <p14:modId xmlns:p14="http://schemas.microsoft.com/office/powerpoint/2010/main" val="1549724794"/>
              </p:ext>
            </p:extLst>
          </p:nvPr>
        </p:nvGraphicFramePr>
        <p:xfrm>
          <a:off x="27714" y="5139690"/>
          <a:ext cx="8762995" cy="1584960"/>
        </p:xfrm>
        <a:graphic>
          <a:graphicData uri="http://schemas.openxmlformats.org/drawingml/2006/table">
            <a:tbl>
              <a:tblPr firstRow="1" bandRow="1">
                <a:tableStyleId>{69C7853C-536D-4A76-A0AE-DD22124D55A5}</a:tableStyleId>
              </a:tblPr>
              <a:tblGrid>
                <a:gridCol w="1343886"/>
                <a:gridCol w="749926"/>
                <a:gridCol w="775487"/>
                <a:gridCol w="775487"/>
                <a:gridCol w="775487"/>
                <a:gridCol w="697938"/>
                <a:gridCol w="697938"/>
                <a:gridCol w="775487"/>
                <a:gridCol w="775487"/>
                <a:gridCol w="697938"/>
                <a:gridCol w="697934"/>
              </a:tblGrid>
              <a:tr h="320040">
                <a:tc>
                  <a:txBody>
                    <a:bodyPr/>
                    <a:lstStyle/>
                    <a:p>
                      <a:endParaRPr lang="en-US" sz="1600" b="1" dirty="0">
                        <a:solidFill>
                          <a:schemeClr val="tx1"/>
                        </a:solidFill>
                      </a:endParaRPr>
                    </a:p>
                  </a:txBody>
                  <a:tcPr/>
                </a:tc>
                <a:tc>
                  <a:txBody>
                    <a:bodyPr/>
                    <a:lstStyle/>
                    <a:p>
                      <a:r>
                        <a:rPr lang="en-US" sz="1600" b="1" dirty="0" smtClean="0">
                          <a:solidFill>
                            <a:schemeClr val="tx1"/>
                          </a:solidFill>
                        </a:rPr>
                        <a:t>06/07</a:t>
                      </a:r>
                      <a:endParaRPr lang="en-US" sz="1600" b="1" dirty="0">
                        <a:solidFill>
                          <a:schemeClr val="tx1"/>
                        </a:solidFill>
                      </a:endParaRPr>
                    </a:p>
                  </a:txBody>
                  <a:tcPr/>
                </a:tc>
                <a:tc>
                  <a:txBody>
                    <a:bodyPr/>
                    <a:lstStyle/>
                    <a:p>
                      <a:r>
                        <a:rPr lang="en-US" sz="1600" b="1" dirty="0" smtClean="0">
                          <a:solidFill>
                            <a:schemeClr val="tx1"/>
                          </a:solidFill>
                        </a:rPr>
                        <a:t>07/08</a:t>
                      </a:r>
                      <a:endParaRPr lang="en-US" sz="1600" b="1" dirty="0">
                        <a:solidFill>
                          <a:schemeClr val="tx1"/>
                        </a:solidFill>
                      </a:endParaRPr>
                    </a:p>
                  </a:txBody>
                  <a:tcPr/>
                </a:tc>
                <a:tc>
                  <a:txBody>
                    <a:bodyPr/>
                    <a:lstStyle/>
                    <a:p>
                      <a:r>
                        <a:rPr lang="en-US" sz="1600" b="1" dirty="0" smtClean="0">
                          <a:solidFill>
                            <a:schemeClr val="tx1"/>
                          </a:solidFill>
                        </a:rPr>
                        <a:t>08/09</a:t>
                      </a:r>
                      <a:endParaRPr lang="en-US" sz="1600" b="1" dirty="0">
                        <a:solidFill>
                          <a:schemeClr val="tx1"/>
                        </a:solidFill>
                      </a:endParaRPr>
                    </a:p>
                  </a:txBody>
                  <a:tcPr/>
                </a:tc>
                <a:tc>
                  <a:txBody>
                    <a:bodyPr/>
                    <a:lstStyle/>
                    <a:p>
                      <a:pPr marL="0" indent="0">
                        <a:tabLst/>
                      </a:pPr>
                      <a:r>
                        <a:rPr lang="en-US" sz="1600" b="1" dirty="0" smtClean="0">
                          <a:solidFill>
                            <a:schemeClr val="tx1"/>
                          </a:solidFill>
                        </a:rPr>
                        <a:t>09/10</a:t>
                      </a:r>
                      <a:endParaRPr lang="en-US" sz="1600" b="1" dirty="0">
                        <a:solidFill>
                          <a:schemeClr val="tx1"/>
                        </a:solidFill>
                      </a:endParaRPr>
                    </a:p>
                  </a:txBody>
                  <a:tcPr/>
                </a:tc>
                <a:tc>
                  <a:txBody>
                    <a:bodyPr/>
                    <a:lstStyle/>
                    <a:p>
                      <a:r>
                        <a:rPr lang="en-US" sz="1600" b="1" dirty="0" smtClean="0">
                          <a:solidFill>
                            <a:schemeClr val="tx1"/>
                          </a:solidFill>
                        </a:rPr>
                        <a:t>10/11</a:t>
                      </a:r>
                      <a:endParaRPr lang="en-US" sz="1600" b="1" dirty="0">
                        <a:solidFill>
                          <a:schemeClr val="tx1"/>
                        </a:solidFill>
                      </a:endParaRPr>
                    </a:p>
                  </a:txBody>
                  <a:tcPr/>
                </a:tc>
                <a:tc>
                  <a:txBody>
                    <a:bodyPr/>
                    <a:lstStyle/>
                    <a:p>
                      <a:r>
                        <a:rPr lang="en-US" sz="1600" b="1" dirty="0" smtClean="0">
                          <a:solidFill>
                            <a:schemeClr val="tx1"/>
                          </a:solidFill>
                        </a:rPr>
                        <a:t>11/12</a:t>
                      </a:r>
                      <a:endParaRPr lang="en-US" sz="1600" b="1" dirty="0">
                        <a:solidFill>
                          <a:schemeClr val="tx1"/>
                        </a:solidFill>
                      </a:endParaRPr>
                    </a:p>
                  </a:txBody>
                  <a:tcPr/>
                </a:tc>
                <a:tc>
                  <a:txBody>
                    <a:bodyPr/>
                    <a:lstStyle/>
                    <a:p>
                      <a:r>
                        <a:rPr lang="en-US" sz="1600" b="1" dirty="0" smtClean="0">
                          <a:solidFill>
                            <a:schemeClr val="tx1"/>
                          </a:solidFill>
                        </a:rPr>
                        <a:t>12/13</a:t>
                      </a:r>
                      <a:endParaRPr lang="en-US" sz="1600" b="1" dirty="0">
                        <a:solidFill>
                          <a:schemeClr val="tx1"/>
                        </a:solidFill>
                      </a:endParaRPr>
                    </a:p>
                  </a:txBody>
                  <a:tcPr/>
                </a:tc>
                <a:tc>
                  <a:txBody>
                    <a:bodyPr/>
                    <a:lstStyle/>
                    <a:p>
                      <a:r>
                        <a:rPr lang="en-US" sz="1600" b="1" dirty="0" smtClean="0">
                          <a:solidFill>
                            <a:schemeClr val="tx1"/>
                          </a:solidFill>
                        </a:rPr>
                        <a:t>13/14</a:t>
                      </a:r>
                      <a:endParaRPr lang="en-US" sz="1600" b="1" dirty="0">
                        <a:solidFill>
                          <a:schemeClr val="tx1"/>
                        </a:solidFill>
                      </a:endParaRPr>
                    </a:p>
                  </a:txBody>
                  <a:tcPr/>
                </a:tc>
                <a:tc>
                  <a:txBody>
                    <a:bodyPr/>
                    <a:lstStyle/>
                    <a:p>
                      <a:r>
                        <a:rPr lang="en-US" sz="1600" b="1" dirty="0" smtClean="0">
                          <a:solidFill>
                            <a:schemeClr val="tx1"/>
                          </a:solidFill>
                        </a:rPr>
                        <a:t>14/15</a:t>
                      </a:r>
                      <a:endParaRPr lang="en-US" sz="1600" b="1" dirty="0">
                        <a:solidFill>
                          <a:schemeClr val="tx1"/>
                        </a:solidFill>
                      </a:endParaRPr>
                    </a:p>
                  </a:txBody>
                  <a:tcPr/>
                </a:tc>
                <a:tc>
                  <a:txBody>
                    <a:bodyPr/>
                    <a:lstStyle/>
                    <a:p>
                      <a:r>
                        <a:rPr lang="en-US" sz="1600" b="1" dirty="0" smtClean="0">
                          <a:solidFill>
                            <a:schemeClr val="tx1"/>
                          </a:solidFill>
                        </a:rPr>
                        <a:t>15/16</a:t>
                      </a:r>
                      <a:endParaRPr lang="en-US" sz="1600" b="1" dirty="0">
                        <a:solidFill>
                          <a:schemeClr val="tx1"/>
                        </a:solidFill>
                      </a:endParaRPr>
                    </a:p>
                  </a:txBody>
                  <a:tcPr/>
                </a:tc>
              </a:tr>
              <a:tr h="316230">
                <a:tc>
                  <a:txBody>
                    <a:bodyPr/>
                    <a:lstStyle/>
                    <a:p>
                      <a:r>
                        <a:rPr lang="en-US" sz="1600" b="1" dirty="0" smtClean="0">
                          <a:solidFill>
                            <a:schemeClr val="tx1"/>
                          </a:solidFill>
                        </a:rPr>
                        <a:t>Certificates</a:t>
                      </a:r>
                      <a:endParaRPr lang="en-US" sz="1600" b="1" dirty="0">
                        <a:solidFill>
                          <a:schemeClr val="tx1"/>
                        </a:solidFill>
                      </a:endParaRPr>
                    </a:p>
                  </a:txBody>
                  <a:tcPr/>
                </a:tc>
                <a:tc>
                  <a:txBody>
                    <a:bodyPr/>
                    <a:lstStyle/>
                    <a:p>
                      <a:pPr algn="r"/>
                      <a:r>
                        <a:rPr lang="en-US" sz="1600" b="1" dirty="0" smtClean="0">
                          <a:solidFill>
                            <a:schemeClr val="tx1"/>
                          </a:solidFill>
                        </a:rPr>
                        <a:t>505</a:t>
                      </a:r>
                      <a:endParaRPr lang="en-US" sz="1600" b="1" dirty="0">
                        <a:solidFill>
                          <a:schemeClr val="tx1"/>
                        </a:solidFill>
                      </a:endParaRPr>
                    </a:p>
                  </a:txBody>
                  <a:tcPr/>
                </a:tc>
                <a:tc>
                  <a:txBody>
                    <a:bodyPr/>
                    <a:lstStyle/>
                    <a:p>
                      <a:pPr algn="r"/>
                      <a:r>
                        <a:rPr lang="en-US" sz="1600" b="1" dirty="0" smtClean="0">
                          <a:solidFill>
                            <a:schemeClr val="tx1"/>
                          </a:solidFill>
                        </a:rPr>
                        <a:t>638</a:t>
                      </a:r>
                      <a:endParaRPr lang="en-US" sz="1600" b="1" dirty="0">
                        <a:solidFill>
                          <a:schemeClr val="tx1"/>
                        </a:solidFill>
                      </a:endParaRPr>
                    </a:p>
                  </a:txBody>
                  <a:tcPr/>
                </a:tc>
                <a:tc>
                  <a:txBody>
                    <a:bodyPr/>
                    <a:lstStyle/>
                    <a:p>
                      <a:pPr algn="r"/>
                      <a:r>
                        <a:rPr lang="en-US" sz="1600" b="1" dirty="0" smtClean="0">
                          <a:solidFill>
                            <a:schemeClr val="tx1"/>
                          </a:solidFill>
                        </a:rPr>
                        <a:t>736</a:t>
                      </a:r>
                      <a:endParaRPr lang="en-US" sz="1600" b="1" dirty="0">
                        <a:solidFill>
                          <a:schemeClr val="tx1"/>
                        </a:solidFill>
                      </a:endParaRPr>
                    </a:p>
                  </a:txBody>
                  <a:tcPr/>
                </a:tc>
                <a:tc>
                  <a:txBody>
                    <a:bodyPr/>
                    <a:lstStyle/>
                    <a:p>
                      <a:pPr algn="r"/>
                      <a:r>
                        <a:rPr lang="en-US" sz="1600" b="1" dirty="0" smtClean="0">
                          <a:solidFill>
                            <a:schemeClr val="tx1"/>
                          </a:solidFill>
                        </a:rPr>
                        <a:t>707</a:t>
                      </a:r>
                      <a:endParaRPr lang="en-US" sz="1600" b="1" dirty="0">
                        <a:solidFill>
                          <a:schemeClr val="tx1"/>
                        </a:solidFill>
                      </a:endParaRPr>
                    </a:p>
                  </a:txBody>
                  <a:tcPr/>
                </a:tc>
                <a:tc>
                  <a:txBody>
                    <a:bodyPr/>
                    <a:lstStyle/>
                    <a:p>
                      <a:pPr algn="r"/>
                      <a:r>
                        <a:rPr lang="en-US" sz="1600" b="1" dirty="0" smtClean="0">
                          <a:solidFill>
                            <a:schemeClr val="tx1"/>
                          </a:solidFill>
                        </a:rPr>
                        <a:t>970</a:t>
                      </a:r>
                      <a:endParaRPr lang="en-US" sz="1600" b="1" dirty="0">
                        <a:solidFill>
                          <a:schemeClr val="tx1"/>
                        </a:solidFill>
                      </a:endParaRPr>
                    </a:p>
                  </a:txBody>
                  <a:tcPr/>
                </a:tc>
                <a:tc>
                  <a:txBody>
                    <a:bodyPr/>
                    <a:lstStyle/>
                    <a:p>
                      <a:pPr algn="r"/>
                      <a:r>
                        <a:rPr lang="en-US" sz="1600" b="1" dirty="0" smtClean="0">
                          <a:solidFill>
                            <a:schemeClr val="tx1"/>
                          </a:solidFill>
                        </a:rPr>
                        <a:t>992</a:t>
                      </a:r>
                      <a:endParaRPr lang="en-US" sz="1600" b="1" dirty="0">
                        <a:solidFill>
                          <a:schemeClr val="tx1"/>
                        </a:solidFill>
                      </a:endParaRPr>
                    </a:p>
                  </a:txBody>
                  <a:tcPr/>
                </a:tc>
                <a:tc>
                  <a:txBody>
                    <a:bodyPr/>
                    <a:lstStyle/>
                    <a:p>
                      <a:pPr algn="r"/>
                      <a:r>
                        <a:rPr lang="en-US" sz="1600" b="1" dirty="0" smtClean="0">
                          <a:solidFill>
                            <a:schemeClr val="tx1"/>
                          </a:solidFill>
                        </a:rPr>
                        <a:t>1,078</a:t>
                      </a:r>
                      <a:endParaRPr lang="en-US" sz="1600" b="1" dirty="0">
                        <a:solidFill>
                          <a:schemeClr val="tx1"/>
                        </a:solidFill>
                      </a:endParaRPr>
                    </a:p>
                  </a:txBody>
                  <a:tcPr/>
                </a:tc>
                <a:tc>
                  <a:txBody>
                    <a:bodyPr/>
                    <a:lstStyle/>
                    <a:p>
                      <a:pPr algn="r"/>
                      <a:r>
                        <a:rPr lang="en-US" sz="1600" b="1" dirty="0" smtClean="0">
                          <a:solidFill>
                            <a:schemeClr val="tx1"/>
                          </a:solidFill>
                        </a:rPr>
                        <a:t>1,215</a:t>
                      </a:r>
                      <a:endParaRPr lang="en-US" sz="1600" b="1" dirty="0">
                        <a:solidFill>
                          <a:schemeClr val="tx1"/>
                        </a:solidFill>
                      </a:endParaRPr>
                    </a:p>
                  </a:txBody>
                  <a:tcPr/>
                </a:tc>
                <a:tc>
                  <a:txBody>
                    <a:bodyPr/>
                    <a:lstStyle/>
                    <a:p>
                      <a:pPr algn="r"/>
                      <a:r>
                        <a:rPr lang="en-US" sz="1600" b="1" dirty="0" smtClean="0">
                          <a:solidFill>
                            <a:schemeClr val="tx1"/>
                          </a:solidFill>
                        </a:rPr>
                        <a:t>1,441</a:t>
                      </a:r>
                      <a:endParaRPr lang="en-US" sz="1600" b="1" dirty="0">
                        <a:solidFill>
                          <a:schemeClr val="tx1"/>
                        </a:solidFill>
                      </a:endParaRPr>
                    </a:p>
                  </a:txBody>
                  <a:tcPr/>
                </a:tc>
                <a:tc>
                  <a:txBody>
                    <a:bodyPr/>
                    <a:lstStyle/>
                    <a:p>
                      <a:pPr algn="r"/>
                      <a:r>
                        <a:rPr lang="en-US" sz="1600" b="1" dirty="0" smtClean="0"/>
                        <a:t>1,468</a:t>
                      </a:r>
                      <a:endParaRPr lang="en-US" sz="1600" b="1" dirty="0"/>
                    </a:p>
                  </a:txBody>
                  <a:tcPr/>
                </a:tc>
              </a:tr>
              <a:tr h="326390">
                <a:tc>
                  <a:txBody>
                    <a:bodyPr/>
                    <a:lstStyle/>
                    <a:p>
                      <a:r>
                        <a:rPr lang="en-US" sz="1600" b="1" dirty="0" smtClean="0">
                          <a:solidFill>
                            <a:schemeClr val="tx1"/>
                          </a:solidFill>
                        </a:rPr>
                        <a:t>Degrees</a:t>
                      </a:r>
                      <a:endParaRPr lang="en-US" sz="1600" b="1" dirty="0">
                        <a:solidFill>
                          <a:schemeClr val="tx1"/>
                        </a:solidFill>
                      </a:endParaRPr>
                    </a:p>
                  </a:txBody>
                  <a:tcPr/>
                </a:tc>
                <a:tc>
                  <a:txBody>
                    <a:bodyPr/>
                    <a:lstStyle/>
                    <a:p>
                      <a:pPr algn="r"/>
                      <a:r>
                        <a:rPr lang="en-US" sz="1600" b="1" dirty="0" smtClean="0">
                          <a:solidFill>
                            <a:schemeClr val="tx1"/>
                          </a:solidFill>
                        </a:rPr>
                        <a:t>492</a:t>
                      </a:r>
                      <a:endParaRPr lang="en-US" sz="1600" b="1" dirty="0">
                        <a:solidFill>
                          <a:schemeClr val="tx1"/>
                        </a:solidFill>
                      </a:endParaRPr>
                    </a:p>
                  </a:txBody>
                  <a:tcPr/>
                </a:tc>
                <a:tc>
                  <a:txBody>
                    <a:bodyPr/>
                    <a:lstStyle/>
                    <a:p>
                      <a:pPr algn="r"/>
                      <a:r>
                        <a:rPr lang="en-US" sz="1600" b="1" dirty="0" smtClean="0">
                          <a:solidFill>
                            <a:schemeClr val="tx1"/>
                          </a:solidFill>
                        </a:rPr>
                        <a:t>540</a:t>
                      </a:r>
                      <a:endParaRPr lang="en-US" sz="1600" b="1" dirty="0">
                        <a:solidFill>
                          <a:schemeClr val="tx1"/>
                        </a:solidFill>
                      </a:endParaRPr>
                    </a:p>
                  </a:txBody>
                  <a:tcPr/>
                </a:tc>
                <a:tc>
                  <a:txBody>
                    <a:bodyPr/>
                    <a:lstStyle/>
                    <a:p>
                      <a:pPr algn="r"/>
                      <a:r>
                        <a:rPr lang="en-US" sz="1600" b="1" dirty="0" smtClean="0">
                          <a:solidFill>
                            <a:schemeClr val="tx1"/>
                          </a:solidFill>
                        </a:rPr>
                        <a:t>567</a:t>
                      </a:r>
                      <a:endParaRPr lang="en-US" sz="1600" b="1" dirty="0">
                        <a:solidFill>
                          <a:schemeClr val="tx1"/>
                        </a:solidFill>
                      </a:endParaRPr>
                    </a:p>
                  </a:txBody>
                  <a:tcPr/>
                </a:tc>
                <a:tc>
                  <a:txBody>
                    <a:bodyPr/>
                    <a:lstStyle/>
                    <a:p>
                      <a:pPr algn="r"/>
                      <a:r>
                        <a:rPr lang="en-US" sz="1600" b="1" dirty="0" smtClean="0">
                          <a:solidFill>
                            <a:schemeClr val="tx1"/>
                          </a:solidFill>
                        </a:rPr>
                        <a:t>552</a:t>
                      </a:r>
                      <a:endParaRPr lang="en-US" sz="1600" b="1" dirty="0">
                        <a:solidFill>
                          <a:schemeClr val="tx1"/>
                        </a:solidFill>
                      </a:endParaRPr>
                    </a:p>
                  </a:txBody>
                  <a:tcPr/>
                </a:tc>
                <a:tc>
                  <a:txBody>
                    <a:bodyPr/>
                    <a:lstStyle/>
                    <a:p>
                      <a:pPr algn="r"/>
                      <a:r>
                        <a:rPr lang="en-US" sz="1600" b="1" dirty="0" smtClean="0">
                          <a:solidFill>
                            <a:schemeClr val="tx1"/>
                          </a:solidFill>
                        </a:rPr>
                        <a:t>656</a:t>
                      </a:r>
                      <a:endParaRPr lang="en-US" sz="1600" b="1" dirty="0">
                        <a:solidFill>
                          <a:schemeClr val="tx1"/>
                        </a:solidFill>
                      </a:endParaRPr>
                    </a:p>
                  </a:txBody>
                  <a:tcPr/>
                </a:tc>
                <a:tc>
                  <a:txBody>
                    <a:bodyPr/>
                    <a:lstStyle/>
                    <a:p>
                      <a:pPr algn="r"/>
                      <a:r>
                        <a:rPr lang="en-US" sz="1600" b="1" dirty="0" smtClean="0">
                          <a:solidFill>
                            <a:schemeClr val="tx1"/>
                          </a:solidFill>
                        </a:rPr>
                        <a:t>652</a:t>
                      </a:r>
                      <a:endParaRPr lang="en-US" sz="1600" b="1" dirty="0">
                        <a:solidFill>
                          <a:schemeClr val="tx1"/>
                        </a:solidFill>
                      </a:endParaRPr>
                    </a:p>
                  </a:txBody>
                  <a:tcPr/>
                </a:tc>
                <a:tc>
                  <a:txBody>
                    <a:bodyPr/>
                    <a:lstStyle/>
                    <a:p>
                      <a:pPr algn="r"/>
                      <a:r>
                        <a:rPr lang="en-US" sz="1600" b="1" dirty="0" smtClean="0">
                          <a:solidFill>
                            <a:schemeClr val="tx1"/>
                          </a:solidFill>
                        </a:rPr>
                        <a:t>625</a:t>
                      </a:r>
                      <a:endParaRPr lang="en-US" sz="1600" b="1" dirty="0">
                        <a:solidFill>
                          <a:schemeClr val="tx1"/>
                        </a:solidFill>
                      </a:endParaRPr>
                    </a:p>
                  </a:txBody>
                  <a:tcPr/>
                </a:tc>
                <a:tc>
                  <a:txBody>
                    <a:bodyPr/>
                    <a:lstStyle/>
                    <a:p>
                      <a:pPr algn="r"/>
                      <a:r>
                        <a:rPr lang="en-US" sz="1600" b="1" dirty="0" smtClean="0">
                          <a:solidFill>
                            <a:schemeClr val="tx1"/>
                          </a:solidFill>
                        </a:rPr>
                        <a:t>819</a:t>
                      </a:r>
                      <a:endParaRPr lang="en-US" sz="1600" b="1" dirty="0">
                        <a:solidFill>
                          <a:schemeClr val="tx1"/>
                        </a:solidFill>
                      </a:endParaRPr>
                    </a:p>
                  </a:txBody>
                  <a:tcPr/>
                </a:tc>
                <a:tc>
                  <a:txBody>
                    <a:bodyPr/>
                    <a:lstStyle/>
                    <a:p>
                      <a:pPr algn="r"/>
                      <a:r>
                        <a:rPr lang="en-US" sz="1600" b="1" dirty="0" smtClean="0">
                          <a:solidFill>
                            <a:schemeClr val="tx1"/>
                          </a:solidFill>
                        </a:rPr>
                        <a:t>921</a:t>
                      </a:r>
                      <a:endParaRPr lang="en-US" sz="1600" b="1" dirty="0">
                        <a:solidFill>
                          <a:schemeClr val="tx1"/>
                        </a:solidFill>
                      </a:endParaRPr>
                    </a:p>
                  </a:txBody>
                  <a:tcPr/>
                </a:tc>
                <a:tc>
                  <a:txBody>
                    <a:bodyPr/>
                    <a:lstStyle/>
                    <a:p>
                      <a:pPr algn="r"/>
                      <a:r>
                        <a:rPr lang="en-US" sz="1600" b="1" dirty="0" smtClean="0"/>
                        <a:t>962</a:t>
                      </a:r>
                      <a:endParaRPr lang="en-US" sz="1600" b="1" dirty="0"/>
                    </a:p>
                  </a:txBody>
                  <a:tcPr/>
                </a:tc>
              </a:tr>
              <a:tr h="370840">
                <a:tc>
                  <a:txBody>
                    <a:bodyPr/>
                    <a:lstStyle/>
                    <a:p>
                      <a:r>
                        <a:rPr lang="en-US" sz="1600" b="1" dirty="0" smtClean="0">
                          <a:solidFill>
                            <a:schemeClr val="tx1"/>
                          </a:solidFill>
                        </a:rPr>
                        <a:t>Total</a:t>
                      </a:r>
                      <a:endParaRPr lang="en-US" sz="1600" b="1" dirty="0">
                        <a:solidFill>
                          <a:schemeClr val="tx1"/>
                        </a:solidFill>
                      </a:endParaRPr>
                    </a:p>
                  </a:txBody>
                  <a:tcPr/>
                </a:tc>
                <a:tc>
                  <a:txBody>
                    <a:bodyPr/>
                    <a:lstStyle/>
                    <a:p>
                      <a:pPr algn="r"/>
                      <a:r>
                        <a:rPr lang="en-US" sz="1600" b="1" dirty="0" smtClean="0">
                          <a:solidFill>
                            <a:schemeClr val="tx1"/>
                          </a:solidFill>
                        </a:rPr>
                        <a:t>997</a:t>
                      </a:r>
                      <a:endParaRPr lang="en-US" sz="1600" b="1" dirty="0">
                        <a:solidFill>
                          <a:schemeClr val="tx1"/>
                        </a:solidFill>
                      </a:endParaRPr>
                    </a:p>
                  </a:txBody>
                  <a:tcPr/>
                </a:tc>
                <a:tc>
                  <a:txBody>
                    <a:bodyPr/>
                    <a:lstStyle/>
                    <a:p>
                      <a:pPr algn="r"/>
                      <a:r>
                        <a:rPr lang="en-US" sz="1600" b="1" dirty="0" smtClean="0">
                          <a:solidFill>
                            <a:schemeClr val="tx1"/>
                          </a:solidFill>
                        </a:rPr>
                        <a:t>1,178</a:t>
                      </a:r>
                      <a:endParaRPr lang="en-US" sz="1600" b="1" dirty="0">
                        <a:solidFill>
                          <a:schemeClr val="tx1"/>
                        </a:solidFill>
                      </a:endParaRPr>
                    </a:p>
                  </a:txBody>
                  <a:tcPr/>
                </a:tc>
                <a:tc>
                  <a:txBody>
                    <a:bodyPr/>
                    <a:lstStyle/>
                    <a:p>
                      <a:pPr algn="r"/>
                      <a:r>
                        <a:rPr lang="en-US" sz="1600" b="1" dirty="0" smtClean="0">
                          <a:solidFill>
                            <a:schemeClr val="tx1"/>
                          </a:solidFill>
                        </a:rPr>
                        <a:t>1,303</a:t>
                      </a:r>
                      <a:endParaRPr lang="en-US" sz="1600" b="1" dirty="0">
                        <a:solidFill>
                          <a:schemeClr val="tx1"/>
                        </a:solidFil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1,259</a:t>
                      </a:r>
                    </a:p>
                    <a:p>
                      <a:pPr algn="r"/>
                      <a:endParaRPr lang="en-US" sz="1600" b="1" dirty="0">
                        <a:solidFill>
                          <a:schemeClr val="tx1"/>
                        </a:solidFill>
                      </a:endParaRPr>
                    </a:p>
                  </a:txBody>
                  <a:tcPr/>
                </a:tc>
                <a:tc>
                  <a:txBody>
                    <a:bodyPr/>
                    <a:lstStyle/>
                    <a:p>
                      <a:pPr algn="r"/>
                      <a:r>
                        <a:rPr lang="en-US" sz="1600" b="1" dirty="0" smtClean="0">
                          <a:solidFill>
                            <a:schemeClr val="tx1"/>
                          </a:solidFill>
                        </a:rPr>
                        <a:t>1,626</a:t>
                      </a:r>
                      <a:endParaRPr lang="en-US" sz="1600" b="1" dirty="0">
                        <a:solidFill>
                          <a:schemeClr val="tx1"/>
                        </a:solidFill>
                      </a:endParaRPr>
                    </a:p>
                  </a:txBody>
                  <a:tcPr/>
                </a:tc>
                <a:tc>
                  <a:txBody>
                    <a:bodyPr/>
                    <a:lstStyle/>
                    <a:p>
                      <a:pPr algn="r"/>
                      <a:r>
                        <a:rPr lang="en-US" sz="1600" b="1" dirty="0" smtClean="0">
                          <a:solidFill>
                            <a:schemeClr val="tx1"/>
                          </a:solidFill>
                        </a:rPr>
                        <a:t>1,644</a:t>
                      </a:r>
                      <a:endParaRPr lang="en-US" sz="1600" b="1" dirty="0">
                        <a:solidFill>
                          <a:schemeClr val="tx1"/>
                        </a:solidFill>
                      </a:endParaRPr>
                    </a:p>
                  </a:txBody>
                  <a:tcPr/>
                </a:tc>
                <a:tc>
                  <a:txBody>
                    <a:bodyPr/>
                    <a:lstStyle/>
                    <a:p>
                      <a:pPr algn="r"/>
                      <a:r>
                        <a:rPr lang="en-US" sz="1600" b="1" dirty="0" smtClean="0">
                          <a:solidFill>
                            <a:schemeClr val="tx1"/>
                          </a:solidFill>
                        </a:rPr>
                        <a:t>1,703</a:t>
                      </a:r>
                      <a:endParaRPr lang="en-US" sz="1600" b="1" dirty="0">
                        <a:solidFill>
                          <a:schemeClr val="tx1"/>
                        </a:solidFill>
                      </a:endParaRPr>
                    </a:p>
                  </a:txBody>
                  <a:tcPr/>
                </a:tc>
                <a:tc>
                  <a:txBody>
                    <a:bodyPr/>
                    <a:lstStyle/>
                    <a:p>
                      <a:pPr algn="r"/>
                      <a:r>
                        <a:rPr lang="en-US" sz="1600" b="1" dirty="0" smtClean="0">
                          <a:solidFill>
                            <a:schemeClr val="tx1"/>
                          </a:solidFill>
                        </a:rPr>
                        <a:t>2,034</a:t>
                      </a:r>
                      <a:endParaRPr lang="en-US" sz="1600" b="1" dirty="0">
                        <a:solidFill>
                          <a:schemeClr val="tx1"/>
                        </a:solidFill>
                      </a:endParaRPr>
                    </a:p>
                  </a:txBody>
                  <a:tcPr/>
                </a:tc>
                <a:tc>
                  <a:txBody>
                    <a:bodyPr/>
                    <a:lstStyle/>
                    <a:p>
                      <a:pPr algn="r"/>
                      <a:r>
                        <a:rPr lang="en-US" sz="1600" b="1" dirty="0" smtClean="0">
                          <a:solidFill>
                            <a:schemeClr val="tx1"/>
                          </a:solidFill>
                        </a:rPr>
                        <a:t>2,362</a:t>
                      </a:r>
                      <a:endParaRPr lang="en-US" sz="1600" b="1" dirty="0">
                        <a:solidFill>
                          <a:schemeClr val="tx1"/>
                        </a:solidFill>
                      </a:endParaRPr>
                    </a:p>
                  </a:txBody>
                  <a:tcPr/>
                </a:tc>
                <a:tc>
                  <a:txBody>
                    <a:bodyPr/>
                    <a:lstStyle/>
                    <a:p>
                      <a:pPr algn="r"/>
                      <a:r>
                        <a:rPr lang="en-US" sz="1600" b="1" dirty="0" smtClean="0">
                          <a:solidFill>
                            <a:schemeClr val="tx1"/>
                          </a:solidFill>
                        </a:rPr>
                        <a:t>2,430</a:t>
                      </a:r>
                      <a:endParaRPr lang="en-US" sz="1600" b="1"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Educational Attainment 18-24 &amp; 25+</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4071339646"/>
              </p:ext>
            </p:extLst>
          </p:nvPr>
        </p:nvGraphicFramePr>
        <p:xfrm>
          <a:off x="381000" y="1066800"/>
          <a:ext cx="8382000" cy="5105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ontent Placeholder 9"/>
          <p:cNvGraphicFramePr>
            <a:graphicFrameLocks noGrp="1"/>
          </p:cNvGraphicFramePr>
          <p:nvPr>
            <p:ph sz="quarter" idx="4294967295"/>
            <p:extLst>
              <p:ext uri="{D42A27DB-BD31-4B8C-83A1-F6EECF244321}">
                <p14:modId xmlns:p14="http://schemas.microsoft.com/office/powerpoint/2010/main" val="3605177250"/>
              </p:ext>
            </p:extLst>
          </p:nvPr>
        </p:nvGraphicFramePr>
        <p:xfrm>
          <a:off x="1524000" y="10515600"/>
          <a:ext cx="4041776" cy="4820920"/>
        </p:xfrm>
        <a:graphic>
          <a:graphicData uri="http://schemas.openxmlformats.org/drawingml/2006/table">
            <a:tbl>
              <a:tblPr firstRow="1" bandRow="1">
                <a:tableStyleId>{5C22544A-7EE6-4342-B048-85BDC9FD1C3A}</a:tableStyleId>
              </a:tblPr>
              <a:tblGrid>
                <a:gridCol w="1010444"/>
                <a:gridCol w="1010444"/>
                <a:gridCol w="1010444"/>
                <a:gridCol w="1010444"/>
              </a:tblGrid>
              <a:tr h="370840">
                <a:tc>
                  <a:txBody>
                    <a:bodyPr/>
                    <a:lstStyle/>
                    <a:p>
                      <a:pPr algn="l" fontAlgn="b"/>
                      <a:r>
                        <a:rPr lang="en-US" sz="1100" b="0" i="0" u="none" strike="noStrike" dirty="0">
                          <a:solidFill>
                            <a:srgbClr val="000000"/>
                          </a:solidFill>
                          <a:effectLst/>
                          <a:latin typeface="Calibri" panose="020F0502020204030204" pitchFamily="34" charset="0"/>
                        </a:rPr>
                        <a:t>County</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La Paz</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Yuma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Total</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*18-24 &lt;HS Grad</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345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4,844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5,189 </a:t>
                      </a:r>
                    </a:p>
                  </a:txBody>
                  <a:tcPr marL="9525" marR="9525" marT="9525" marB="0" anchor="b"/>
                </a:tc>
              </a:tr>
              <a:tr h="370840">
                <a:tc>
                  <a:txBody>
                    <a:bodyPr/>
                    <a:lstStyle/>
                    <a:p>
                      <a:pPr algn="l" fontAlgn="b"/>
                      <a:r>
                        <a:rPr lang="en-US" sz="1100" b="1" i="0" u="none" strike="noStrike" dirty="0">
                          <a:solidFill>
                            <a:srgbClr val="000000"/>
                          </a:solidFill>
                          <a:effectLst/>
                          <a:latin typeface="Calibri" panose="020F0502020204030204" pitchFamily="34" charset="0"/>
                        </a:rPr>
                        <a:t>**18-24 HS Grad</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530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7,634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8,164 </a:t>
                      </a:r>
                    </a:p>
                  </a:txBody>
                  <a:tcPr marL="9525" marR="9525" marT="9525" marB="0" anchor="b"/>
                </a:tc>
              </a:tr>
              <a:tr h="370840">
                <a:tc>
                  <a:txBody>
                    <a:bodyPr/>
                    <a:lstStyle/>
                    <a:p>
                      <a:pPr algn="l" fontAlgn="b"/>
                      <a:r>
                        <a:rPr lang="en-US" sz="1100" b="1" i="0" u="none" strike="noStrike" dirty="0">
                          <a:solidFill>
                            <a:srgbClr val="000000"/>
                          </a:solidFill>
                          <a:effectLst/>
                          <a:latin typeface="Calibri" panose="020F0502020204030204" pitchFamily="34" charset="0"/>
                        </a:rPr>
                        <a:t>**18-24 Some Coll-AA</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436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10,699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11,135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18-24 BA+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657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657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&lt;9th Grade</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1,500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18,297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19,797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*25+ 9-12, No Diploma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2,230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17,894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20,124 </a:t>
                      </a:r>
                    </a:p>
                  </a:txBody>
                  <a:tcPr marL="9525" marR="9525" marT="9525" marB="0" anchor="b"/>
                </a:tc>
              </a:tr>
              <a:tr h="370840">
                <a:tc>
                  <a:txBody>
                    <a:bodyPr/>
                    <a:lstStyle/>
                    <a:p>
                      <a:pPr algn="l" fontAlgn="b"/>
                      <a:r>
                        <a:rPr lang="en-US" sz="1100" b="1" i="0" u="none" strike="noStrike" dirty="0">
                          <a:solidFill>
                            <a:srgbClr val="000000"/>
                          </a:solidFill>
                          <a:effectLst/>
                          <a:latin typeface="Calibri" panose="020F0502020204030204" pitchFamily="34" charset="0"/>
                        </a:rPr>
                        <a:t>**25+ HS Grad</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5,675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31,385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37,060 </a:t>
                      </a:r>
                    </a:p>
                  </a:txBody>
                  <a:tcPr marL="9525" marR="9525" marT="9525" marB="0" anchor="b"/>
                </a:tc>
              </a:tr>
              <a:tr h="370840">
                <a:tc>
                  <a:txBody>
                    <a:bodyPr/>
                    <a:lstStyle/>
                    <a:p>
                      <a:pPr algn="l" fontAlgn="b"/>
                      <a:r>
                        <a:rPr lang="en-US" sz="1100" b="1" i="0" u="none" strike="noStrike" dirty="0">
                          <a:solidFill>
                            <a:srgbClr val="000000"/>
                          </a:solidFill>
                          <a:effectLst/>
                          <a:latin typeface="Calibri" panose="020F0502020204030204" pitchFamily="34" charset="0"/>
                        </a:rPr>
                        <a:t>**25+ Some Coll, No AA</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3,498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30,695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34,193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AA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1,063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9,122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10,185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BA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996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11,746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12,742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MA+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546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6,271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6,817 </a:t>
                      </a:r>
                    </a:p>
                  </a:txBody>
                  <a:tcPr marL="9525" marR="9525" marT="9525" marB="0" anchor="b"/>
                </a:tc>
              </a:tr>
              <a:tr h="370840">
                <a:tc>
                  <a:txBody>
                    <a:bodyPr/>
                    <a:lstStyle/>
                    <a:p>
                      <a:pPr algn="l" fontAlgn="b"/>
                      <a:r>
                        <a:rPr lang="en-US" sz="1100" b="0" i="1" u="none" strike="noStrike" dirty="0">
                          <a:solidFill>
                            <a:srgbClr val="000000"/>
                          </a:solidFill>
                          <a:effectLst/>
                          <a:latin typeface="Calibri" panose="020F0502020204030204" pitchFamily="34" charset="0"/>
                        </a:rPr>
                        <a:t>Total</a:t>
                      </a:r>
                    </a:p>
                  </a:txBody>
                  <a:tcPr marL="9525" marR="9525" marT="9525" marB="0" anchor="b"/>
                </a:tc>
                <a:tc>
                  <a:txBody>
                    <a:bodyPr/>
                    <a:lstStyle/>
                    <a:p>
                      <a:pPr algn="l" fontAlgn="b"/>
                      <a:r>
                        <a:rPr lang="en-US" sz="1100" b="0" i="1" u="none" strike="noStrike" dirty="0">
                          <a:solidFill>
                            <a:srgbClr val="000000"/>
                          </a:solidFill>
                          <a:effectLst/>
                          <a:latin typeface="Calibri" panose="020F0502020204030204" pitchFamily="34" charset="0"/>
                        </a:rPr>
                        <a:t>     16,819 </a:t>
                      </a:r>
                    </a:p>
                  </a:txBody>
                  <a:tcPr marL="9525" marR="9525" marT="9525" marB="0" anchor="b"/>
                </a:tc>
                <a:tc>
                  <a:txBody>
                    <a:bodyPr/>
                    <a:lstStyle/>
                    <a:p>
                      <a:pPr algn="l" fontAlgn="b"/>
                      <a:r>
                        <a:rPr lang="en-US" sz="1100" b="0" i="1" u="none" strike="noStrike" dirty="0">
                          <a:solidFill>
                            <a:srgbClr val="000000"/>
                          </a:solidFill>
                          <a:effectLst/>
                          <a:latin typeface="Calibri" panose="020F0502020204030204" pitchFamily="34" charset="0"/>
                        </a:rPr>
                        <a:t>  149,244 </a:t>
                      </a:r>
                    </a:p>
                  </a:txBody>
                  <a:tcPr marL="9525" marR="9525" marT="9525" marB="0" anchor="b"/>
                </a:tc>
                <a:tc>
                  <a:txBody>
                    <a:bodyPr/>
                    <a:lstStyle/>
                    <a:p>
                      <a:pPr algn="l" fontAlgn="b"/>
                      <a:r>
                        <a:rPr lang="en-US" sz="1100" b="0" i="1" u="none" strike="noStrike" dirty="0">
                          <a:solidFill>
                            <a:srgbClr val="000000"/>
                          </a:solidFill>
                          <a:effectLst/>
                          <a:latin typeface="Calibri" panose="020F0502020204030204" pitchFamily="34" charset="0"/>
                        </a:rPr>
                        <a:t>  166,063 </a:t>
                      </a:r>
                    </a:p>
                  </a:txBody>
                  <a:tcPr marL="9525" marR="9525" marT="9525" marB="0" anchor="b"/>
                </a:tc>
              </a:tr>
            </a:tbl>
          </a:graphicData>
        </a:graphic>
      </p:graphicFrame>
    </p:spTree>
    <p:extLst>
      <p:ext uri="{BB962C8B-B14F-4D97-AF65-F5344CB8AC3E}">
        <p14:creationId xmlns:p14="http://schemas.microsoft.com/office/powerpoint/2010/main" val="3852347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Educational Attainment 18+, </a:t>
            </a:r>
            <a:br>
              <a:rPr lang="en-US" dirty="0" smtClean="0"/>
            </a:br>
            <a:r>
              <a:rPr lang="en-US" dirty="0" smtClean="0"/>
              <a:t>AWC Service Potential</a:t>
            </a:r>
            <a:endParaRPr lang="en-US" dirty="0"/>
          </a:p>
        </p:txBody>
      </p:sp>
      <p:graphicFrame>
        <p:nvGraphicFramePr>
          <p:cNvPr id="2" name="Content Placeholder 1"/>
          <p:cNvGraphicFramePr>
            <a:graphicFrameLocks noGrp="1"/>
          </p:cNvGraphicFramePr>
          <p:nvPr>
            <p:ph sz="half" idx="2"/>
            <p:extLst>
              <p:ext uri="{D42A27DB-BD31-4B8C-83A1-F6EECF244321}">
                <p14:modId xmlns:p14="http://schemas.microsoft.com/office/powerpoint/2010/main" val="3771037244"/>
              </p:ext>
            </p:extLst>
          </p:nvPr>
        </p:nvGraphicFramePr>
        <p:xfrm>
          <a:off x="457200" y="1905000"/>
          <a:ext cx="8229600" cy="3740212"/>
        </p:xfrm>
        <a:graphic>
          <a:graphicData uri="http://schemas.openxmlformats.org/drawingml/2006/table">
            <a:tbl>
              <a:tblPr firstRow="1" bandRow="1">
                <a:tableStyleId>{5C22544A-7EE6-4342-B048-85BDC9FD1C3A}</a:tableStyleId>
              </a:tblPr>
              <a:tblGrid>
                <a:gridCol w="1600200"/>
                <a:gridCol w="6629400"/>
              </a:tblGrid>
              <a:tr h="370840">
                <a:tc>
                  <a:txBody>
                    <a:bodyPr/>
                    <a:lstStyle/>
                    <a:p>
                      <a:r>
                        <a:rPr lang="en-US" dirty="0" smtClean="0"/>
                        <a:t>Estimate</a:t>
                      </a:r>
                      <a:endParaRPr lang="en-US" dirty="0"/>
                    </a:p>
                  </a:txBody>
                  <a:tcPr/>
                </a:tc>
                <a:tc>
                  <a:txBody>
                    <a:bodyPr/>
                    <a:lstStyle/>
                    <a:p>
                      <a:r>
                        <a:rPr lang="en-US" dirty="0" smtClean="0"/>
                        <a:t>Service Potential</a:t>
                      </a:r>
                      <a:endParaRPr lang="en-US" dirty="0"/>
                    </a:p>
                  </a:txBody>
                  <a:tcPr/>
                </a:tc>
              </a:tr>
              <a:tr h="370840">
                <a:tc>
                  <a:txBody>
                    <a:bodyPr/>
                    <a:lstStyle/>
                    <a:p>
                      <a:pPr algn="l" fontAlgn="b"/>
                      <a:r>
                        <a:rPr lang="en-US" sz="2000" u="none" strike="noStrike" dirty="0">
                          <a:effectLst/>
                        </a:rPr>
                        <a:t>     </a:t>
                      </a:r>
                      <a:r>
                        <a:rPr lang="en-US" sz="2000" u="none" strike="noStrike" dirty="0" smtClean="0">
                          <a:effectLst/>
                        </a:rPr>
                        <a:t>73,700</a:t>
                      </a:r>
                      <a:br>
                        <a:rPr lang="en-US" sz="2000" u="none" strike="noStrike" dirty="0" smtClean="0">
                          <a:effectLst/>
                        </a:rPr>
                      </a:br>
                      <a:r>
                        <a:rPr lang="en-US" sz="2000" u="none" strike="noStrike" dirty="0" smtClean="0">
                          <a:effectLst/>
                        </a:rPr>
                        <a:t> </a:t>
                      </a:r>
                      <a:endParaRPr lang="en-US" sz="2000" b="0" i="0" u="none" strike="noStrike" dirty="0">
                        <a:solidFill>
                          <a:srgbClr val="000000"/>
                        </a:solidFill>
                        <a:effectLst/>
                        <a:latin typeface="Calibri" panose="020F0502020204030204" pitchFamily="34" charset="0"/>
                      </a:endParaRPr>
                    </a:p>
                  </a:txBody>
                  <a:tcPr marL="4143" marR="4143" marT="4143" marB="0" anchor="b"/>
                </a:tc>
                <a:tc>
                  <a:txBody>
                    <a:bodyPr/>
                    <a:lstStyle/>
                    <a:p>
                      <a:pPr algn="l" fontAlgn="b"/>
                      <a:r>
                        <a:rPr lang="en-US" sz="2000" b="1" u="none" strike="noStrike" dirty="0" smtClean="0">
                          <a:effectLst/>
                        </a:rPr>
                        <a:t>“College ready” adults</a:t>
                      </a:r>
                      <a:r>
                        <a:rPr lang="en-US" sz="2000" u="none" strike="noStrike" dirty="0" smtClean="0">
                          <a:effectLst/>
                        </a:rPr>
                        <a:t> 18+ not</a:t>
                      </a:r>
                      <a:r>
                        <a:rPr lang="en-US" sz="2000" u="none" strike="noStrike" baseline="0" dirty="0" smtClean="0">
                          <a:effectLst/>
                        </a:rPr>
                        <a:t> yet</a:t>
                      </a:r>
                      <a:r>
                        <a:rPr lang="en-US" sz="2000" u="none" strike="noStrike" dirty="0" smtClean="0">
                          <a:effectLst/>
                        </a:rPr>
                        <a:t> attending AWC</a:t>
                      </a:r>
                      <a:br>
                        <a:rPr lang="en-US" sz="2000" u="none" strike="noStrike" dirty="0" smtClean="0">
                          <a:effectLst/>
                        </a:rPr>
                      </a:br>
                      <a:endParaRPr lang="en-US" sz="2000" b="0" i="0" u="none" strike="noStrike" dirty="0">
                        <a:solidFill>
                          <a:srgbClr val="000000"/>
                        </a:solidFill>
                        <a:effectLst/>
                        <a:latin typeface="Calibri" panose="020F0502020204030204" pitchFamily="34" charset="0"/>
                      </a:endParaRPr>
                    </a:p>
                  </a:txBody>
                  <a:tcPr marL="4143" marR="4143" marT="4143" marB="0" anchor="b"/>
                </a:tc>
              </a:tr>
              <a:tr h="370840">
                <a:tc>
                  <a:txBody>
                    <a:bodyPr/>
                    <a:lstStyle/>
                    <a:p>
                      <a:pPr algn="l" fontAlgn="b"/>
                      <a:r>
                        <a:rPr lang="en-US" sz="2000" u="none" strike="noStrike" dirty="0">
                          <a:effectLst/>
                        </a:rPr>
                        <a:t>     </a:t>
                      </a:r>
                      <a:r>
                        <a:rPr lang="en-US" sz="2000" u="none" strike="noStrike" dirty="0" smtClean="0">
                          <a:effectLst/>
                        </a:rPr>
                        <a:t>25,313</a:t>
                      </a:r>
                      <a:br>
                        <a:rPr lang="en-US" sz="2000" u="none" strike="noStrike" dirty="0" smtClean="0">
                          <a:effectLst/>
                        </a:rPr>
                      </a:br>
                      <a:r>
                        <a:rPr lang="en-US" sz="2000" u="none" strike="noStrike" dirty="0" smtClean="0">
                          <a:effectLst/>
                        </a:rPr>
                        <a:t> </a:t>
                      </a:r>
                      <a:br>
                        <a:rPr lang="en-US" sz="2000" u="none" strike="noStrike" dirty="0" smtClean="0">
                          <a:effectLst/>
                        </a:rPr>
                      </a:br>
                      <a:endParaRPr lang="en-US" sz="2000" b="1" i="0" u="none" strike="noStrike" dirty="0">
                        <a:solidFill>
                          <a:srgbClr val="000000"/>
                        </a:solidFill>
                        <a:effectLst/>
                        <a:latin typeface="Calibri" panose="020F0502020204030204" pitchFamily="34" charset="0"/>
                      </a:endParaRPr>
                    </a:p>
                  </a:txBody>
                  <a:tcPr marL="4143" marR="4143" marT="4143" marB="0" anchor="b"/>
                </a:tc>
                <a:tc>
                  <a:txBody>
                    <a:bodyPr/>
                    <a:lstStyle/>
                    <a:p>
                      <a:pPr algn="l" fontAlgn="b"/>
                      <a:r>
                        <a:rPr lang="en-US" sz="2000" u="none" strike="noStrike" dirty="0">
                          <a:effectLst/>
                        </a:rPr>
                        <a:t>Adults 18+ with gr 9-12 education but no diploma, </a:t>
                      </a:r>
                      <a:r>
                        <a:rPr lang="en-US" sz="2000" u="none" strike="noStrike" dirty="0" smtClean="0">
                          <a:effectLst/>
                        </a:rPr>
                        <a:t>potentially </a:t>
                      </a:r>
                      <a:r>
                        <a:rPr lang="en-US" sz="2000" u="none" strike="noStrike" dirty="0">
                          <a:effectLst/>
                        </a:rPr>
                        <a:t>needing </a:t>
                      </a:r>
                      <a:r>
                        <a:rPr lang="en-US" sz="2000" b="1" u="none" strike="noStrike" dirty="0">
                          <a:effectLst/>
                        </a:rPr>
                        <a:t>GED prep &amp; </a:t>
                      </a:r>
                      <a:r>
                        <a:rPr lang="en-US" sz="2000" b="1" u="none" strike="noStrike" dirty="0" smtClean="0">
                          <a:effectLst/>
                        </a:rPr>
                        <a:t>services</a:t>
                      </a:r>
                      <a:br>
                        <a:rPr lang="en-US" sz="2000" b="1" u="none" strike="noStrike" dirty="0" smtClean="0">
                          <a:effectLst/>
                        </a:rPr>
                      </a:br>
                      <a:endParaRPr lang="en-US" sz="2000" b="1" i="0" u="none" strike="noStrike" dirty="0">
                        <a:solidFill>
                          <a:srgbClr val="000000"/>
                        </a:solidFill>
                        <a:effectLst/>
                        <a:latin typeface="Calibri" panose="020F0502020204030204" pitchFamily="34" charset="0"/>
                      </a:endParaRPr>
                    </a:p>
                  </a:txBody>
                  <a:tcPr marL="4143" marR="4143" marT="4143" marB="0" anchor="b"/>
                </a:tc>
              </a:tr>
              <a:tr h="370840">
                <a:tc>
                  <a:txBody>
                    <a:bodyPr/>
                    <a:lstStyle/>
                    <a:p>
                      <a:pPr algn="l" fontAlgn="b"/>
                      <a:r>
                        <a:rPr lang="en-US" sz="2000" u="none" strike="noStrike" dirty="0">
                          <a:effectLst/>
                        </a:rPr>
                        <a:t>     </a:t>
                      </a:r>
                      <a:r>
                        <a:rPr lang="en-US" sz="2000" u="none" strike="noStrike" dirty="0" smtClean="0">
                          <a:effectLst/>
                        </a:rPr>
                        <a:t>19,797 </a:t>
                      </a:r>
                      <a:br>
                        <a:rPr lang="en-US" sz="2000" u="none" strike="noStrike" dirty="0" smtClean="0">
                          <a:effectLst/>
                        </a:rPr>
                      </a:br>
                      <a:r>
                        <a:rPr lang="en-US" sz="2000" u="none" strike="noStrike" dirty="0" smtClean="0">
                          <a:effectLst/>
                        </a:rPr>
                        <a:t/>
                      </a:r>
                      <a:br>
                        <a:rPr lang="en-US" sz="2000" u="none" strike="noStrike" dirty="0" smtClean="0">
                          <a:effectLst/>
                        </a:rPr>
                      </a:br>
                      <a:endParaRPr lang="en-US" sz="2000" b="1" i="0" u="none" strike="noStrike" dirty="0">
                        <a:solidFill>
                          <a:srgbClr val="000000"/>
                        </a:solidFill>
                        <a:effectLst/>
                        <a:latin typeface="Calibri" panose="020F0502020204030204" pitchFamily="34" charset="0"/>
                      </a:endParaRPr>
                    </a:p>
                  </a:txBody>
                  <a:tcPr marL="4143" marR="4143" marT="4143" marB="0" anchor="b"/>
                </a:tc>
                <a:tc>
                  <a:txBody>
                    <a:bodyPr/>
                    <a:lstStyle/>
                    <a:p>
                      <a:pPr algn="l" fontAlgn="b"/>
                      <a:r>
                        <a:rPr lang="en-US" sz="2000" u="none" strike="noStrike" dirty="0">
                          <a:effectLst/>
                        </a:rPr>
                        <a:t>Adults </a:t>
                      </a:r>
                      <a:r>
                        <a:rPr lang="en-US" sz="2000" u="none" strike="noStrike" dirty="0" smtClean="0">
                          <a:effectLst/>
                        </a:rPr>
                        <a:t>25+ </a:t>
                      </a:r>
                      <a:r>
                        <a:rPr lang="en-US" sz="2000" u="none" strike="noStrike" dirty="0">
                          <a:effectLst/>
                        </a:rPr>
                        <a:t>with </a:t>
                      </a:r>
                      <a:r>
                        <a:rPr lang="en-US" sz="2000" u="none" strike="noStrike" dirty="0" smtClean="0">
                          <a:effectLst/>
                        </a:rPr>
                        <a:t>&lt; 9</a:t>
                      </a:r>
                      <a:r>
                        <a:rPr lang="en-US" sz="2000" u="none" strike="noStrike" baseline="30000" dirty="0" smtClean="0">
                          <a:effectLst/>
                        </a:rPr>
                        <a:t>th</a:t>
                      </a:r>
                      <a:r>
                        <a:rPr lang="en-US" sz="2000" u="none" strike="noStrike" dirty="0" smtClean="0">
                          <a:effectLst/>
                        </a:rPr>
                        <a:t> grade education, potentially needing </a:t>
                      </a:r>
                      <a:br>
                        <a:rPr lang="en-US" sz="2000" u="none" strike="noStrike" dirty="0" smtClean="0">
                          <a:effectLst/>
                        </a:rPr>
                      </a:br>
                      <a:r>
                        <a:rPr lang="en-US" sz="2000" b="1" u="none" strike="noStrike" dirty="0" smtClean="0">
                          <a:effectLst/>
                        </a:rPr>
                        <a:t>adult literacy</a:t>
                      </a:r>
                      <a:br>
                        <a:rPr lang="en-US" sz="2000" b="1" u="none" strike="noStrike" dirty="0" smtClean="0">
                          <a:effectLst/>
                        </a:rPr>
                      </a:br>
                      <a:endParaRPr lang="en-US" sz="2000" b="1" i="0" u="none" strike="noStrike" dirty="0">
                        <a:solidFill>
                          <a:srgbClr val="000000"/>
                        </a:solidFill>
                        <a:effectLst/>
                        <a:latin typeface="Calibri" panose="020F0502020204030204" pitchFamily="34" charset="0"/>
                      </a:endParaRPr>
                    </a:p>
                  </a:txBody>
                  <a:tcPr marL="4143" marR="4143" marT="4143" marB="0" anchor="b"/>
                </a:tc>
              </a:tr>
              <a:tr h="370840">
                <a:tc>
                  <a:txBody>
                    <a:bodyPr/>
                    <a:lstStyle/>
                    <a:p>
                      <a:pPr algn="l" fontAlgn="b"/>
                      <a:r>
                        <a:rPr lang="en-US" sz="2000" u="none" strike="noStrike" dirty="0">
                          <a:effectLst/>
                        </a:rPr>
                        <a:t>     </a:t>
                      </a:r>
                      <a:r>
                        <a:rPr lang="en-US" sz="2000" u="none" strike="noStrike" dirty="0" smtClean="0">
                          <a:effectLst/>
                        </a:rPr>
                        <a:t>30,401</a:t>
                      </a:r>
                      <a:br>
                        <a:rPr lang="en-US" sz="2000" u="none" strike="noStrike" dirty="0" smtClean="0">
                          <a:effectLst/>
                        </a:rPr>
                      </a:br>
                      <a:r>
                        <a:rPr lang="en-US" sz="2000" u="none" strike="noStrike" dirty="0" smtClean="0">
                          <a:effectLst/>
                        </a:rPr>
                        <a:t/>
                      </a:r>
                      <a:br>
                        <a:rPr lang="en-US" sz="2000" u="none" strike="noStrike" dirty="0" smtClean="0">
                          <a:effectLst/>
                        </a:rPr>
                      </a:br>
                      <a:r>
                        <a:rPr lang="en-US" sz="2000" u="none" strike="noStrike" dirty="0" smtClean="0">
                          <a:effectLst/>
                        </a:rPr>
                        <a:t> </a:t>
                      </a:r>
                      <a:endParaRPr lang="en-US" sz="2000" b="1" i="0" u="none" strike="noStrike" dirty="0">
                        <a:solidFill>
                          <a:srgbClr val="000000"/>
                        </a:solidFill>
                        <a:effectLst/>
                        <a:latin typeface="Calibri" panose="020F0502020204030204" pitchFamily="34" charset="0"/>
                      </a:endParaRPr>
                    </a:p>
                  </a:txBody>
                  <a:tcPr marL="4143" marR="4143" marT="4143" marB="0" anchor="b"/>
                </a:tc>
                <a:tc>
                  <a:txBody>
                    <a:bodyPr/>
                    <a:lstStyle/>
                    <a:p>
                      <a:pPr algn="l" fontAlgn="b"/>
                      <a:r>
                        <a:rPr lang="en-US" sz="2000" u="none" strike="noStrike" dirty="0">
                          <a:effectLst/>
                        </a:rPr>
                        <a:t>Adults with AA degrees or higher, potentially in need of </a:t>
                      </a:r>
                      <a:r>
                        <a:rPr lang="en-US" sz="2000" u="none" strike="noStrike" dirty="0" smtClean="0">
                          <a:effectLst/>
                        </a:rPr>
                        <a:t/>
                      </a:r>
                      <a:br>
                        <a:rPr lang="en-US" sz="2000" u="none" strike="noStrike" dirty="0" smtClean="0">
                          <a:effectLst/>
                        </a:rPr>
                      </a:br>
                      <a:r>
                        <a:rPr lang="en-US" sz="2000" b="1" u="none" strike="noStrike" dirty="0" smtClean="0">
                          <a:effectLst/>
                        </a:rPr>
                        <a:t>lifelong </a:t>
                      </a:r>
                      <a:r>
                        <a:rPr lang="en-US" sz="2000" b="1" u="none" strike="noStrike" dirty="0">
                          <a:effectLst/>
                        </a:rPr>
                        <a:t>learning </a:t>
                      </a:r>
                      <a:r>
                        <a:rPr lang="en-US" sz="2000" b="1" u="none" strike="noStrike" dirty="0" smtClean="0">
                          <a:effectLst/>
                        </a:rPr>
                        <a:t>services </a:t>
                      </a:r>
                      <a:r>
                        <a:rPr lang="en-US" sz="2000" b="0" u="none" strike="noStrike" dirty="0" smtClean="0">
                          <a:effectLst/>
                        </a:rPr>
                        <a:t>excluding winter visitors and all others listed above</a:t>
                      </a:r>
                      <a:endParaRPr lang="en-US" sz="2000" b="1" i="0" u="none" strike="noStrike" dirty="0">
                        <a:solidFill>
                          <a:srgbClr val="000000"/>
                        </a:solidFill>
                        <a:effectLst/>
                        <a:latin typeface="Calibri" panose="020F0502020204030204" pitchFamily="34" charset="0"/>
                      </a:endParaRPr>
                    </a:p>
                  </a:txBody>
                  <a:tcPr marL="4143" marR="4143" marT="4143" marB="0" anchor="b"/>
                </a:tc>
              </a:tr>
            </a:tbl>
          </a:graphicData>
        </a:graphic>
      </p:graphicFrame>
      <p:graphicFrame>
        <p:nvGraphicFramePr>
          <p:cNvPr id="10" name="Content Placeholder 9"/>
          <p:cNvGraphicFramePr>
            <a:graphicFrameLocks noGrp="1"/>
          </p:cNvGraphicFramePr>
          <p:nvPr>
            <p:ph sz="quarter" idx="4"/>
            <p:extLst>
              <p:ext uri="{D42A27DB-BD31-4B8C-83A1-F6EECF244321}">
                <p14:modId xmlns:p14="http://schemas.microsoft.com/office/powerpoint/2010/main" val="3200838952"/>
              </p:ext>
            </p:extLst>
          </p:nvPr>
        </p:nvGraphicFramePr>
        <p:xfrm>
          <a:off x="2362200" y="7315200"/>
          <a:ext cx="4041776" cy="4820920"/>
        </p:xfrm>
        <a:graphic>
          <a:graphicData uri="http://schemas.openxmlformats.org/drawingml/2006/table">
            <a:tbl>
              <a:tblPr firstRow="1" bandRow="1">
                <a:tableStyleId>{5C22544A-7EE6-4342-B048-85BDC9FD1C3A}</a:tableStyleId>
              </a:tblPr>
              <a:tblGrid>
                <a:gridCol w="1010444"/>
                <a:gridCol w="1010444"/>
                <a:gridCol w="1010444"/>
                <a:gridCol w="1010444"/>
              </a:tblGrid>
              <a:tr h="370840">
                <a:tc>
                  <a:txBody>
                    <a:bodyPr/>
                    <a:lstStyle/>
                    <a:p>
                      <a:pPr algn="l" fontAlgn="b"/>
                      <a:r>
                        <a:rPr lang="en-US" sz="1100" b="0" i="0" u="none" strike="noStrike" dirty="0">
                          <a:solidFill>
                            <a:srgbClr val="000000"/>
                          </a:solidFill>
                          <a:effectLst/>
                          <a:latin typeface="Calibri" panose="020F0502020204030204" pitchFamily="34" charset="0"/>
                        </a:rPr>
                        <a:t>County</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La Paz</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Yuma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Total</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*18-24 &lt;HS Grad</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345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4,844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5,189 </a:t>
                      </a:r>
                    </a:p>
                  </a:txBody>
                  <a:tcPr marL="9525" marR="9525" marT="9525" marB="0" anchor="b"/>
                </a:tc>
              </a:tr>
              <a:tr h="370840">
                <a:tc>
                  <a:txBody>
                    <a:bodyPr/>
                    <a:lstStyle/>
                    <a:p>
                      <a:pPr algn="l" fontAlgn="b"/>
                      <a:r>
                        <a:rPr lang="en-US" sz="1100" b="1" i="0" u="none" strike="noStrike" dirty="0">
                          <a:solidFill>
                            <a:srgbClr val="000000"/>
                          </a:solidFill>
                          <a:effectLst/>
                          <a:latin typeface="Calibri" panose="020F0502020204030204" pitchFamily="34" charset="0"/>
                        </a:rPr>
                        <a:t>**18-24 HS Grad</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530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7,634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8,164 </a:t>
                      </a:r>
                    </a:p>
                  </a:txBody>
                  <a:tcPr marL="9525" marR="9525" marT="9525" marB="0" anchor="b"/>
                </a:tc>
              </a:tr>
              <a:tr h="370840">
                <a:tc>
                  <a:txBody>
                    <a:bodyPr/>
                    <a:lstStyle/>
                    <a:p>
                      <a:pPr algn="l" fontAlgn="b"/>
                      <a:r>
                        <a:rPr lang="en-US" sz="1100" b="1" i="0" u="none" strike="noStrike" dirty="0">
                          <a:solidFill>
                            <a:srgbClr val="000000"/>
                          </a:solidFill>
                          <a:effectLst/>
                          <a:latin typeface="Calibri" panose="020F0502020204030204" pitchFamily="34" charset="0"/>
                        </a:rPr>
                        <a:t>**18-24 Some Coll-AA</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436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10,699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11,135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18-24 BA+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657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657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&lt;9th Grade</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1,500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18,297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19,797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*25+ 9-12, No Diploma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2,230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17,894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20,124 </a:t>
                      </a:r>
                    </a:p>
                  </a:txBody>
                  <a:tcPr marL="9525" marR="9525" marT="9525" marB="0" anchor="b"/>
                </a:tc>
              </a:tr>
              <a:tr h="370840">
                <a:tc>
                  <a:txBody>
                    <a:bodyPr/>
                    <a:lstStyle/>
                    <a:p>
                      <a:pPr algn="l" fontAlgn="b"/>
                      <a:r>
                        <a:rPr lang="en-US" sz="1100" b="1" i="0" u="none" strike="noStrike" dirty="0">
                          <a:solidFill>
                            <a:srgbClr val="000000"/>
                          </a:solidFill>
                          <a:effectLst/>
                          <a:latin typeface="Calibri" panose="020F0502020204030204" pitchFamily="34" charset="0"/>
                        </a:rPr>
                        <a:t>**25+ HS Grad</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5,675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31,385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37,060 </a:t>
                      </a:r>
                    </a:p>
                  </a:txBody>
                  <a:tcPr marL="9525" marR="9525" marT="9525" marB="0" anchor="b"/>
                </a:tc>
              </a:tr>
              <a:tr h="370840">
                <a:tc>
                  <a:txBody>
                    <a:bodyPr/>
                    <a:lstStyle/>
                    <a:p>
                      <a:pPr algn="l" fontAlgn="b"/>
                      <a:r>
                        <a:rPr lang="en-US" sz="1100" b="1" i="0" u="none" strike="noStrike" dirty="0">
                          <a:solidFill>
                            <a:srgbClr val="000000"/>
                          </a:solidFill>
                          <a:effectLst/>
                          <a:latin typeface="Calibri" panose="020F0502020204030204" pitchFamily="34" charset="0"/>
                        </a:rPr>
                        <a:t>**25+ Some Coll, No AA</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3,498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30,695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34,193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AA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1,063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9,122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10,185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BA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996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11,746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12,742 </a:t>
                      </a:r>
                    </a:p>
                  </a:txBody>
                  <a:tcPr marL="9525" marR="9525" marT="9525" marB="0" anchor="b"/>
                </a:tc>
              </a:tr>
              <a:tr h="370840">
                <a:tc>
                  <a:txBody>
                    <a:bodyPr/>
                    <a:lstStyle/>
                    <a:p>
                      <a:pPr algn="l" fontAlgn="b"/>
                      <a:r>
                        <a:rPr lang="en-US" sz="1100" b="0" i="0" u="none" strike="noStrike" dirty="0">
                          <a:solidFill>
                            <a:srgbClr val="000000"/>
                          </a:solidFill>
                          <a:effectLst/>
                          <a:latin typeface="Calibri" panose="020F0502020204030204" pitchFamily="34" charset="0"/>
                        </a:rPr>
                        <a:t>25+ MA+</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546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6,271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6,817 </a:t>
                      </a:r>
                    </a:p>
                  </a:txBody>
                  <a:tcPr marL="9525" marR="9525" marT="9525" marB="0" anchor="b"/>
                </a:tc>
              </a:tr>
              <a:tr h="370840">
                <a:tc>
                  <a:txBody>
                    <a:bodyPr/>
                    <a:lstStyle/>
                    <a:p>
                      <a:pPr algn="l" fontAlgn="b"/>
                      <a:r>
                        <a:rPr lang="en-US" sz="1100" b="0" i="1" u="none" strike="noStrike" dirty="0">
                          <a:solidFill>
                            <a:srgbClr val="000000"/>
                          </a:solidFill>
                          <a:effectLst/>
                          <a:latin typeface="Calibri" panose="020F0502020204030204" pitchFamily="34" charset="0"/>
                        </a:rPr>
                        <a:t>Total</a:t>
                      </a:r>
                    </a:p>
                  </a:txBody>
                  <a:tcPr marL="9525" marR="9525" marT="9525" marB="0" anchor="b"/>
                </a:tc>
                <a:tc>
                  <a:txBody>
                    <a:bodyPr/>
                    <a:lstStyle/>
                    <a:p>
                      <a:pPr algn="l" fontAlgn="b"/>
                      <a:r>
                        <a:rPr lang="en-US" sz="1100" b="0" i="1" u="none" strike="noStrike" dirty="0">
                          <a:solidFill>
                            <a:srgbClr val="000000"/>
                          </a:solidFill>
                          <a:effectLst/>
                          <a:latin typeface="Calibri" panose="020F0502020204030204" pitchFamily="34" charset="0"/>
                        </a:rPr>
                        <a:t>     16,819 </a:t>
                      </a:r>
                    </a:p>
                  </a:txBody>
                  <a:tcPr marL="9525" marR="9525" marT="9525" marB="0" anchor="b"/>
                </a:tc>
                <a:tc>
                  <a:txBody>
                    <a:bodyPr/>
                    <a:lstStyle/>
                    <a:p>
                      <a:pPr algn="l" fontAlgn="b"/>
                      <a:r>
                        <a:rPr lang="en-US" sz="1100" b="0" i="1" u="none" strike="noStrike" dirty="0">
                          <a:solidFill>
                            <a:srgbClr val="000000"/>
                          </a:solidFill>
                          <a:effectLst/>
                          <a:latin typeface="Calibri" panose="020F0502020204030204" pitchFamily="34" charset="0"/>
                        </a:rPr>
                        <a:t>  149,244 </a:t>
                      </a:r>
                    </a:p>
                  </a:txBody>
                  <a:tcPr marL="9525" marR="9525" marT="9525" marB="0" anchor="b"/>
                </a:tc>
                <a:tc>
                  <a:txBody>
                    <a:bodyPr/>
                    <a:lstStyle/>
                    <a:p>
                      <a:pPr algn="l" fontAlgn="b"/>
                      <a:r>
                        <a:rPr lang="en-US" sz="1100" b="0" i="1" u="none" strike="noStrike" dirty="0">
                          <a:solidFill>
                            <a:srgbClr val="000000"/>
                          </a:solidFill>
                          <a:effectLst/>
                          <a:latin typeface="Calibri" panose="020F0502020204030204" pitchFamily="34" charset="0"/>
                        </a:rPr>
                        <a:t>  166,063 </a:t>
                      </a:r>
                    </a:p>
                  </a:txBody>
                  <a:tcPr marL="9525" marR="9525" marT="9525" marB="0" anchor="b"/>
                </a:tc>
              </a:tr>
            </a:tbl>
          </a:graphicData>
        </a:graphic>
      </p:graphicFrame>
    </p:spTree>
    <p:extLst>
      <p:ext uri="{BB962C8B-B14F-4D97-AF65-F5344CB8AC3E}">
        <p14:creationId xmlns:p14="http://schemas.microsoft.com/office/powerpoint/2010/main" val="2016529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7" name="Object 3"/>
          <p:cNvGraphicFramePr>
            <a:graphicFrameLocks noChangeAspect="1"/>
          </p:cNvGraphicFramePr>
          <p:nvPr>
            <p:extLst>
              <p:ext uri="{D42A27DB-BD31-4B8C-83A1-F6EECF244321}">
                <p14:modId xmlns:p14="http://schemas.microsoft.com/office/powerpoint/2010/main" val="1860933199"/>
              </p:ext>
            </p:extLst>
          </p:nvPr>
        </p:nvGraphicFramePr>
        <p:xfrm>
          <a:off x="679450" y="369888"/>
          <a:ext cx="7929563" cy="5654675"/>
        </p:xfrm>
        <a:graphic>
          <a:graphicData uri="http://schemas.openxmlformats.org/presentationml/2006/ole">
            <mc:AlternateContent xmlns:mc="http://schemas.openxmlformats.org/markup-compatibility/2006">
              <mc:Choice xmlns:v="urn:schemas-microsoft-com:vml" Requires="v">
                <p:oleObj spid="_x0000_s147471" name="Chart" r:id="rId4" imgW="6096000" imgH="4352916" progId="MSGraph.Chart.8">
                  <p:embed followColorScheme="full"/>
                </p:oleObj>
              </mc:Choice>
              <mc:Fallback>
                <p:oleObj name="Chart" r:id="rId4" imgW="6096000" imgH="4352916" progId="MSGraph.Chart.8">
                  <p:embed followColorScheme="full"/>
                  <p:pic>
                    <p:nvPicPr>
                      <p:cNvPr id="0" name=""/>
                      <p:cNvPicPr>
                        <a:picLocks noChangeAspect="1" noChangeArrowheads="1"/>
                      </p:cNvPicPr>
                      <p:nvPr/>
                    </p:nvPicPr>
                    <p:blipFill>
                      <a:blip r:embed="rId5"/>
                      <a:srcRect/>
                      <a:stretch>
                        <a:fillRect/>
                      </a:stretch>
                    </p:blipFill>
                    <p:spPr bwMode="auto">
                      <a:xfrm>
                        <a:off x="679450" y="369888"/>
                        <a:ext cx="7929563" cy="5654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6" name="Rectangle 2"/>
          <p:cNvSpPr>
            <a:spLocks noGrp="1" noChangeArrowheads="1"/>
          </p:cNvSpPr>
          <p:nvPr>
            <p:ph type="title"/>
          </p:nvPr>
        </p:nvSpPr>
        <p:spPr>
          <a:xfrm>
            <a:off x="106363" y="889000"/>
            <a:ext cx="8885237" cy="1155700"/>
          </a:xfrm>
        </p:spPr>
        <p:txBody>
          <a:bodyPr/>
          <a:lstStyle/>
          <a:p>
            <a:r>
              <a:rPr lang="en-US" altLang="en-US" sz="3200" b="1" dirty="0"/>
              <a:t>Population Growth and Projected Trends</a:t>
            </a:r>
            <a:br>
              <a:rPr lang="en-US" altLang="en-US" sz="3200" b="1" dirty="0"/>
            </a:br>
            <a:r>
              <a:rPr lang="en-US" altLang="en-US" sz="3200" b="1" i="1" dirty="0"/>
              <a:t>1990 to </a:t>
            </a:r>
            <a:r>
              <a:rPr lang="en-US" altLang="en-US" sz="3200" b="1" i="1" dirty="0" smtClean="0"/>
              <a:t>2030</a:t>
            </a:r>
            <a:endParaRPr lang="en-US" altLang="en-US" sz="3200" b="1" i="1" dirty="0"/>
          </a:p>
        </p:txBody>
      </p:sp>
      <p:sp>
        <p:nvSpPr>
          <p:cNvPr id="1029" name="Text Box 5"/>
          <p:cNvSpPr txBox="1">
            <a:spLocks noChangeArrowheads="1"/>
          </p:cNvSpPr>
          <p:nvPr/>
        </p:nvSpPr>
        <p:spPr bwMode="auto">
          <a:xfrm>
            <a:off x="381000" y="5943600"/>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dirty="0" smtClean="0">
                <a:solidFill>
                  <a:srgbClr val="000000"/>
                </a:solidFill>
                <a:latin typeface="Times New Roman" panose="02020603050405020304" pitchFamily="18" charset="0"/>
                <a:sym typeface="Wingdings 2" panose="05020102010507070707" pitchFamily="18" charset="2"/>
              </a:rPr>
              <a:t></a:t>
            </a:r>
            <a:r>
              <a:rPr lang="en-US" altLang="en-US" sz="2000" dirty="0" smtClean="0">
                <a:solidFill>
                  <a:srgbClr val="FFFFCC"/>
                </a:solidFill>
                <a:latin typeface="Times New Roman" panose="02020603050405020304" pitchFamily="18" charset="0"/>
                <a:sym typeface="Wingdings 2" panose="05020102010507070707" pitchFamily="18" charset="2"/>
              </a:rPr>
              <a:t> = actual (U.S. Census)    </a:t>
            </a:r>
            <a:r>
              <a:rPr lang="en-US" altLang="en-US" sz="2000" dirty="0" smtClean="0">
                <a:solidFill>
                  <a:srgbClr val="FFCC00"/>
                </a:solidFill>
                <a:latin typeface="Times New Roman" panose="02020603050405020304" pitchFamily="18" charset="0"/>
                <a:sym typeface="Wingdings 2" panose="05020102010507070707" pitchFamily="18" charset="2"/>
              </a:rPr>
              <a:t></a:t>
            </a:r>
            <a:r>
              <a:rPr lang="en-US" altLang="en-US" sz="2000" dirty="0" smtClean="0">
                <a:solidFill>
                  <a:srgbClr val="FFFFCC"/>
                </a:solidFill>
                <a:latin typeface="Times New Roman" panose="02020603050405020304" pitchFamily="18" charset="0"/>
                <a:sym typeface="Wingdings 2" panose="05020102010507070707" pitchFamily="18" charset="2"/>
              </a:rPr>
              <a:t> = projection (AZ Dept. of Administration)</a:t>
            </a:r>
            <a:endParaRPr lang="en-US" altLang="en-US" sz="2000" dirty="0" smtClean="0">
              <a:solidFill>
                <a:srgbClr val="FFFFCC"/>
              </a:solidFill>
              <a:latin typeface="Times New Roman" panose="02020603050405020304" pitchFamily="18" charset="0"/>
            </a:endParaRPr>
          </a:p>
        </p:txBody>
      </p:sp>
    </p:spTree>
    <p:extLst>
      <p:ext uri="{BB962C8B-B14F-4D97-AF65-F5344CB8AC3E}">
        <p14:creationId xmlns:p14="http://schemas.microsoft.com/office/powerpoint/2010/main" val="4013376188"/>
      </p:ext>
    </p:extLst>
  </p:cSld>
  <p:clrMapOvr>
    <a:masterClrMapping/>
  </p:clrMapOvr>
  <p:transition>
    <p:cut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sz="3200" dirty="0" smtClean="0"/>
              <a:t>Trend </a:t>
            </a:r>
            <a:r>
              <a:rPr lang="en-US" sz="3200" dirty="0"/>
              <a:t>of </a:t>
            </a:r>
            <a:r>
              <a:rPr lang="en-US" sz="3200" dirty="0" smtClean="0"/>
              <a:t>Ethnicity Yuma County 2015-2050</a:t>
            </a:r>
            <a:endParaRPr lang="en-US" sz="3200" dirty="0"/>
          </a:p>
        </p:txBody>
      </p:sp>
      <p:graphicFrame>
        <p:nvGraphicFramePr>
          <p:cNvPr id="137222" name="Object 6"/>
          <p:cNvGraphicFramePr>
            <a:graphicFrameLocks noGrp="1" noChangeAspect="1"/>
          </p:cNvGraphicFramePr>
          <p:nvPr>
            <p:ph idx="1"/>
            <p:extLst>
              <p:ext uri="{D42A27DB-BD31-4B8C-83A1-F6EECF244321}">
                <p14:modId xmlns:p14="http://schemas.microsoft.com/office/powerpoint/2010/main" val="3258313760"/>
              </p:ext>
            </p:extLst>
          </p:nvPr>
        </p:nvGraphicFramePr>
        <p:xfrm>
          <a:off x="304800" y="842962"/>
          <a:ext cx="8382000" cy="5172075"/>
        </p:xfrm>
        <a:graphic>
          <a:graphicData uri="http://schemas.openxmlformats.org/presentationml/2006/ole">
            <mc:AlternateContent xmlns:mc="http://schemas.openxmlformats.org/markup-compatibility/2006">
              <mc:Choice xmlns:v="urn:schemas-microsoft-com:vml" Requires="v">
                <p:oleObj spid="_x0000_s145423" name="Chart" r:id="rId3" imgW="6096000" imgH="4067062" progId="MSGraph.Chart.8">
                  <p:embed followColorScheme="full"/>
                </p:oleObj>
              </mc:Choice>
              <mc:Fallback>
                <p:oleObj name="Chart" r:id="rId3" imgW="6096000" imgH="4067062" progId="MSGraph.Chart.8">
                  <p:embed followColorScheme="full"/>
                  <p:pic>
                    <p:nvPicPr>
                      <p:cNvPr id="0" name=""/>
                      <p:cNvPicPr>
                        <a:picLocks noChangeAspect="1" noChangeArrowheads="1"/>
                      </p:cNvPicPr>
                      <p:nvPr/>
                    </p:nvPicPr>
                    <p:blipFill>
                      <a:blip r:embed="rId4"/>
                      <a:srcRect/>
                      <a:stretch>
                        <a:fillRect/>
                      </a:stretch>
                    </p:blipFill>
                    <p:spPr bwMode="auto">
                      <a:xfrm>
                        <a:off x="304800" y="842962"/>
                        <a:ext cx="8382000" cy="5172075"/>
                      </a:xfrm>
                      <a:prstGeom prst="rect">
                        <a:avLst/>
                      </a:prstGeom>
                      <a:noFill/>
                      <a:extLst/>
                    </p:spPr>
                  </p:pic>
                </p:oleObj>
              </mc:Fallback>
            </mc:AlternateContent>
          </a:graphicData>
        </a:graphic>
      </p:graphicFrame>
      <p:sp>
        <p:nvSpPr>
          <p:cNvPr id="137225" name="Text Box 9"/>
          <p:cNvSpPr txBox="1">
            <a:spLocks noChangeArrowheads="1"/>
          </p:cNvSpPr>
          <p:nvPr/>
        </p:nvSpPr>
        <p:spPr bwMode="auto">
          <a:xfrm>
            <a:off x="457200" y="6186488"/>
            <a:ext cx="8305800" cy="338554"/>
          </a:xfrm>
          <a:prstGeom prst="rect">
            <a:avLst/>
          </a:prstGeom>
          <a:noFill/>
          <a:ln w="9525">
            <a:noFill/>
            <a:miter lim="800000"/>
            <a:headEnd/>
            <a:tailEnd/>
          </a:ln>
          <a:effectLst/>
        </p:spPr>
        <p:txBody>
          <a:bodyPr wrap="square">
            <a:spAutoFit/>
          </a:bodyPr>
          <a:lstStyle/>
          <a:p>
            <a:pPr algn="r">
              <a:spcBef>
                <a:spcPct val="50000"/>
              </a:spcBef>
            </a:pPr>
            <a:r>
              <a:rPr lang="en-US" sz="1600" dirty="0">
                <a:latin typeface="Times New Roman" pitchFamily="18" charset="0"/>
              </a:rPr>
              <a:t>Source:  </a:t>
            </a:r>
            <a:r>
              <a:rPr lang="en-US" sz="1600" dirty="0" smtClean="0">
                <a:latin typeface="Times New Roman" pitchFamily="18" charset="0"/>
              </a:rPr>
              <a:t>AZ Dept. of Administration, Office of Employment &amp; Population Statistics, 12/11/15</a:t>
            </a:r>
            <a:endParaRPr lang="en-US" sz="1600" dirty="0">
              <a:latin typeface="Times New Roman" pitchFamily="18" charset="0"/>
            </a:endParaRPr>
          </a:p>
        </p:txBody>
      </p:sp>
    </p:spTree>
    <p:extLst>
      <p:ext uri="{BB962C8B-B14F-4D97-AF65-F5344CB8AC3E}">
        <p14:creationId xmlns:p14="http://schemas.microsoft.com/office/powerpoint/2010/main" val="2760403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sz="3200" dirty="0" smtClean="0"/>
              <a:t>Trend </a:t>
            </a:r>
            <a:r>
              <a:rPr lang="en-US" sz="3200" dirty="0"/>
              <a:t>of </a:t>
            </a:r>
            <a:r>
              <a:rPr lang="en-US" sz="3200" dirty="0" smtClean="0"/>
              <a:t>Ethnicity La Paz County 2015-2050</a:t>
            </a:r>
            <a:endParaRPr lang="en-US" sz="3200" dirty="0"/>
          </a:p>
        </p:txBody>
      </p:sp>
      <p:graphicFrame>
        <p:nvGraphicFramePr>
          <p:cNvPr id="137222" name="Object 6"/>
          <p:cNvGraphicFramePr>
            <a:graphicFrameLocks noGrp="1" noChangeAspect="1"/>
          </p:cNvGraphicFramePr>
          <p:nvPr>
            <p:ph idx="1"/>
            <p:extLst>
              <p:ext uri="{D42A27DB-BD31-4B8C-83A1-F6EECF244321}">
                <p14:modId xmlns:p14="http://schemas.microsoft.com/office/powerpoint/2010/main" val="4237651422"/>
              </p:ext>
            </p:extLst>
          </p:nvPr>
        </p:nvGraphicFramePr>
        <p:xfrm>
          <a:off x="419100" y="847725"/>
          <a:ext cx="8382000" cy="5172075"/>
        </p:xfrm>
        <a:graphic>
          <a:graphicData uri="http://schemas.openxmlformats.org/presentationml/2006/ole">
            <mc:AlternateContent xmlns:mc="http://schemas.openxmlformats.org/markup-compatibility/2006">
              <mc:Choice xmlns:v="urn:schemas-microsoft-com:vml" Requires="v">
                <p:oleObj spid="_x0000_s146448" name="Chart" r:id="rId3" imgW="6096000" imgH="4067062" progId="MSGraph.Chart.8">
                  <p:embed followColorScheme="full"/>
                </p:oleObj>
              </mc:Choice>
              <mc:Fallback>
                <p:oleObj name="Chart" r:id="rId3" imgW="6096000" imgH="4067062" progId="MSGraph.Chart.8">
                  <p:embed followColorScheme="full"/>
                  <p:pic>
                    <p:nvPicPr>
                      <p:cNvPr id="0" name=""/>
                      <p:cNvPicPr>
                        <a:picLocks noChangeAspect="1" noChangeArrowheads="1"/>
                      </p:cNvPicPr>
                      <p:nvPr/>
                    </p:nvPicPr>
                    <p:blipFill>
                      <a:blip r:embed="rId4"/>
                      <a:srcRect/>
                      <a:stretch>
                        <a:fillRect/>
                      </a:stretch>
                    </p:blipFill>
                    <p:spPr bwMode="auto">
                      <a:xfrm>
                        <a:off x="419100" y="847725"/>
                        <a:ext cx="8382000" cy="5172075"/>
                      </a:xfrm>
                      <a:prstGeom prst="rect">
                        <a:avLst/>
                      </a:prstGeom>
                      <a:noFill/>
                      <a:extLst/>
                    </p:spPr>
                  </p:pic>
                </p:oleObj>
              </mc:Fallback>
            </mc:AlternateContent>
          </a:graphicData>
        </a:graphic>
      </p:graphicFrame>
      <p:sp>
        <p:nvSpPr>
          <p:cNvPr id="137225" name="Text Box 9"/>
          <p:cNvSpPr txBox="1">
            <a:spLocks noChangeArrowheads="1"/>
          </p:cNvSpPr>
          <p:nvPr/>
        </p:nvSpPr>
        <p:spPr bwMode="auto">
          <a:xfrm>
            <a:off x="457200" y="6186488"/>
            <a:ext cx="8305800" cy="338554"/>
          </a:xfrm>
          <a:prstGeom prst="rect">
            <a:avLst/>
          </a:prstGeom>
          <a:noFill/>
          <a:ln w="9525">
            <a:noFill/>
            <a:miter lim="800000"/>
            <a:headEnd/>
            <a:tailEnd/>
          </a:ln>
          <a:effectLst/>
        </p:spPr>
        <p:txBody>
          <a:bodyPr wrap="square">
            <a:spAutoFit/>
          </a:bodyPr>
          <a:lstStyle/>
          <a:p>
            <a:pPr algn="r">
              <a:spcBef>
                <a:spcPct val="50000"/>
              </a:spcBef>
            </a:pPr>
            <a:r>
              <a:rPr lang="en-US" sz="1600" dirty="0">
                <a:latin typeface="Times New Roman" pitchFamily="18" charset="0"/>
              </a:rPr>
              <a:t>Source:  </a:t>
            </a:r>
            <a:r>
              <a:rPr lang="en-US" sz="1600" dirty="0" smtClean="0">
                <a:latin typeface="Times New Roman" pitchFamily="18" charset="0"/>
              </a:rPr>
              <a:t>AZ Dept. of Administration, Office of Employment &amp; Population Statistics, 12/11/15</a:t>
            </a:r>
            <a:endParaRPr lang="en-US" sz="1600" dirty="0">
              <a:latin typeface="Times New Roman" pitchFamily="18" charset="0"/>
            </a:endParaRPr>
          </a:p>
        </p:txBody>
      </p:sp>
    </p:spTree>
    <p:extLst>
      <p:ext uri="{BB962C8B-B14F-4D97-AF65-F5344CB8AC3E}">
        <p14:creationId xmlns:p14="http://schemas.microsoft.com/office/powerpoint/2010/main" val="2272840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381000" y="152400"/>
            <a:ext cx="8610600" cy="1139825"/>
          </a:xfrm>
        </p:spPr>
        <p:txBody>
          <a:bodyPr/>
          <a:lstStyle/>
          <a:p>
            <a:r>
              <a:rPr lang="en-US" sz="3200" dirty="0" smtClean="0"/>
              <a:t>Annualized </a:t>
            </a:r>
            <a:r>
              <a:rPr lang="en-US" sz="3200" dirty="0"/>
              <a:t>Full-Time Student </a:t>
            </a:r>
            <a:r>
              <a:rPr lang="en-US" sz="3200" dirty="0" smtClean="0"/>
              <a:t>Equivalent and </a:t>
            </a:r>
            <a:r>
              <a:rPr lang="en-US" sz="3200" dirty="0"/>
              <a:t>Unduplicated Student Headcount</a:t>
            </a:r>
          </a:p>
        </p:txBody>
      </p:sp>
      <p:graphicFrame>
        <p:nvGraphicFramePr>
          <p:cNvPr id="128003" name="Object 3"/>
          <p:cNvGraphicFramePr>
            <a:graphicFrameLocks noChangeAspect="1"/>
          </p:cNvGraphicFramePr>
          <p:nvPr>
            <p:extLst>
              <p:ext uri="{D42A27DB-BD31-4B8C-83A1-F6EECF244321}">
                <p14:modId xmlns:p14="http://schemas.microsoft.com/office/powerpoint/2010/main" val="637314883"/>
              </p:ext>
            </p:extLst>
          </p:nvPr>
        </p:nvGraphicFramePr>
        <p:xfrm>
          <a:off x="246063" y="1295400"/>
          <a:ext cx="8607425" cy="4848225"/>
        </p:xfrm>
        <a:graphic>
          <a:graphicData uri="http://schemas.openxmlformats.org/presentationml/2006/ole">
            <mc:AlternateContent xmlns:mc="http://schemas.openxmlformats.org/markup-compatibility/2006">
              <mc:Choice xmlns:v="urn:schemas-microsoft-com:vml" Requires="v">
                <p:oleObj spid="_x0000_s128091" name="Chart" r:id="rId4" imgW="8429743" imgH="4753056" progId="MSGraph.Chart.8">
                  <p:embed followColorScheme="full"/>
                </p:oleObj>
              </mc:Choice>
              <mc:Fallback>
                <p:oleObj name="Chart" r:id="rId4" imgW="8429743" imgH="4753056" progId="MSGraph.Chart.8">
                  <p:embed followColorScheme="full"/>
                  <p:pic>
                    <p:nvPicPr>
                      <p:cNvPr id="0" name="Picture 3"/>
                      <p:cNvPicPr>
                        <a:picLocks noChangeAspect="1" noChangeArrowheads="1"/>
                      </p:cNvPicPr>
                      <p:nvPr/>
                    </p:nvPicPr>
                    <p:blipFill>
                      <a:blip r:embed="rId5"/>
                      <a:srcRect/>
                      <a:stretch>
                        <a:fillRect/>
                      </a:stretch>
                    </p:blipFill>
                    <p:spPr bwMode="auto">
                      <a:xfrm>
                        <a:off x="246063" y="1295400"/>
                        <a:ext cx="8607425" cy="484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8004" name="Text Box 4"/>
          <p:cNvSpPr txBox="1">
            <a:spLocks noChangeArrowheads="1"/>
          </p:cNvSpPr>
          <p:nvPr/>
        </p:nvSpPr>
        <p:spPr bwMode="auto">
          <a:xfrm>
            <a:off x="152400" y="6186488"/>
            <a:ext cx="8610600" cy="307777"/>
          </a:xfrm>
          <a:prstGeom prst="rect">
            <a:avLst/>
          </a:prstGeom>
          <a:noFill/>
          <a:ln w="9525">
            <a:noFill/>
            <a:miter lim="800000"/>
            <a:headEnd/>
            <a:tailEnd/>
          </a:ln>
          <a:effectLst/>
        </p:spPr>
        <p:txBody>
          <a:bodyPr wrap="square">
            <a:spAutoFit/>
          </a:bodyPr>
          <a:lstStyle/>
          <a:p>
            <a:pPr algn="r">
              <a:spcBef>
                <a:spcPct val="50000"/>
              </a:spcBef>
            </a:pPr>
            <a:r>
              <a:rPr lang="en-US" sz="1400" dirty="0" smtClean="0">
                <a:latin typeface="Times New Roman" pitchFamily="18" charset="0"/>
              </a:rPr>
              <a:t>Source: AWC </a:t>
            </a:r>
            <a:r>
              <a:rPr lang="en-US" sz="1400" dirty="0">
                <a:latin typeface="Times New Roman" pitchFamily="18" charset="0"/>
              </a:rPr>
              <a:t>Enrollment </a:t>
            </a:r>
            <a:r>
              <a:rPr lang="en-US" sz="1400" dirty="0" smtClean="0">
                <a:latin typeface="Times New Roman" pitchFamily="18" charset="0"/>
              </a:rPr>
              <a:t>Services (FTSE) and Institutional Eff., Research &amp; Grants (Unduplicated Headcount)</a:t>
            </a:r>
            <a:endParaRPr lang="en-US" sz="1400" dirty="0">
              <a:latin typeface="Times New Roman" pitchFamily="18" charset="0"/>
            </a:endParaRPr>
          </a:p>
        </p:txBody>
      </p:sp>
      <p:sp>
        <p:nvSpPr>
          <p:cNvPr id="128005" name="Text Box 5"/>
          <p:cNvSpPr txBox="1">
            <a:spLocks noChangeArrowheads="1"/>
          </p:cNvSpPr>
          <p:nvPr/>
        </p:nvSpPr>
        <p:spPr bwMode="auto">
          <a:xfrm>
            <a:off x="2362200" y="6521450"/>
            <a:ext cx="6477000" cy="336550"/>
          </a:xfrm>
          <a:prstGeom prst="rect">
            <a:avLst/>
          </a:prstGeom>
          <a:noFill/>
          <a:ln w="9525">
            <a:noFill/>
            <a:miter lim="800000"/>
            <a:headEnd/>
            <a:tailEnd/>
          </a:ln>
          <a:effectLst/>
        </p:spPr>
        <p:txBody>
          <a:bodyPr>
            <a:spAutoFit/>
          </a:bodyPr>
          <a:lstStyle/>
          <a:p>
            <a:pPr algn="r">
              <a:spcBef>
                <a:spcPct val="50000"/>
              </a:spcBef>
            </a:pPr>
            <a:r>
              <a:rPr lang="en-US" sz="1600" dirty="0">
                <a:latin typeface="Arial Narrow" pitchFamily="34" charset="0"/>
              </a:rPr>
              <a:t>*Includes Summer 2007 and 2008 as well as fall and spring 2007-2008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sz="3200" dirty="0" smtClean="0"/>
              <a:t>Trend </a:t>
            </a:r>
            <a:r>
              <a:rPr lang="en-US" sz="3200" dirty="0"/>
              <a:t>of Enrollment by </a:t>
            </a:r>
            <a:r>
              <a:rPr lang="en-US" sz="3200" dirty="0" smtClean="0"/>
              <a:t>Attendance</a:t>
            </a:r>
            <a:endParaRPr lang="en-US" sz="3200" dirty="0"/>
          </a:p>
        </p:txBody>
      </p:sp>
      <p:graphicFrame>
        <p:nvGraphicFramePr>
          <p:cNvPr id="137222" name="Object 6"/>
          <p:cNvGraphicFramePr>
            <a:graphicFrameLocks noGrp="1" noChangeAspect="1"/>
          </p:cNvGraphicFramePr>
          <p:nvPr>
            <p:ph idx="1"/>
            <p:extLst>
              <p:ext uri="{D42A27DB-BD31-4B8C-83A1-F6EECF244321}">
                <p14:modId xmlns:p14="http://schemas.microsoft.com/office/powerpoint/2010/main" val="3464697207"/>
              </p:ext>
            </p:extLst>
          </p:nvPr>
        </p:nvGraphicFramePr>
        <p:xfrm>
          <a:off x="304800" y="914400"/>
          <a:ext cx="8534400" cy="5257800"/>
        </p:xfrm>
        <a:graphic>
          <a:graphicData uri="http://schemas.openxmlformats.org/presentationml/2006/ole">
            <mc:AlternateContent xmlns:mc="http://schemas.openxmlformats.org/markup-compatibility/2006">
              <mc:Choice xmlns:v="urn:schemas-microsoft-com:vml" Requires="v">
                <p:oleObj spid="_x0000_s142384" name="Chart" r:id="rId3" imgW="6096000" imgH="4067062" progId="MSGraph.Chart.8">
                  <p:embed followColorScheme="full"/>
                </p:oleObj>
              </mc:Choice>
              <mc:Fallback>
                <p:oleObj name="Chart" r:id="rId3" imgW="6096000" imgH="4067062" progId="MSGraph.Chart.8">
                  <p:embed followColorScheme="full"/>
                  <p:pic>
                    <p:nvPicPr>
                      <p:cNvPr id="0" name=""/>
                      <p:cNvPicPr>
                        <a:picLocks noChangeAspect="1" noChangeArrowheads="1"/>
                      </p:cNvPicPr>
                      <p:nvPr/>
                    </p:nvPicPr>
                    <p:blipFill>
                      <a:blip r:embed="rId4"/>
                      <a:srcRect/>
                      <a:stretch>
                        <a:fillRect/>
                      </a:stretch>
                    </p:blipFill>
                    <p:spPr bwMode="auto">
                      <a:xfrm>
                        <a:off x="304800" y="914400"/>
                        <a:ext cx="8534400" cy="525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7225" name="Text Box 9"/>
          <p:cNvSpPr txBox="1">
            <a:spLocks noChangeArrowheads="1"/>
          </p:cNvSpPr>
          <p:nvPr/>
        </p:nvSpPr>
        <p:spPr bwMode="auto">
          <a:xfrm>
            <a:off x="1219200" y="6186488"/>
            <a:ext cx="7543800" cy="646331"/>
          </a:xfrm>
          <a:prstGeom prst="rect">
            <a:avLst/>
          </a:prstGeom>
          <a:noFill/>
          <a:ln w="9525">
            <a:noFill/>
            <a:miter lim="800000"/>
            <a:headEnd/>
            <a:tailEnd/>
          </a:ln>
          <a:effectLst/>
        </p:spPr>
        <p:txBody>
          <a:bodyPr wrap="square">
            <a:spAutoFit/>
          </a:bodyPr>
          <a:lstStyle/>
          <a:p>
            <a:pPr algn="r">
              <a:spcBef>
                <a:spcPts val="0"/>
              </a:spcBef>
            </a:pPr>
            <a:r>
              <a:rPr lang="en-US" sz="1200" dirty="0">
                <a:latin typeface="Times New Roman" pitchFamily="18" charset="0"/>
              </a:rPr>
              <a:t>Source:  AWC Institutional Effectiveness, Research &amp; </a:t>
            </a:r>
            <a:r>
              <a:rPr lang="en-US" sz="1200" dirty="0" smtClean="0">
                <a:latin typeface="Times New Roman" pitchFamily="18" charset="0"/>
              </a:rPr>
              <a:t>Grants</a:t>
            </a:r>
          </a:p>
          <a:p>
            <a:pPr algn="r">
              <a:spcBef>
                <a:spcPts val="0"/>
              </a:spcBef>
            </a:pPr>
            <a:r>
              <a:rPr lang="en-US" sz="1200" dirty="0" smtClean="0">
                <a:latin typeface="Times New Roman" pitchFamily="18" charset="0"/>
              </a:rPr>
              <a:t>*New Method: Enrolled in 24+ credits on census dates throughout academic year</a:t>
            </a:r>
          </a:p>
          <a:p>
            <a:pPr algn="r">
              <a:spcBef>
                <a:spcPts val="0"/>
              </a:spcBef>
            </a:pPr>
            <a:r>
              <a:rPr lang="en-US" sz="1200" dirty="0" smtClean="0">
                <a:latin typeface="Times New Roman" pitchFamily="18" charset="0"/>
              </a:rPr>
              <a:t>Old Method (used 05-06 through 13-14): Counted as full-time if registered 12+ credits on census date in fall or spring</a:t>
            </a:r>
            <a:endParaRPr lang="en-US" sz="1200" dirty="0">
              <a:latin typeface="Times New Roman" pitchFamily="18" charset="0"/>
            </a:endParaRPr>
          </a:p>
        </p:txBody>
      </p:sp>
    </p:spTree>
    <p:extLst>
      <p:ext uri="{BB962C8B-B14F-4D97-AF65-F5344CB8AC3E}">
        <p14:creationId xmlns:p14="http://schemas.microsoft.com/office/powerpoint/2010/main" val="3848512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sz="3200" dirty="0" smtClean="0"/>
              <a:t>Trend </a:t>
            </a:r>
            <a:r>
              <a:rPr lang="en-US" sz="3200" dirty="0"/>
              <a:t>of Enrollment by </a:t>
            </a:r>
            <a:r>
              <a:rPr lang="en-US" sz="3200" dirty="0" smtClean="0"/>
              <a:t>Ethnicity</a:t>
            </a:r>
            <a:endParaRPr lang="en-US" sz="3200" dirty="0"/>
          </a:p>
        </p:txBody>
      </p:sp>
      <p:graphicFrame>
        <p:nvGraphicFramePr>
          <p:cNvPr id="137222" name="Object 6"/>
          <p:cNvGraphicFramePr>
            <a:graphicFrameLocks noGrp="1" noChangeAspect="1"/>
          </p:cNvGraphicFramePr>
          <p:nvPr>
            <p:ph idx="1"/>
            <p:extLst>
              <p:ext uri="{D42A27DB-BD31-4B8C-83A1-F6EECF244321}">
                <p14:modId xmlns:p14="http://schemas.microsoft.com/office/powerpoint/2010/main" val="100595230"/>
              </p:ext>
            </p:extLst>
          </p:nvPr>
        </p:nvGraphicFramePr>
        <p:xfrm>
          <a:off x="304800" y="838200"/>
          <a:ext cx="8534400" cy="5486400"/>
        </p:xfrm>
        <a:graphic>
          <a:graphicData uri="http://schemas.openxmlformats.org/presentationml/2006/ole">
            <mc:AlternateContent xmlns:mc="http://schemas.openxmlformats.org/markup-compatibility/2006">
              <mc:Choice xmlns:v="urn:schemas-microsoft-com:vml" Requires="v">
                <p:oleObj spid="_x0000_s137314" name="Chart" r:id="rId3" imgW="6096000" imgH="4067062" progId="MSGraph.Chart.8">
                  <p:embed followColorScheme="full"/>
                </p:oleObj>
              </mc:Choice>
              <mc:Fallback>
                <p:oleObj name="Chart" r:id="rId3" imgW="6096000" imgH="4067062" progId="MSGraph.Chart.8">
                  <p:embed followColorScheme="full"/>
                  <p:pic>
                    <p:nvPicPr>
                      <p:cNvPr id="0" name="Picture 6"/>
                      <p:cNvPicPr>
                        <a:picLocks noChangeAspect="1" noChangeArrowheads="1"/>
                      </p:cNvPicPr>
                      <p:nvPr/>
                    </p:nvPicPr>
                    <p:blipFill>
                      <a:blip r:embed="rId4"/>
                      <a:srcRect/>
                      <a:stretch>
                        <a:fillRect/>
                      </a:stretch>
                    </p:blipFill>
                    <p:spPr bwMode="auto">
                      <a:xfrm>
                        <a:off x="304800" y="838200"/>
                        <a:ext cx="8534400" cy="5486400"/>
                      </a:xfrm>
                      <a:prstGeom prst="rect">
                        <a:avLst/>
                      </a:prstGeom>
                      <a:noFill/>
                      <a:extLst/>
                    </p:spPr>
                  </p:pic>
                </p:oleObj>
              </mc:Fallback>
            </mc:AlternateContent>
          </a:graphicData>
        </a:graphic>
      </p:graphicFrame>
      <p:sp>
        <p:nvSpPr>
          <p:cNvPr id="137225" name="Text Box 9"/>
          <p:cNvSpPr txBox="1">
            <a:spLocks noChangeArrowheads="1"/>
          </p:cNvSpPr>
          <p:nvPr/>
        </p:nvSpPr>
        <p:spPr bwMode="auto">
          <a:xfrm>
            <a:off x="2362200" y="6186488"/>
            <a:ext cx="6400800" cy="336550"/>
          </a:xfrm>
          <a:prstGeom prst="rect">
            <a:avLst/>
          </a:prstGeom>
          <a:noFill/>
          <a:ln w="9525">
            <a:noFill/>
            <a:miter lim="800000"/>
            <a:headEnd/>
            <a:tailEnd/>
          </a:ln>
          <a:effectLst/>
        </p:spPr>
        <p:txBody>
          <a:bodyPr>
            <a:spAutoFit/>
          </a:bodyPr>
          <a:lstStyle/>
          <a:p>
            <a:pPr algn="r">
              <a:spcBef>
                <a:spcPct val="50000"/>
              </a:spcBef>
            </a:pPr>
            <a:r>
              <a:rPr lang="en-US" sz="1600" dirty="0">
                <a:latin typeface="Times New Roman" pitchFamily="18" charset="0"/>
              </a:rPr>
              <a:t>Source:  AWC Institutional Effectiveness, Research &amp; Grants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sz="3600" dirty="0"/>
              <a:t>Trend of Student Age</a:t>
            </a:r>
          </a:p>
        </p:txBody>
      </p:sp>
      <p:graphicFrame>
        <p:nvGraphicFramePr>
          <p:cNvPr id="121859" name="Object 3"/>
          <p:cNvGraphicFramePr>
            <a:graphicFrameLocks noChangeAspect="1"/>
          </p:cNvGraphicFramePr>
          <p:nvPr>
            <p:extLst>
              <p:ext uri="{D42A27DB-BD31-4B8C-83A1-F6EECF244321}">
                <p14:modId xmlns:p14="http://schemas.microsoft.com/office/powerpoint/2010/main" val="3582658158"/>
              </p:ext>
            </p:extLst>
          </p:nvPr>
        </p:nvGraphicFramePr>
        <p:xfrm>
          <a:off x="304800" y="769938"/>
          <a:ext cx="8458200" cy="5311775"/>
        </p:xfrm>
        <a:graphic>
          <a:graphicData uri="http://schemas.openxmlformats.org/presentationml/2006/ole">
            <mc:AlternateContent xmlns:mc="http://schemas.openxmlformats.org/markup-compatibility/2006">
              <mc:Choice xmlns:v="urn:schemas-microsoft-com:vml" Requires="v">
                <p:oleObj spid="_x0000_s121948" name="Chart" r:id="rId4" imgW="8496367" imgH="5191023" progId="MSGraph.Chart.8">
                  <p:embed followColorScheme="full"/>
                </p:oleObj>
              </mc:Choice>
              <mc:Fallback>
                <p:oleObj name="Chart" r:id="rId4" imgW="8496367" imgH="5191023" progId="MSGraph.Chart.8">
                  <p:embed followColorScheme="full"/>
                  <p:pic>
                    <p:nvPicPr>
                      <p:cNvPr id="0" name="Picture 3"/>
                      <p:cNvPicPr>
                        <a:picLocks noChangeAspect="1" noChangeArrowheads="1"/>
                      </p:cNvPicPr>
                      <p:nvPr/>
                    </p:nvPicPr>
                    <p:blipFill>
                      <a:blip r:embed="rId5"/>
                      <a:srcRect/>
                      <a:stretch>
                        <a:fillRect/>
                      </a:stretch>
                    </p:blipFill>
                    <p:spPr bwMode="auto">
                      <a:xfrm>
                        <a:off x="304800" y="769938"/>
                        <a:ext cx="8458200" cy="5311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1860" name="Text Box 4"/>
          <p:cNvSpPr txBox="1">
            <a:spLocks noChangeArrowheads="1"/>
          </p:cNvSpPr>
          <p:nvPr/>
        </p:nvSpPr>
        <p:spPr bwMode="auto">
          <a:xfrm>
            <a:off x="2362200" y="6186488"/>
            <a:ext cx="6400800" cy="336550"/>
          </a:xfrm>
          <a:prstGeom prst="rect">
            <a:avLst/>
          </a:prstGeom>
          <a:noFill/>
          <a:ln w="9525">
            <a:noFill/>
            <a:miter lim="800000"/>
            <a:headEnd/>
            <a:tailEnd/>
          </a:ln>
          <a:effectLst/>
        </p:spPr>
        <p:txBody>
          <a:bodyPr>
            <a:spAutoFit/>
          </a:bodyPr>
          <a:lstStyle/>
          <a:p>
            <a:pPr algn="r">
              <a:spcBef>
                <a:spcPct val="50000"/>
              </a:spcBef>
            </a:pPr>
            <a:r>
              <a:rPr lang="en-US" sz="1600" dirty="0">
                <a:latin typeface="Times New Roman" pitchFamily="18" charset="0"/>
              </a:rPr>
              <a:t>Source:  AWC Institutional Effectiveness, Research &amp; Grants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457200" y="354013"/>
            <a:ext cx="8229600" cy="1093787"/>
          </a:xfrm>
        </p:spPr>
        <p:txBody>
          <a:bodyPr/>
          <a:lstStyle/>
          <a:p>
            <a:r>
              <a:rPr lang="en-US" sz="3600" dirty="0"/>
              <a:t>Trend of </a:t>
            </a:r>
            <a:r>
              <a:rPr lang="en-US" sz="3600" dirty="0" smtClean="0"/>
              <a:t>Course Success by Delivery Mode</a:t>
            </a:r>
            <a:endParaRPr lang="en-US" sz="3600" i="1" dirty="0">
              <a:solidFill>
                <a:srgbClr val="9E8C42"/>
              </a:solidFill>
            </a:endParaRPr>
          </a:p>
        </p:txBody>
      </p:sp>
      <p:graphicFrame>
        <p:nvGraphicFramePr>
          <p:cNvPr id="2" name="Object 3"/>
          <p:cNvGraphicFramePr>
            <a:graphicFrameLocks noChangeAspect="1"/>
          </p:cNvGraphicFramePr>
          <p:nvPr>
            <p:extLst>
              <p:ext uri="{D42A27DB-BD31-4B8C-83A1-F6EECF244321}">
                <p14:modId xmlns:p14="http://schemas.microsoft.com/office/powerpoint/2010/main" val="2793036112"/>
              </p:ext>
            </p:extLst>
          </p:nvPr>
        </p:nvGraphicFramePr>
        <p:xfrm>
          <a:off x="444500" y="995755"/>
          <a:ext cx="8178800" cy="4973637"/>
        </p:xfrm>
        <a:graphic>
          <a:graphicData uri="http://schemas.openxmlformats.org/drawingml/2006/chart">
            <c:chart xmlns:c="http://schemas.openxmlformats.org/drawingml/2006/chart" xmlns:r="http://schemas.openxmlformats.org/officeDocument/2006/relationships" r:id="rId3"/>
          </a:graphicData>
        </a:graphic>
      </p:graphicFrame>
      <p:sp>
        <p:nvSpPr>
          <p:cNvPr id="89092" name="Text Box 4"/>
          <p:cNvSpPr txBox="1">
            <a:spLocks noChangeArrowheads="1"/>
          </p:cNvSpPr>
          <p:nvPr/>
        </p:nvSpPr>
        <p:spPr bwMode="auto">
          <a:xfrm>
            <a:off x="2286000" y="6172200"/>
            <a:ext cx="6477000" cy="374526"/>
          </a:xfrm>
          <a:prstGeom prst="rect">
            <a:avLst/>
          </a:prstGeom>
          <a:noFill/>
          <a:ln w="9525">
            <a:noFill/>
            <a:miter lim="800000"/>
            <a:headEnd/>
            <a:tailEnd/>
          </a:ln>
          <a:effectLst/>
        </p:spPr>
        <p:txBody>
          <a:bodyPr>
            <a:spAutoFit/>
          </a:bodyPr>
          <a:lstStyle/>
          <a:p>
            <a:pPr algn="r"/>
            <a:r>
              <a:rPr lang="en-US" dirty="0">
                <a:latin typeface="Times New Roman" pitchFamily="18" charset="0"/>
              </a:rPr>
              <a:t>      </a:t>
            </a:r>
            <a:r>
              <a:rPr lang="en-US" sz="1200" dirty="0">
                <a:latin typeface="Times New Roman" pitchFamily="18" charset="0"/>
              </a:rPr>
              <a:t>Source: AWC Institutional Effectiveness, Research and Grants</a:t>
            </a:r>
          </a:p>
          <a:p>
            <a:pPr>
              <a:lnSpc>
                <a:spcPct val="0"/>
              </a:lnSpc>
            </a:pPr>
            <a:endParaRPr lang="en-US" sz="1600" dirty="0">
              <a:latin typeface="Times New Roman" pitchFamily="18" charset="0"/>
            </a:endParaRPr>
          </a:p>
          <a:p>
            <a:pPr>
              <a:lnSpc>
                <a:spcPct val="0"/>
              </a:lnSpc>
            </a:pPr>
            <a:endParaRPr lang="en-US" dirty="0">
              <a:latin typeface="Times New Roman" pitchFamily="18" charset="0"/>
            </a:endParaRPr>
          </a:p>
        </p:txBody>
      </p:sp>
    </p:spTree>
    <p:extLst>
      <p:ext uri="{BB962C8B-B14F-4D97-AF65-F5344CB8AC3E}">
        <p14:creationId xmlns:p14="http://schemas.microsoft.com/office/powerpoint/2010/main" val="584637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Largest Disciplines, FY2015 </a:t>
            </a:r>
            <a:endParaRPr lang="en-US"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914140042"/>
              </p:ext>
            </p:extLst>
          </p:nvPr>
        </p:nvGraphicFramePr>
        <p:xfrm>
          <a:off x="914400" y="1066800"/>
          <a:ext cx="6472365" cy="4952999"/>
        </p:xfrm>
        <a:graphic>
          <a:graphicData uri="http://schemas.openxmlformats.org/drawingml/2006/table">
            <a:tbl>
              <a:tblPr firstRow="1" bandRow="1">
                <a:tableStyleId>{5C22544A-7EE6-4342-B048-85BDC9FD1C3A}</a:tableStyleId>
              </a:tblPr>
              <a:tblGrid>
                <a:gridCol w="3244850"/>
                <a:gridCol w="1973644"/>
                <a:gridCol w="1253871"/>
              </a:tblGrid>
              <a:tr h="485527">
                <a:tc>
                  <a:txBody>
                    <a:bodyPr/>
                    <a:lstStyle/>
                    <a:p>
                      <a:r>
                        <a:rPr lang="en-US" dirty="0" smtClean="0"/>
                        <a:t>Discipline</a:t>
                      </a:r>
                      <a:endParaRPr lang="en-US" dirty="0"/>
                    </a:p>
                  </a:txBody>
                  <a:tcPr/>
                </a:tc>
                <a:tc>
                  <a:txBody>
                    <a:bodyPr/>
                    <a:lstStyle/>
                    <a:p>
                      <a:r>
                        <a:rPr lang="en-US" dirty="0" smtClean="0"/>
                        <a:t>Student Cr. Hrs.</a:t>
                      </a:r>
                      <a:endParaRPr lang="en-US" dirty="0"/>
                    </a:p>
                  </a:txBody>
                  <a:tcPr/>
                </a:tc>
                <a:tc>
                  <a:txBody>
                    <a:bodyPr/>
                    <a:lstStyle/>
                    <a:p>
                      <a:r>
                        <a:rPr lang="en-US" dirty="0" smtClean="0"/>
                        <a:t>Avg. Size</a:t>
                      </a:r>
                      <a:endParaRPr lang="en-US" dirty="0"/>
                    </a:p>
                  </a:txBody>
                  <a:tcPr/>
                </a:tc>
              </a:tr>
              <a:tr h="410342">
                <a:tc>
                  <a:txBody>
                    <a:bodyPr/>
                    <a:lstStyle/>
                    <a:p>
                      <a:pPr algn="l" rtl="0" fontAlgn="ctr"/>
                      <a:r>
                        <a:rPr lang="en-US" sz="1800" b="0" i="0" u="none" strike="noStrike" dirty="0" smtClean="0">
                          <a:solidFill>
                            <a:srgbClr val="000000"/>
                          </a:solidFill>
                          <a:effectLst/>
                          <a:latin typeface="Arial" panose="020B0604020202020204" pitchFamily="34" charset="0"/>
                        </a:rPr>
                        <a:t>Math</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24,958</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16.7</a:t>
                      </a:r>
                      <a:endParaRPr lang="en-US" sz="1800" b="0" i="0" u="none" strike="noStrike" dirty="0">
                        <a:solidFill>
                          <a:srgbClr val="000000"/>
                        </a:solidFill>
                        <a:effectLst/>
                        <a:latin typeface="Arial" panose="020B0604020202020204" pitchFamily="34" charset="0"/>
                      </a:endParaRPr>
                    </a:p>
                  </a:txBody>
                  <a:tcPr marL="9525" marR="9525" marT="9525" marB="0" anchor="ctr"/>
                </a:tc>
              </a:tr>
              <a:tr h="410342">
                <a:tc>
                  <a:txBody>
                    <a:bodyPr/>
                    <a:lstStyle/>
                    <a:p>
                      <a:pPr algn="l" rtl="0" fontAlgn="ctr"/>
                      <a:r>
                        <a:rPr lang="en-US" sz="1800" b="0" i="0" u="none" strike="noStrike" dirty="0" smtClean="0">
                          <a:solidFill>
                            <a:srgbClr val="000000"/>
                          </a:solidFill>
                          <a:effectLst/>
                          <a:latin typeface="Arial" panose="020B0604020202020204" pitchFamily="34" charset="0"/>
                        </a:rPr>
                        <a:t>English</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23,247</a:t>
                      </a: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17.5</a:t>
                      </a:r>
                      <a:endParaRPr lang="en-US" sz="1800" b="0" i="0" u="none" strike="noStrike" dirty="0">
                        <a:solidFill>
                          <a:srgbClr val="000000"/>
                        </a:solidFill>
                        <a:effectLst/>
                        <a:latin typeface="Arial" panose="020B0604020202020204" pitchFamily="34" charset="0"/>
                      </a:endParaRPr>
                    </a:p>
                  </a:txBody>
                  <a:tcPr marL="9525" marR="9525" marT="9525" marB="0" anchor="ctr"/>
                </a:tc>
              </a:tr>
              <a:tr h="410342">
                <a:tc>
                  <a:txBody>
                    <a:bodyPr/>
                    <a:lstStyle/>
                    <a:p>
                      <a:pPr algn="l" rtl="0" fontAlgn="ctr"/>
                      <a:r>
                        <a:rPr lang="en-US" sz="1800" b="0" i="0" u="none" strike="noStrike" dirty="0" smtClean="0">
                          <a:solidFill>
                            <a:srgbClr val="000000"/>
                          </a:solidFill>
                          <a:effectLst/>
                          <a:latin typeface="Arial" panose="020B0604020202020204" pitchFamily="34" charset="0"/>
                        </a:rPr>
                        <a:t>Psychology</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8,564</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19.0</a:t>
                      </a:r>
                      <a:endParaRPr lang="en-US" sz="1800" b="0" i="0" u="none" strike="noStrike" dirty="0">
                        <a:solidFill>
                          <a:srgbClr val="000000"/>
                        </a:solidFill>
                        <a:effectLst/>
                        <a:latin typeface="Arial" panose="020B0604020202020204" pitchFamily="34" charset="0"/>
                      </a:endParaRPr>
                    </a:p>
                  </a:txBody>
                  <a:tcPr marL="9525" marR="9525" marT="9525" marB="0" anchor="ctr"/>
                </a:tc>
              </a:tr>
              <a:tr h="410342">
                <a:tc>
                  <a:txBody>
                    <a:bodyPr/>
                    <a:lstStyle/>
                    <a:p>
                      <a:pPr algn="l" rtl="0" fontAlgn="ctr"/>
                      <a:r>
                        <a:rPr lang="en-US" sz="1800" b="0" i="0" u="none" strike="noStrike" dirty="0" smtClean="0">
                          <a:solidFill>
                            <a:srgbClr val="000000"/>
                          </a:solidFill>
                          <a:effectLst/>
                          <a:latin typeface="Arial" panose="020B0604020202020204" pitchFamily="34" charset="0"/>
                        </a:rPr>
                        <a:t>English as a Second Language</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7,445</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17.5</a:t>
                      </a:r>
                      <a:endParaRPr lang="en-US" sz="1800" b="0" i="0" u="none" strike="noStrike" dirty="0">
                        <a:solidFill>
                          <a:srgbClr val="000000"/>
                        </a:solidFill>
                        <a:effectLst/>
                        <a:latin typeface="Arial" panose="020B0604020202020204" pitchFamily="34" charset="0"/>
                      </a:endParaRPr>
                    </a:p>
                  </a:txBody>
                  <a:tcPr marL="9525" marR="9525" marT="9525" marB="0" anchor="ctr"/>
                </a:tc>
              </a:tr>
              <a:tr h="410342">
                <a:tc>
                  <a:txBody>
                    <a:bodyPr/>
                    <a:lstStyle/>
                    <a:p>
                      <a:pPr algn="l" rtl="0" fontAlgn="ctr"/>
                      <a:r>
                        <a:rPr lang="en-US" sz="1800" b="0" i="0" u="none" strike="noStrike" dirty="0" smtClean="0">
                          <a:solidFill>
                            <a:srgbClr val="000000"/>
                          </a:solidFill>
                          <a:effectLst/>
                          <a:latin typeface="Arial" panose="020B0604020202020204" pitchFamily="34" charset="0"/>
                        </a:rPr>
                        <a:t>Biology</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6,428</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22.5</a:t>
                      </a:r>
                      <a:endParaRPr lang="en-US" sz="1800" b="0" i="0" u="none" strike="noStrike" dirty="0">
                        <a:solidFill>
                          <a:srgbClr val="000000"/>
                        </a:solidFill>
                        <a:effectLst/>
                        <a:latin typeface="Arial" panose="020B0604020202020204" pitchFamily="34" charset="0"/>
                      </a:endParaRPr>
                    </a:p>
                  </a:txBody>
                  <a:tcPr marL="9525" marR="9525" marT="9525" marB="0" anchor="ctr"/>
                </a:tc>
              </a:tr>
              <a:tr h="410342">
                <a:tc>
                  <a:txBody>
                    <a:bodyPr/>
                    <a:lstStyle/>
                    <a:p>
                      <a:pPr algn="l" rtl="0" fontAlgn="ctr"/>
                      <a:r>
                        <a:rPr lang="en-US" sz="1800" b="0" i="0" u="none" strike="noStrike" dirty="0" smtClean="0">
                          <a:solidFill>
                            <a:srgbClr val="000000"/>
                          </a:solidFill>
                          <a:effectLst/>
                          <a:latin typeface="Arial" panose="020B0604020202020204" pitchFamily="34" charset="0"/>
                        </a:rPr>
                        <a:t>Administration</a:t>
                      </a:r>
                      <a:r>
                        <a:rPr lang="en-US" sz="1800" b="0" i="0" u="none" strike="noStrike" baseline="0" dirty="0" smtClean="0">
                          <a:solidFill>
                            <a:srgbClr val="000000"/>
                          </a:solidFill>
                          <a:effectLst/>
                          <a:latin typeface="Arial" panose="020B0604020202020204" pitchFamily="34" charset="0"/>
                        </a:rPr>
                        <a:t> of Justice</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5,550</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13.9</a:t>
                      </a:r>
                      <a:endParaRPr lang="en-US" sz="1800" b="0" i="0" u="none" strike="noStrike" dirty="0">
                        <a:solidFill>
                          <a:srgbClr val="000000"/>
                        </a:solidFill>
                        <a:effectLst/>
                        <a:latin typeface="Arial" panose="020B0604020202020204" pitchFamily="34" charset="0"/>
                      </a:endParaRPr>
                    </a:p>
                  </a:txBody>
                  <a:tcPr marL="9525" marR="9525" marT="9525" marB="0" anchor="ctr"/>
                </a:tc>
              </a:tr>
              <a:tr h="410342">
                <a:tc>
                  <a:txBody>
                    <a:bodyPr/>
                    <a:lstStyle/>
                    <a:p>
                      <a:pPr algn="l" rtl="0" fontAlgn="ctr"/>
                      <a:r>
                        <a:rPr lang="en-US" sz="1800" b="0" i="0" u="none" strike="noStrike" dirty="0" smtClean="0">
                          <a:solidFill>
                            <a:srgbClr val="000000"/>
                          </a:solidFill>
                          <a:effectLst/>
                          <a:latin typeface="Arial" panose="020B0604020202020204" pitchFamily="34" charset="0"/>
                        </a:rPr>
                        <a:t>Computer Information Systems</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3,891</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14.7</a:t>
                      </a:r>
                      <a:endParaRPr lang="en-US" sz="1800" b="0" i="0" u="none" strike="noStrike" dirty="0">
                        <a:solidFill>
                          <a:srgbClr val="000000"/>
                        </a:solidFill>
                        <a:effectLst/>
                        <a:latin typeface="Arial" panose="020B0604020202020204" pitchFamily="34" charset="0"/>
                      </a:endParaRPr>
                    </a:p>
                  </a:txBody>
                  <a:tcPr marL="9525" marR="9525" marT="9525" marB="0" anchor="ctr"/>
                </a:tc>
              </a:tr>
              <a:tr h="326060">
                <a:tc>
                  <a:txBody>
                    <a:bodyPr/>
                    <a:lstStyle/>
                    <a:p>
                      <a:pPr algn="l" rtl="0" fontAlgn="ctr"/>
                      <a:r>
                        <a:rPr lang="en-US" sz="1800" b="0" i="0" u="none" strike="noStrike" dirty="0" smtClean="0">
                          <a:solidFill>
                            <a:srgbClr val="000000"/>
                          </a:solidFill>
                          <a:effectLst/>
                          <a:latin typeface="Arial" panose="020B0604020202020204" pitchFamily="34" charset="0"/>
                        </a:rPr>
                        <a:t>Physical</a:t>
                      </a:r>
                      <a:r>
                        <a:rPr lang="en-US" sz="1800" b="0" i="0" u="none" strike="noStrike" baseline="0" dirty="0" smtClean="0">
                          <a:solidFill>
                            <a:srgbClr val="000000"/>
                          </a:solidFill>
                          <a:effectLst/>
                          <a:latin typeface="Arial" panose="020B0604020202020204" pitchFamily="34" charset="0"/>
                        </a:rPr>
                        <a:t> Education/Recreation</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3,460</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15.3</a:t>
                      </a:r>
                      <a:endParaRPr lang="en-US" sz="1800" b="0" i="0" u="none" strike="noStrike" dirty="0">
                        <a:solidFill>
                          <a:srgbClr val="000000"/>
                        </a:solidFill>
                        <a:effectLst/>
                        <a:latin typeface="Arial" panose="020B0604020202020204" pitchFamily="34" charset="0"/>
                      </a:endParaRPr>
                    </a:p>
                  </a:txBody>
                  <a:tcPr marL="9525" marR="9525" marT="9525" marB="0" anchor="ctr"/>
                </a:tc>
              </a:tr>
              <a:tr h="410342">
                <a:tc>
                  <a:txBody>
                    <a:bodyPr/>
                    <a:lstStyle/>
                    <a:p>
                      <a:pPr algn="l" rtl="0" fontAlgn="ctr"/>
                      <a:r>
                        <a:rPr lang="en-US" sz="1800" b="0" i="0" u="none" strike="noStrike" dirty="0" smtClean="0">
                          <a:solidFill>
                            <a:srgbClr val="000000"/>
                          </a:solidFill>
                          <a:effectLst/>
                          <a:latin typeface="Arial" panose="020B0604020202020204" pitchFamily="34" charset="0"/>
                        </a:rPr>
                        <a:t>Orientation</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3,284</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27.3</a:t>
                      </a:r>
                      <a:endParaRPr lang="en-US" sz="1800" b="0" i="0" u="none" strike="noStrike" dirty="0">
                        <a:solidFill>
                          <a:srgbClr val="000000"/>
                        </a:solidFill>
                        <a:effectLst/>
                        <a:latin typeface="Arial" panose="020B0604020202020204" pitchFamily="34" charset="0"/>
                      </a:endParaRPr>
                    </a:p>
                  </a:txBody>
                  <a:tcPr marL="9525" marR="9525" marT="9525" marB="0" anchor="ctr"/>
                </a:tc>
              </a:tr>
              <a:tr h="407576">
                <a:tc>
                  <a:txBody>
                    <a:bodyPr/>
                    <a:lstStyle/>
                    <a:p>
                      <a:pPr algn="l" rtl="0" fontAlgn="ctr"/>
                      <a:r>
                        <a:rPr lang="en-US" sz="1800" b="0" i="0" u="none" strike="noStrike" dirty="0" smtClean="0">
                          <a:solidFill>
                            <a:srgbClr val="000000"/>
                          </a:solidFill>
                          <a:effectLst/>
                          <a:latin typeface="Arial" panose="020B0604020202020204" pitchFamily="34" charset="0"/>
                        </a:rPr>
                        <a:t>Nursing</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3,146</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15.0</a:t>
                      </a:r>
                      <a:endParaRPr lang="en-US" sz="1800" b="0" i="0" u="none" strike="noStrike" dirty="0">
                        <a:solidFill>
                          <a:srgbClr val="000000"/>
                        </a:solidFill>
                        <a:effectLst/>
                        <a:latin typeface="Arial" panose="020B0604020202020204" pitchFamily="34" charset="0"/>
                      </a:endParaRPr>
                    </a:p>
                  </a:txBody>
                  <a:tcPr marL="9525" marR="9525" marT="9525" marB="0" anchor="ctr"/>
                </a:tc>
              </a:tr>
              <a:tr h="451100">
                <a:tc>
                  <a:txBody>
                    <a:bodyPr/>
                    <a:lstStyle/>
                    <a:p>
                      <a:pPr algn="l" rtl="0" fontAlgn="ctr"/>
                      <a:r>
                        <a:rPr lang="en-US" sz="1800" b="0" i="0" u="none" strike="noStrike" dirty="0" smtClean="0">
                          <a:solidFill>
                            <a:srgbClr val="000000"/>
                          </a:solidFill>
                          <a:effectLst/>
                          <a:latin typeface="Arial" panose="020B0604020202020204" pitchFamily="34" charset="0"/>
                        </a:rPr>
                        <a:t>Sociology</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3,066</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18.3</a:t>
                      </a:r>
                      <a:endParaRPr lang="en-US" sz="1800" b="0" i="0" u="none" strike="noStrike" dirty="0">
                        <a:solidFill>
                          <a:srgbClr val="000000"/>
                        </a:solidFill>
                        <a:effectLst/>
                        <a:latin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406609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High Performing Programs (5 years)</a:t>
            </a:r>
            <a:endParaRPr lang="en-US" dirty="0"/>
          </a:p>
        </p:txBody>
      </p:sp>
      <p:sp>
        <p:nvSpPr>
          <p:cNvPr id="2" name="Text Placeholder 1"/>
          <p:cNvSpPr>
            <a:spLocks noGrp="1"/>
          </p:cNvSpPr>
          <p:nvPr>
            <p:ph type="body" idx="1"/>
          </p:nvPr>
        </p:nvSpPr>
        <p:spPr>
          <a:xfrm>
            <a:off x="469900" y="1097757"/>
            <a:ext cx="4040188" cy="639762"/>
          </a:xfrm>
        </p:spPr>
        <p:txBody>
          <a:bodyPr/>
          <a:lstStyle/>
          <a:p>
            <a:r>
              <a:rPr lang="en-US" dirty="0" smtClean="0"/>
              <a:t>Top 10 Certs Awarded</a:t>
            </a:r>
            <a:endParaRPr lang="en-US"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76904628"/>
              </p:ext>
            </p:extLst>
          </p:nvPr>
        </p:nvGraphicFramePr>
        <p:xfrm>
          <a:off x="469900" y="1737519"/>
          <a:ext cx="3975100" cy="4266565"/>
        </p:xfrm>
        <a:graphic>
          <a:graphicData uri="http://schemas.openxmlformats.org/drawingml/2006/table">
            <a:tbl>
              <a:tblPr firstRow="1" bandRow="1">
                <a:tableStyleId>{5C22544A-7EE6-4342-B048-85BDC9FD1C3A}</a:tableStyleId>
              </a:tblPr>
              <a:tblGrid>
                <a:gridCol w="2730500"/>
                <a:gridCol w="609600"/>
                <a:gridCol w="635000"/>
              </a:tblGrid>
              <a:tr h="370840">
                <a:tc>
                  <a:txBody>
                    <a:bodyPr/>
                    <a:lstStyle/>
                    <a:p>
                      <a:r>
                        <a:rPr lang="en-US" dirty="0" smtClean="0"/>
                        <a:t>Certificate</a:t>
                      </a:r>
                      <a:endParaRPr lang="en-US" dirty="0"/>
                    </a:p>
                  </a:txBody>
                  <a:tcPr/>
                </a:tc>
                <a:tc>
                  <a:txBody>
                    <a:bodyPr/>
                    <a:lstStyle/>
                    <a:p>
                      <a:r>
                        <a:rPr lang="en-US" dirty="0" smtClean="0"/>
                        <a:t>N</a:t>
                      </a:r>
                      <a:endParaRPr lang="en-US" dirty="0"/>
                    </a:p>
                  </a:txBody>
                  <a:tcPr/>
                </a:tc>
                <a:tc>
                  <a:txBody>
                    <a:bodyPr/>
                    <a:lstStyle/>
                    <a:p>
                      <a:r>
                        <a:rPr lang="en-US" dirty="0" smtClean="0"/>
                        <a:t>Yrs.</a:t>
                      </a:r>
                      <a:endParaRPr lang="en-US" dirty="0"/>
                    </a:p>
                  </a:txBody>
                  <a:tcPr/>
                </a:tc>
              </a:tr>
              <a:tr h="370840">
                <a:tc>
                  <a:txBody>
                    <a:bodyPr/>
                    <a:lstStyle/>
                    <a:p>
                      <a:pPr algn="l" rtl="0" fontAlgn="ctr"/>
                      <a:r>
                        <a:rPr lang="en-US" sz="1800" b="0" i="0" u="none" strike="noStrike" dirty="0">
                          <a:solidFill>
                            <a:srgbClr val="000000"/>
                          </a:solidFill>
                          <a:effectLst/>
                          <a:latin typeface="Arial" panose="020B0604020202020204" pitchFamily="34" charset="0"/>
                        </a:rPr>
                        <a:t>AGEC-A</a:t>
                      </a: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2,195</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5.8</a:t>
                      </a:r>
                    </a:p>
                  </a:txBody>
                  <a:tcPr marL="9525" marR="9525" marT="9525" marB="0" anchor="ctr"/>
                </a:tc>
              </a:tr>
              <a:tr h="370840">
                <a:tc>
                  <a:txBody>
                    <a:bodyPr/>
                    <a:lstStyle/>
                    <a:p>
                      <a:pPr algn="l" rtl="0" fontAlgn="ctr"/>
                      <a:r>
                        <a:rPr lang="en-US" sz="1800" b="0" i="0" u="none" strike="noStrike" dirty="0" smtClean="0">
                          <a:solidFill>
                            <a:srgbClr val="000000"/>
                          </a:solidFill>
                          <a:effectLst/>
                          <a:latin typeface="Arial" panose="020B0604020202020204" pitchFamily="34" charset="0"/>
                        </a:rPr>
                        <a:t>Foundations/Construction</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1,156</a:t>
                      </a: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1.0</a:t>
                      </a:r>
                      <a:endParaRPr lang="en-US" sz="1800" b="0" i="0" u="none" strike="noStrike" dirty="0">
                        <a:solidFill>
                          <a:srgbClr val="000000"/>
                        </a:solidFill>
                        <a:effectLst/>
                        <a:latin typeface="Arial" panose="020B0604020202020204" pitchFamily="34" charset="0"/>
                      </a:endParaRPr>
                    </a:p>
                  </a:txBody>
                  <a:tcPr marL="9525" marR="9525" marT="9525" marB="0" anchor="ctr"/>
                </a:tc>
              </a:tr>
              <a:tr h="370840">
                <a:tc>
                  <a:txBody>
                    <a:bodyPr/>
                    <a:lstStyle/>
                    <a:p>
                      <a:pPr algn="l" rtl="0" fontAlgn="ctr"/>
                      <a:r>
                        <a:rPr lang="en-US" sz="1800" b="0" i="0" u="none" strike="noStrike" dirty="0">
                          <a:solidFill>
                            <a:srgbClr val="000000"/>
                          </a:solidFill>
                          <a:effectLst/>
                          <a:latin typeface="Arial" panose="020B0604020202020204" pitchFamily="34" charset="0"/>
                        </a:rPr>
                        <a:t>Nursing </a:t>
                      </a:r>
                      <a:r>
                        <a:rPr lang="en-US" sz="1800" b="0" i="0" u="none" strike="noStrike" dirty="0" smtClean="0">
                          <a:solidFill>
                            <a:srgbClr val="000000"/>
                          </a:solidFill>
                          <a:effectLst/>
                          <a:latin typeface="Arial" panose="020B0604020202020204" pitchFamily="34" charset="0"/>
                        </a:rPr>
                        <a:t>Assistant</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548</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4.7</a:t>
                      </a:r>
                    </a:p>
                  </a:txBody>
                  <a:tcPr marL="9525" marR="9525" marT="9525" marB="0" anchor="ctr"/>
                </a:tc>
              </a:tr>
              <a:tr h="370840">
                <a:tc>
                  <a:txBody>
                    <a:bodyPr/>
                    <a:lstStyle/>
                    <a:p>
                      <a:pPr algn="l" rtl="0" fontAlgn="ctr"/>
                      <a:r>
                        <a:rPr lang="en-US" sz="1800" b="0" i="0" u="none" strike="noStrike" dirty="0">
                          <a:solidFill>
                            <a:srgbClr val="000000"/>
                          </a:solidFill>
                          <a:effectLst/>
                          <a:latin typeface="Arial" panose="020B0604020202020204" pitchFamily="34" charset="0"/>
                        </a:rPr>
                        <a:t>AGEC-S</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286</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5.2</a:t>
                      </a:r>
                    </a:p>
                  </a:txBody>
                  <a:tcPr marL="9525" marR="9525" marT="9525" marB="0" anchor="ctr"/>
                </a:tc>
              </a:tr>
              <a:tr h="370840">
                <a:tc>
                  <a:txBody>
                    <a:bodyPr/>
                    <a:lstStyle/>
                    <a:p>
                      <a:pPr algn="l" rtl="0" fontAlgn="ctr"/>
                      <a:r>
                        <a:rPr lang="en-US" sz="1800" b="0" i="0" u="none" strike="noStrike" dirty="0">
                          <a:solidFill>
                            <a:srgbClr val="000000"/>
                          </a:solidFill>
                          <a:effectLst/>
                          <a:latin typeface="Arial" panose="020B0604020202020204" pitchFamily="34" charset="0"/>
                        </a:rPr>
                        <a:t>EMT – Basic</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255</a:t>
                      </a:r>
                    </a:p>
                  </a:txBody>
                  <a:tcPr marL="9525" marR="9525" marT="9525" marB="0" anchor="ctr"/>
                </a:tc>
                <a:tc>
                  <a:txBody>
                    <a:bodyPr/>
                    <a:lstStyle/>
                    <a:p>
                      <a:pPr algn="r" rtl="0" fontAlgn="ctr"/>
                      <a:r>
                        <a:rPr lang="en-US" sz="1800" b="0" i="0" u="none" strike="noStrike" dirty="0" smtClean="0">
                          <a:solidFill>
                            <a:srgbClr val="000000"/>
                          </a:solidFill>
                          <a:effectLst/>
                          <a:latin typeface="Arial" panose="020B0604020202020204" pitchFamily="34" charset="0"/>
                        </a:rPr>
                        <a:t>3.0</a:t>
                      </a:r>
                      <a:endParaRPr lang="en-US" sz="1800" b="0" i="0" u="none" strike="noStrike" dirty="0">
                        <a:solidFill>
                          <a:srgbClr val="000000"/>
                        </a:solidFill>
                        <a:effectLst/>
                        <a:latin typeface="Arial" panose="020B0604020202020204" pitchFamily="34" charset="0"/>
                      </a:endParaRPr>
                    </a:p>
                  </a:txBody>
                  <a:tcPr marL="9525" marR="9525" marT="9525" marB="0" anchor="ctr"/>
                </a:tc>
              </a:tr>
              <a:tr h="370840">
                <a:tc>
                  <a:txBody>
                    <a:bodyPr/>
                    <a:lstStyle/>
                    <a:p>
                      <a:pPr algn="l" rtl="0" fontAlgn="ctr"/>
                      <a:r>
                        <a:rPr lang="en-US" sz="1800" b="0" i="0" u="none" strike="noStrike" dirty="0">
                          <a:solidFill>
                            <a:srgbClr val="000000"/>
                          </a:solidFill>
                          <a:effectLst/>
                          <a:latin typeface="Arial" panose="020B0604020202020204" pitchFamily="34" charset="0"/>
                        </a:rPr>
                        <a:t>Basic Plumbing</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224</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1.3</a:t>
                      </a:r>
                    </a:p>
                  </a:txBody>
                  <a:tcPr marL="9525" marR="9525" marT="9525" marB="0" anchor="ctr"/>
                </a:tc>
              </a:tr>
              <a:tr h="370840">
                <a:tc>
                  <a:txBody>
                    <a:bodyPr/>
                    <a:lstStyle/>
                    <a:p>
                      <a:pPr algn="l" rtl="0" fontAlgn="ctr"/>
                      <a:r>
                        <a:rPr lang="en-US" sz="1800" b="0" i="0" u="none" strike="noStrike" dirty="0">
                          <a:solidFill>
                            <a:srgbClr val="000000"/>
                          </a:solidFill>
                          <a:effectLst/>
                          <a:latin typeface="Arial" panose="020B0604020202020204" pitchFamily="34" charset="0"/>
                        </a:rPr>
                        <a:t>Masonry</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207</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1.3</a:t>
                      </a:r>
                    </a:p>
                  </a:txBody>
                  <a:tcPr marL="9525" marR="9525" marT="9525" marB="0" anchor="ctr"/>
                </a:tc>
              </a:tr>
              <a:tr h="370840">
                <a:tc>
                  <a:txBody>
                    <a:bodyPr/>
                    <a:lstStyle/>
                    <a:p>
                      <a:pPr algn="l" rtl="0" fontAlgn="ctr"/>
                      <a:r>
                        <a:rPr lang="en-US" sz="1800" b="0" i="0" u="none" strike="noStrike" dirty="0">
                          <a:solidFill>
                            <a:srgbClr val="000000"/>
                          </a:solidFill>
                          <a:effectLst/>
                          <a:latin typeface="Arial" panose="020B0604020202020204" pitchFamily="34" charset="0"/>
                        </a:rPr>
                        <a:t>AGEC-B</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205</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5.8</a:t>
                      </a:r>
                    </a:p>
                  </a:txBody>
                  <a:tcPr marL="9525" marR="9525" marT="9525" marB="0" anchor="ctr"/>
                </a:tc>
              </a:tr>
              <a:tr h="370840">
                <a:tc>
                  <a:txBody>
                    <a:bodyPr/>
                    <a:lstStyle/>
                    <a:p>
                      <a:pPr algn="l" rtl="0" fontAlgn="ctr"/>
                      <a:r>
                        <a:rPr lang="en-US" sz="1800" b="0" i="0" u="none" strike="noStrike" dirty="0">
                          <a:solidFill>
                            <a:srgbClr val="000000"/>
                          </a:solidFill>
                          <a:effectLst/>
                          <a:latin typeface="Arial" panose="020B0604020202020204" pitchFamily="34" charset="0"/>
                        </a:rPr>
                        <a:t>Preschool </a:t>
                      </a:r>
                      <a:r>
                        <a:rPr lang="en-US" sz="1800" b="0" i="0" u="none" strike="noStrike" dirty="0" smtClean="0">
                          <a:solidFill>
                            <a:srgbClr val="000000"/>
                          </a:solidFill>
                          <a:effectLst/>
                          <a:latin typeface="Arial" panose="020B0604020202020204" pitchFamily="34" charset="0"/>
                        </a:rPr>
                        <a:t>Education</a:t>
                      </a:r>
                      <a:endParaRPr lang="en-US"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86</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6.7</a:t>
                      </a:r>
                    </a:p>
                  </a:txBody>
                  <a:tcPr marL="9525" marR="9525" marT="9525" marB="0" anchor="ctr"/>
                </a:tc>
              </a:tr>
              <a:tr h="370840">
                <a:tc>
                  <a:txBody>
                    <a:bodyPr/>
                    <a:lstStyle/>
                    <a:p>
                      <a:pPr algn="l" rtl="0" fontAlgn="ctr"/>
                      <a:r>
                        <a:rPr lang="en-US" sz="1800" b="0" i="0" u="none" strike="noStrike" dirty="0" smtClean="0">
                          <a:solidFill>
                            <a:srgbClr val="000000"/>
                          </a:solidFill>
                          <a:effectLst/>
                          <a:latin typeface="Arial" panose="020B0604020202020204" pitchFamily="34" charset="0"/>
                        </a:rPr>
                        <a:t>Automotive </a:t>
                      </a:r>
                      <a:r>
                        <a:rPr lang="en-US" sz="1800" b="0" i="0" u="none" strike="noStrike" dirty="0">
                          <a:solidFill>
                            <a:srgbClr val="000000"/>
                          </a:solidFill>
                          <a:effectLst/>
                          <a:latin typeface="Arial" panose="020B0604020202020204" pitchFamily="34" charset="0"/>
                        </a:rPr>
                        <a:t>Brakes &amp; Suspension</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78</a:t>
                      </a:r>
                    </a:p>
                  </a:txBody>
                  <a:tcPr marL="9525" marR="9525" marT="9525" marB="0" anchor="ctr"/>
                </a:tc>
                <a:tc>
                  <a:txBody>
                    <a:bodyPr/>
                    <a:lstStyle/>
                    <a:p>
                      <a:pPr algn="r" rtl="0" fontAlgn="ctr"/>
                      <a:r>
                        <a:rPr lang="en-US" sz="1800" b="0" i="0" u="none" strike="noStrike" dirty="0">
                          <a:solidFill>
                            <a:srgbClr val="000000"/>
                          </a:solidFill>
                          <a:effectLst/>
                          <a:latin typeface="Arial" panose="020B0604020202020204" pitchFamily="34" charset="0"/>
                        </a:rPr>
                        <a:t>3.7</a:t>
                      </a:r>
                    </a:p>
                  </a:txBody>
                  <a:tcPr marL="9525" marR="9525" marT="9525" marB="0" anchor="ctr"/>
                </a:tc>
              </a:tr>
            </a:tbl>
          </a:graphicData>
        </a:graphic>
      </p:graphicFrame>
      <p:sp>
        <p:nvSpPr>
          <p:cNvPr id="4" name="Text Placeholder 3"/>
          <p:cNvSpPr>
            <a:spLocks noGrp="1"/>
          </p:cNvSpPr>
          <p:nvPr>
            <p:ph type="body" sz="quarter" idx="3"/>
          </p:nvPr>
        </p:nvSpPr>
        <p:spPr>
          <a:xfrm>
            <a:off x="4645025" y="1097757"/>
            <a:ext cx="4041775" cy="639762"/>
          </a:xfrm>
        </p:spPr>
        <p:txBody>
          <a:bodyPr/>
          <a:lstStyle/>
          <a:p>
            <a:r>
              <a:rPr lang="en-US" dirty="0" smtClean="0"/>
              <a:t>Top 10 Degrees</a:t>
            </a:r>
            <a:endParaRPr lang="en-US" dirty="0"/>
          </a:p>
        </p:txBody>
      </p:sp>
      <p:graphicFrame>
        <p:nvGraphicFramePr>
          <p:cNvPr id="3" name="Content Placeholder 2"/>
          <p:cNvGraphicFramePr>
            <a:graphicFrameLocks noGrp="1"/>
          </p:cNvGraphicFramePr>
          <p:nvPr>
            <p:ph sz="quarter" idx="4"/>
            <p:extLst>
              <p:ext uri="{D42A27DB-BD31-4B8C-83A1-F6EECF244321}">
                <p14:modId xmlns:p14="http://schemas.microsoft.com/office/powerpoint/2010/main" val="2667816869"/>
              </p:ext>
            </p:extLst>
          </p:nvPr>
        </p:nvGraphicFramePr>
        <p:xfrm>
          <a:off x="4645025" y="1738313"/>
          <a:ext cx="4041774" cy="4079240"/>
        </p:xfrm>
        <a:graphic>
          <a:graphicData uri="http://schemas.openxmlformats.org/drawingml/2006/table">
            <a:tbl>
              <a:tblPr firstRow="1" bandRow="1">
                <a:tableStyleId>{5C22544A-7EE6-4342-B048-85BDC9FD1C3A}</a:tableStyleId>
              </a:tblPr>
              <a:tblGrid>
                <a:gridCol w="2593975"/>
                <a:gridCol w="685800"/>
                <a:gridCol w="761999"/>
              </a:tblGrid>
              <a:tr h="370840">
                <a:tc>
                  <a:txBody>
                    <a:bodyPr/>
                    <a:lstStyle/>
                    <a:p>
                      <a:r>
                        <a:rPr lang="en-US" dirty="0" smtClean="0"/>
                        <a:t>Degree</a:t>
                      </a:r>
                      <a:endParaRPr lang="en-US" dirty="0"/>
                    </a:p>
                  </a:txBody>
                  <a:tcPr/>
                </a:tc>
                <a:tc>
                  <a:txBody>
                    <a:bodyPr/>
                    <a:lstStyle/>
                    <a:p>
                      <a:r>
                        <a:rPr lang="en-US" dirty="0" smtClean="0"/>
                        <a:t>N</a:t>
                      </a:r>
                      <a:endParaRPr lang="en-US" dirty="0"/>
                    </a:p>
                  </a:txBody>
                  <a:tcPr/>
                </a:tc>
                <a:tc>
                  <a:txBody>
                    <a:bodyPr/>
                    <a:lstStyle/>
                    <a:p>
                      <a:r>
                        <a:rPr lang="en-US" dirty="0" smtClean="0"/>
                        <a:t>Yrs.</a:t>
                      </a:r>
                      <a:endParaRPr lang="en-US" dirty="0"/>
                    </a:p>
                  </a:txBody>
                  <a:tcPr/>
                </a:tc>
              </a:tr>
              <a:tr h="370840">
                <a:tc>
                  <a:txBody>
                    <a:bodyPr/>
                    <a:lstStyle/>
                    <a:p>
                      <a:r>
                        <a:rPr lang="en-US" dirty="0" smtClean="0"/>
                        <a:t>General</a:t>
                      </a:r>
                      <a:r>
                        <a:rPr lang="en-US" baseline="0" dirty="0" smtClean="0"/>
                        <a:t> Studies (AA)</a:t>
                      </a:r>
                      <a:endParaRPr lang="en-US" dirty="0"/>
                    </a:p>
                  </a:txBody>
                  <a:tcPr/>
                </a:tc>
                <a:tc>
                  <a:txBody>
                    <a:bodyPr/>
                    <a:lstStyle/>
                    <a:p>
                      <a:pPr algn="r"/>
                      <a:r>
                        <a:rPr lang="en-US" dirty="0" smtClean="0"/>
                        <a:t>841</a:t>
                      </a:r>
                      <a:endParaRPr lang="en-US" dirty="0"/>
                    </a:p>
                  </a:txBody>
                  <a:tcPr/>
                </a:tc>
                <a:tc>
                  <a:txBody>
                    <a:bodyPr/>
                    <a:lstStyle/>
                    <a:p>
                      <a:pPr algn="r"/>
                      <a:r>
                        <a:rPr lang="en-US" dirty="0" smtClean="0"/>
                        <a:t>6.3</a:t>
                      </a:r>
                      <a:endParaRPr lang="en-US" dirty="0"/>
                    </a:p>
                  </a:txBody>
                  <a:tcPr/>
                </a:tc>
              </a:tr>
              <a:tr h="370840">
                <a:tc>
                  <a:txBody>
                    <a:bodyPr/>
                    <a:lstStyle/>
                    <a:p>
                      <a:r>
                        <a:rPr lang="en-US" dirty="0" smtClean="0"/>
                        <a:t>Associate in Arts</a:t>
                      </a:r>
                      <a:endParaRPr lang="en-US" dirty="0"/>
                    </a:p>
                  </a:txBody>
                  <a:tcPr/>
                </a:tc>
                <a:tc>
                  <a:txBody>
                    <a:bodyPr/>
                    <a:lstStyle/>
                    <a:p>
                      <a:pPr algn="r"/>
                      <a:r>
                        <a:rPr lang="en-US" dirty="0" smtClean="0"/>
                        <a:t>354</a:t>
                      </a:r>
                      <a:endParaRPr lang="en-US" dirty="0"/>
                    </a:p>
                  </a:txBody>
                  <a:tcPr/>
                </a:tc>
                <a:tc>
                  <a:txBody>
                    <a:bodyPr/>
                    <a:lstStyle/>
                    <a:p>
                      <a:pPr algn="r"/>
                      <a:r>
                        <a:rPr lang="en-US" dirty="0" smtClean="0"/>
                        <a:t>6.0</a:t>
                      </a:r>
                      <a:endParaRPr lang="en-US" dirty="0"/>
                    </a:p>
                  </a:txBody>
                  <a:tcPr/>
                </a:tc>
              </a:tr>
              <a:tr h="370840">
                <a:tc>
                  <a:txBody>
                    <a:bodyPr/>
                    <a:lstStyle/>
                    <a:p>
                      <a:r>
                        <a:rPr lang="en-US" dirty="0" smtClean="0"/>
                        <a:t>Admin.</a:t>
                      </a:r>
                      <a:r>
                        <a:rPr lang="en-US" baseline="0" dirty="0" smtClean="0"/>
                        <a:t> of Justice</a:t>
                      </a:r>
                      <a:endParaRPr lang="en-US" dirty="0"/>
                    </a:p>
                  </a:txBody>
                  <a:tcPr/>
                </a:tc>
                <a:tc>
                  <a:txBody>
                    <a:bodyPr/>
                    <a:lstStyle/>
                    <a:p>
                      <a:pPr algn="r"/>
                      <a:r>
                        <a:rPr lang="en-US" dirty="0" smtClean="0"/>
                        <a:t>285</a:t>
                      </a:r>
                      <a:endParaRPr lang="en-US" dirty="0"/>
                    </a:p>
                  </a:txBody>
                  <a:tcPr/>
                </a:tc>
                <a:tc>
                  <a:txBody>
                    <a:bodyPr/>
                    <a:lstStyle/>
                    <a:p>
                      <a:pPr algn="r"/>
                      <a:r>
                        <a:rPr lang="en-US" dirty="0" smtClean="0"/>
                        <a:t>5.2</a:t>
                      </a:r>
                      <a:endParaRPr lang="en-US" dirty="0"/>
                    </a:p>
                  </a:txBody>
                  <a:tcPr/>
                </a:tc>
              </a:tr>
              <a:tr h="370840">
                <a:tc>
                  <a:txBody>
                    <a:bodyPr/>
                    <a:lstStyle/>
                    <a:p>
                      <a:r>
                        <a:rPr lang="en-US" dirty="0" smtClean="0"/>
                        <a:t>Nursing (AAS)</a:t>
                      </a:r>
                      <a:endParaRPr lang="en-US" dirty="0"/>
                    </a:p>
                  </a:txBody>
                  <a:tcPr/>
                </a:tc>
                <a:tc>
                  <a:txBody>
                    <a:bodyPr/>
                    <a:lstStyle/>
                    <a:p>
                      <a:pPr algn="r"/>
                      <a:r>
                        <a:rPr lang="en-US" dirty="0" smtClean="0"/>
                        <a:t>240</a:t>
                      </a:r>
                      <a:endParaRPr lang="en-US" dirty="0"/>
                    </a:p>
                  </a:txBody>
                  <a:tcPr/>
                </a:tc>
                <a:tc>
                  <a:txBody>
                    <a:bodyPr/>
                    <a:lstStyle/>
                    <a:p>
                      <a:pPr algn="r"/>
                      <a:r>
                        <a:rPr lang="en-US" dirty="0" smtClean="0"/>
                        <a:t>8.7</a:t>
                      </a:r>
                      <a:endParaRPr lang="en-US" dirty="0"/>
                    </a:p>
                  </a:txBody>
                  <a:tcPr/>
                </a:tc>
              </a:tr>
              <a:tr h="370840">
                <a:tc>
                  <a:txBody>
                    <a:bodyPr/>
                    <a:lstStyle/>
                    <a:p>
                      <a:r>
                        <a:rPr lang="en-US" dirty="0" smtClean="0"/>
                        <a:t>Business (ABUS)</a:t>
                      </a:r>
                      <a:endParaRPr lang="en-US" dirty="0"/>
                    </a:p>
                  </a:txBody>
                  <a:tcPr/>
                </a:tc>
                <a:tc>
                  <a:txBody>
                    <a:bodyPr/>
                    <a:lstStyle/>
                    <a:p>
                      <a:pPr algn="r"/>
                      <a:r>
                        <a:rPr lang="en-US" dirty="0" smtClean="0"/>
                        <a:t>232</a:t>
                      </a:r>
                      <a:endParaRPr lang="en-US" dirty="0"/>
                    </a:p>
                  </a:txBody>
                  <a:tcPr/>
                </a:tc>
                <a:tc>
                  <a:txBody>
                    <a:bodyPr/>
                    <a:lstStyle/>
                    <a:p>
                      <a:pPr algn="r"/>
                      <a:r>
                        <a:rPr lang="en-US" dirty="0" smtClean="0"/>
                        <a:t>5.8</a:t>
                      </a:r>
                      <a:endParaRPr lang="en-US" dirty="0"/>
                    </a:p>
                  </a:txBody>
                  <a:tcPr/>
                </a:tc>
              </a:tr>
              <a:tr h="370840">
                <a:tc>
                  <a:txBody>
                    <a:bodyPr/>
                    <a:lstStyle/>
                    <a:p>
                      <a:r>
                        <a:rPr lang="en-US" dirty="0" smtClean="0"/>
                        <a:t>Psychology/Sociology</a:t>
                      </a:r>
                      <a:endParaRPr lang="en-US" dirty="0"/>
                    </a:p>
                  </a:txBody>
                  <a:tcPr/>
                </a:tc>
                <a:tc>
                  <a:txBody>
                    <a:bodyPr/>
                    <a:lstStyle/>
                    <a:p>
                      <a:pPr algn="r"/>
                      <a:r>
                        <a:rPr lang="en-US" dirty="0" smtClean="0"/>
                        <a:t>170</a:t>
                      </a:r>
                      <a:endParaRPr lang="en-US" dirty="0"/>
                    </a:p>
                  </a:txBody>
                  <a:tcPr/>
                </a:tc>
                <a:tc>
                  <a:txBody>
                    <a:bodyPr/>
                    <a:lstStyle/>
                    <a:p>
                      <a:pPr algn="r"/>
                      <a:r>
                        <a:rPr lang="en-US" dirty="0" smtClean="0"/>
                        <a:t>5.3</a:t>
                      </a:r>
                      <a:endParaRPr lang="en-US" dirty="0"/>
                    </a:p>
                  </a:txBody>
                  <a:tcPr/>
                </a:tc>
              </a:tr>
              <a:tr h="370840">
                <a:tc>
                  <a:txBody>
                    <a:bodyPr/>
                    <a:lstStyle/>
                    <a:p>
                      <a:r>
                        <a:rPr lang="en-US" dirty="0" smtClean="0"/>
                        <a:t>Business, Gen.</a:t>
                      </a:r>
                      <a:r>
                        <a:rPr lang="en-US" baseline="0" dirty="0" smtClean="0"/>
                        <a:t> (AAS)</a:t>
                      </a:r>
                      <a:endParaRPr lang="en-US" dirty="0"/>
                    </a:p>
                  </a:txBody>
                  <a:tcPr/>
                </a:tc>
                <a:tc>
                  <a:txBody>
                    <a:bodyPr/>
                    <a:lstStyle/>
                    <a:p>
                      <a:pPr algn="r"/>
                      <a:r>
                        <a:rPr lang="en-US" dirty="0" smtClean="0"/>
                        <a:t>90</a:t>
                      </a:r>
                      <a:endParaRPr lang="en-US" dirty="0"/>
                    </a:p>
                  </a:txBody>
                  <a:tcPr/>
                </a:tc>
                <a:tc>
                  <a:txBody>
                    <a:bodyPr/>
                    <a:lstStyle/>
                    <a:p>
                      <a:pPr algn="r"/>
                      <a:r>
                        <a:rPr lang="en-US" dirty="0" smtClean="0"/>
                        <a:t>8.6</a:t>
                      </a:r>
                      <a:endParaRPr lang="en-US" dirty="0"/>
                    </a:p>
                  </a:txBody>
                  <a:tcPr/>
                </a:tc>
              </a:tr>
              <a:tr h="370840">
                <a:tc>
                  <a:txBody>
                    <a:bodyPr/>
                    <a:lstStyle/>
                    <a:p>
                      <a:r>
                        <a:rPr lang="en-US" dirty="0" smtClean="0"/>
                        <a:t>Family Studies</a:t>
                      </a:r>
                      <a:endParaRPr lang="en-US" dirty="0"/>
                    </a:p>
                  </a:txBody>
                  <a:tcPr/>
                </a:tc>
                <a:tc>
                  <a:txBody>
                    <a:bodyPr/>
                    <a:lstStyle/>
                    <a:p>
                      <a:pPr algn="r"/>
                      <a:r>
                        <a:rPr lang="en-US" dirty="0" smtClean="0"/>
                        <a:t>87</a:t>
                      </a:r>
                      <a:endParaRPr lang="en-US" dirty="0"/>
                    </a:p>
                  </a:txBody>
                  <a:tcPr/>
                </a:tc>
                <a:tc>
                  <a:txBody>
                    <a:bodyPr/>
                    <a:lstStyle/>
                    <a:p>
                      <a:pPr algn="r"/>
                      <a:r>
                        <a:rPr lang="en-US" dirty="0" smtClean="0"/>
                        <a:t>5.8</a:t>
                      </a:r>
                      <a:endParaRPr lang="en-US" dirty="0"/>
                    </a:p>
                  </a:txBody>
                  <a:tcPr/>
                </a:tc>
              </a:tr>
              <a:tr h="370840">
                <a:tc>
                  <a:txBody>
                    <a:bodyPr/>
                    <a:lstStyle/>
                    <a:p>
                      <a:r>
                        <a:rPr lang="en-US" dirty="0" smtClean="0"/>
                        <a:t>General Studies (AGS)</a:t>
                      </a:r>
                      <a:endParaRPr lang="en-US" dirty="0"/>
                    </a:p>
                  </a:txBody>
                  <a:tcPr/>
                </a:tc>
                <a:tc>
                  <a:txBody>
                    <a:bodyPr/>
                    <a:lstStyle/>
                    <a:p>
                      <a:pPr algn="r"/>
                      <a:r>
                        <a:rPr lang="en-US" dirty="0" smtClean="0"/>
                        <a:t>82</a:t>
                      </a:r>
                      <a:endParaRPr lang="en-US" dirty="0"/>
                    </a:p>
                  </a:txBody>
                  <a:tcPr/>
                </a:tc>
                <a:tc>
                  <a:txBody>
                    <a:bodyPr/>
                    <a:lstStyle/>
                    <a:p>
                      <a:pPr algn="r"/>
                      <a:r>
                        <a:rPr lang="en-US" dirty="0" smtClean="0"/>
                        <a:t>7.3</a:t>
                      </a:r>
                      <a:endParaRPr lang="en-US" dirty="0"/>
                    </a:p>
                  </a:txBody>
                  <a:tcPr/>
                </a:tc>
              </a:tr>
              <a:tr h="370840">
                <a:tc>
                  <a:txBody>
                    <a:bodyPr/>
                    <a:lstStyle/>
                    <a:p>
                      <a:r>
                        <a:rPr lang="en-US" dirty="0" smtClean="0"/>
                        <a:t>Radiologic Technology</a:t>
                      </a:r>
                      <a:endParaRPr lang="en-US" dirty="0"/>
                    </a:p>
                  </a:txBody>
                  <a:tcPr/>
                </a:tc>
                <a:tc>
                  <a:txBody>
                    <a:bodyPr/>
                    <a:lstStyle/>
                    <a:p>
                      <a:pPr algn="r"/>
                      <a:r>
                        <a:rPr lang="en-US" dirty="0" smtClean="0"/>
                        <a:t>76</a:t>
                      </a:r>
                      <a:endParaRPr lang="en-US" dirty="0"/>
                    </a:p>
                  </a:txBody>
                  <a:tcPr/>
                </a:tc>
                <a:tc>
                  <a:txBody>
                    <a:bodyPr/>
                    <a:lstStyle/>
                    <a:p>
                      <a:pPr algn="r"/>
                      <a:r>
                        <a:rPr lang="en-US" dirty="0" smtClean="0"/>
                        <a:t>7.5</a:t>
                      </a:r>
                      <a:endParaRPr lang="en-US" dirty="0"/>
                    </a:p>
                  </a:txBody>
                  <a:tcPr/>
                </a:tc>
              </a:tr>
            </a:tbl>
          </a:graphicData>
        </a:graphic>
      </p:graphicFrame>
      <p:sp>
        <p:nvSpPr>
          <p:cNvPr id="5" name="TextBox 4"/>
          <p:cNvSpPr txBox="1"/>
          <p:nvPr/>
        </p:nvSpPr>
        <p:spPr>
          <a:xfrm>
            <a:off x="1752600" y="6139299"/>
            <a:ext cx="6781800" cy="369332"/>
          </a:xfrm>
          <a:prstGeom prst="rect">
            <a:avLst/>
          </a:prstGeom>
          <a:noFill/>
        </p:spPr>
        <p:txBody>
          <a:bodyPr wrap="square" rtlCol="0">
            <a:spAutoFit/>
          </a:bodyPr>
          <a:lstStyle/>
          <a:p>
            <a:r>
              <a:rPr lang="en-US" dirty="0" smtClean="0"/>
              <a:t>AWC offers 91 degree and 63 certificate programs</a:t>
            </a:r>
            <a:endParaRPr lang="en-US" dirty="0"/>
          </a:p>
        </p:txBody>
      </p:sp>
    </p:spTree>
    <p:extLst>
      <p:ext uri="{BB962C8B-B14F-4D97-AF65-F5344CB8AC3E}">
        <p14:creationId xmlns:p14="http://schemas.microsoft.com/office/powerpoint/2010/main" val="1938498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Fully Online Programs</a:t>
            </a:r>
            <a:endParaRPr lang="en-US" dirty="0"/>
          </a:p>
        </p:txBody>
      </p:sp>
      <p:sp>
        <p:nvSpPr>
          <p:cNvPr id="3" name="Text Placeholder 2"/>
          <p:cNvSpPr>
            <a:spLocks noGrp="1"/>
          </p:cNvSpPr>
          <p:nvPr>
            <p:ph type="body" idx="1"/>
          </p:nvPr>
        </p:nvSpPr>
        <p:spPr/>
        <p:txBody>
          <a:bodyPr/>
          <a:lstStyle/>
          <a:p>
            <a:r>
              <a:rPr lang="en-US" dirty="0" smtClean="0"/>
              <a:t>4 Accredited Programs ONLINE Only</a:t>
            </a:r>
            <a:endParaRPr lang="en-US" dirty="0"/>
          </a:p>
        </p:txBody>
      </p:sp>
      <p:sp>
        <p:nvSpPr>
          <p:cNvPr id="4" name="Content Placeholder 3"/>
          <p:cNvSpPr>
            <a:spLocks noGrp="1"/>
          </p:cNvSpPr>
          <p:nvPr>
            <p:ph sz="half" idx="2"/>
          </p:nvPr>
        </p:nvSpPr>
        <p:spPr/>
        <p:txBody>
          <a:bodyPr/>
          <a:lstStyle/>
          <a:p>
            <a:endParaRPr lang="en-US" dirty="0" smtClean="0"/>
          </a:p>
          <a:p>
            <a:r>
              <a:rPr lang="en-US" dirty="0" smtClean="0"/>
              <a:t>Administration of Justice</a:t>
            </a:r>
          </a:p>
          <a:p>
            <a:endParaRPr lang="en-US" dirty="0"/>
          </a:p>
          <a:p>
            <a:r>
              <a:rPr lang="en-US" dirty="0" smtClean="0"/>
              <a:t>Business</a:t>
            </a:r>
          </a:p>
          <a:p>
            <a:endParaRPr lang="en-US" dirty="0"/>
          </a:p>
          <a:p>
            <a:r>
              <a:rPr lang="en-US" dirty="0" smtClean="0"/>
              <a:t>Education</a:t>
            </a:r>
          </a:p>
          <a:p>
            <a:endParaRPr lang="en-US" dirty="0"/>
          </a:p>
          <a:p>
            <a:r>
              <a:rPr lang="en-US" dirty="0" smtClean="0"/>
              <a:t>Media Arts</a:t>
            </a:r>
            <a:endParaRPr lang="en-US" dirty="0"/>
          </a:p>
        </p:txBody>
      </p:sp>
      <p:sp>
        <p:nvSpPr>
          <p:cNvPr id="5" name="Text Placeholder 4"/>
          <p:cNvSpPr>
            <a:spLocks noGrp="1"/>
          </p:cNvSpPr>
          <p:nvPr>
            <p:ph type="body" sz="quarter" idx="3"/>
          </p:nvPr>
        </p:nvSpPr>
        <p:spPr/>
        <p:txBody>
          <a:bodyPr/>
          <a:lstStyle/>
          <a:p>
            <a:r>
              <a:rPr lang="en-US" dirty="0" smtClean="0"/>
              <a:t>Few Completers TRANSFER Students Only</a:t>
            </a:r>
            <a:endParaRPr lang="en-US" dirty="0"/>
          </a:p>
        </p:txBody>
      </p:sp>
      <p:sp>
        <p:nvSpPr>
          <p:cNvPr id="6" name="Content Placeholder 5"/>
          <p:cNvSpPr>
            <a:spLocks noGrp="1"/>
          </p:cNvSpPr>
          <p:nvPr>
            <p:ph sz="quarter" idx="4"/>
          </p:nvPr>
        </p:nvSpPr>
        <p:spPr/>
        <p:txBody>
          <a:bodyPr/>
          <a:lstStyle/>
          <a:p>
            <a:endParaRPr lang="en-US" dirty="0" smtClean="0"/>
          </a:p>
          <a:p>
            <a:r>
              <a:rPr lang="en-US" dirty="0" smtClean="0"/>
              <a:t>2, 4.9 yrs. to complete</a:t>
            </a:r>
          </a:p>
          <a:p>
            <a:endParaRPr lang="en-US" dirty="0"/>
          </a:p>
          <a:p>
            <a:r>
              <a:rPr lang="en-US" dirty="0" smtClean="0"/>
              <a:t>5, 3.4 yrs. </a:t>
            </a:r>
            <a:r>
              <a:rPr lang="en-US" dirty="0"/>
              <a:t>t</a:t>
            </a:r>
            <a:r>
              <a:rPr lang="en-US" dirty="0" smtClean="0"/>
              <a:t>o complete</a:t>
            </a:r>
          </a:p>
          <a:p>
            <a:endParaRPr lang="en-US" dirty="0"/>
          </a:p>
          <a:p>
            <a:r>
              <a:rPr lang="en-US" dirty="0" smtClean="0"/>
              <a:t>0</a:t>
            </a:r>
          </a:p>
          <a:p>
            <a:endParaRPr lang="en-US" dirty="0"/>
          </a:p>
          <a:p>
            <a:r>
              <a:rPr lang="en-US" dirty="0" smtClean="0"/>
              <a:t>0</a:t>
            </a:r>
            <a:endParaRPr lang="en-US" dirty="0"/>
          </a:p>
        </p:txBody>
      </p:sp>
    </p:spTree>
    <p:extLst>
      <p:ext uri="{BB962C8B-B14F-4D97-AF65-F5344CB8AC3E}">
        <p14:creationId xmlns:p14="http://schemas.microsoft.com/office/powerpoint/2010/main" val="4274119370"/>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untain">
  <a:themeElements>
    <a:clrScheme name="Mountain 1">
      <a:dk1>
        <a:srgbClr val="000000"/>
      </a:dk1>
      <a:lt1>
        <a:srgbClr val="FFFFCC"/>
      </a:lt1>
      <a:dk2>
        <a:srgbClr val="000066"/>
      </a:dk2>
      <a:lt2>
        <a:srgbClr val="FFFFCC"/>
      </a:lt2>
      <a:accent1>
        <a:srgbClr val="00CC99"/>
      </a:accent1>
      <a:accent2>
        <a:srgbClr val="3333CC"/>
      </a:accent2>
      <a:accent3>
        <a:srgbClr val="AAAAB8"/>
      </a:accent3>
      <a:accent4>
        <a:srgbClr val="DADAAE"/>
      </a:accent4>
      <a:accent5>
        <a:srgbClr val="AAE2CA"/>
      </a:accent5>
      <a:accent6>
        <a:srgbClr val="2D2DB9"/>
      </a:accent6>
      <a:hlink>
        <a:srgbClr val="CCCCFF"/>
      </a:hlink>
      <a:folHlink>
        <a:srgbClr val="B2B2B2"/>
      </a:folHlink>
    </a:clrScheme>
    <a:fontScheme name="Mountai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Mountain 1">
        <a:dk1>
          <a:srgbClr val="000000"/>
        </a:dk1>
        <a:lt1>
          <a:srgbClr val="FFFFCC"/>
        </a:lt1>
        <a:dk2>
          <a:srgbClr val="000066"/>
        </a:dk2>
        <a:lt2>
          <a:srgbClr val="FFFFCC"/>
        </a:lt2>
        <a:accent1>
          <a:srgbClr val="00CC99"/>
        </a:accent1>
        <a:accent2>
          <a:srgbClr val="3333CC"/>
        </a:accent2>
        <a:accent3>
          <a:srgbClr val="AAAAB8"/>
        </a:accent3>
        <a:accent4>
          <a:srgbClr val="DADAAE"/>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Mountain 2">
        <a:dk1>
          <a:srgbClr val="000000"/>
        </a:dk1>
        <a:lt1>
          <a:srgbClr val="FFFFCC"/>
        </a:lt1>
        <a:dk2>
          <a:srgbClr val="000000"/>
        </a:dk2>
        <a:lt2>
          <a:srgbClr val="000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untain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Mountain 4">
        <a:dk1>
          <a:srgbClr val="000000"/>
        </a:dk1>
        <a:lt1>
          <a:srgbClr val="99FFFF"/>
        </a:lt1>
        <a:dk2>
          <a:srgbClr val="333300"/>
        </a:dk2>
        <a:lt2>
          <a:srgbClr val="99FFFF"/>
        </a:lt2>
        <a:accent1>
          <a:srgbClr val="FFCC66"/>
        </a:accent1>
        <a:accent2>
          <a:srgbClr val="0000FF"/>
        </a:accent2>
        <a:accent3>
          <a:srgbClr val="ADADAA"/>
        </a:accent3>
        <a:accent4>
          <a:srgbClr val="82DADA"/>
        </a:accent4>
        <a:accent5>
          <a:srgbClr val="FFE2B8"/>
        </a:accent5>
        <a:accent6>
          <a:srgbClr val="0000E7"/>
        </a:accent6>
        <a:hlink>
          <a:srgbClr val="CC00CC"/>
        </a:hlink>
        <a:folHlink>
          <a:srgbClr val="C0C0C0"/>
        </a:folHlink>
      </a:clrScheme>
      <a:clrMap bg1="dk2" tx1="lt1" bg2="dk1" tx2="lt2" accent1="accent1" accent2="accent2" accent3="accent3" accent4="accent4" accent5="accent5" accent6="accent6" hlink="hlink" folHlink="folHlink"/>
    </a:extraClrScheme>
    <a:extraClrScheme>
      <a:clrScheme name="Mountain 5">
        <a:dk1>
          <a:srgbClr val="868686"/>
        </a:dk1>
        <a:lt1>
          <a:srgbClr val="FFFF99"/>
        </a:lt1>
        <a:dk2>
          <a:srgbClr val="993300"/>
        </a:dk2>
        <a:lt2>
          <a:srgbClr val="99FFFF"/>
        </a:lt2>
        <a:accent1>
          <a:srgbClr val="CBCBCB"/>
        </a:accent1>
        <a:accent2>
          <a:srgbClr val="0066FF"/>
        </a:accent2>
        <a:accent3>
          <a:srgbClr val="CAADAA"/>
        </a:accent3>
        <a:accent4>
          <a:srgbClr val="DADA82"/>
        </a:accent4>
        <a:accent5>
          <a:srgbClr val="E2E2E2"/>
        </a:accent5>
        <a:accent6>
          <a:srgbClr val="005CE7"/>
        </a:accent6>
        <a:hlink>
          <a:srgbClr val="FF0033"/>
        </a:hlink>
        <a:folHlink>
          <a:srgbClr val="00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6116</TotalTime>
  <Words>987</Words>
  <Application>Microsoft Office PowerPoint</Application>
  <PresentationFormat>On-screen Show (4:3)</PresentationFormat>
  <Paragraphs>338</Paragraphs>
  <Slides>15</Slides>
  <Notes>5</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Edge</vt:lpstr>
      <vt:lpstr>Mountain</vt:lpstr>
      <vt:lpstr>Chart</vt:lpstr>
      <vt:lpstr>College Data Trends for Strategic Planning</vt:lpstr>
      <vt:lpstr>Annualized Full-Time Student Equivalent and Unduplicated Student Headcount</vt:lpstr>
      <vt:lpstr>Trend of Enrollment by Attendance</vt:lpstr>
      <vt:lpstr>Trend of Enrollment by Ethnicity</vt:lpstr>
      <vt:lpstr>Trend of Student Age</vt:lpstr>
      <vt:lpstr>Trend of Course Success by Delivery Mode</vt:lpstr>
      <vt:lpstr>Largest Disciplines, FY2015 </vt:lpstr>
      <vt:lpstr>High Performing Programs (5 years)</vt:lpstr>
      <vt:lpstr>Fully Online Programs</vt:lpstr>
      <vt:lpstr>Trend of Credentials Awarded</vt:lpstr>
      <vt:lpstr>Educational Attainment 18-24 &amp; 25+</vt:lpstr>
      <vt:lpstr>Educational Attainment 18+,  AWC Service Potential</vt:lpstr>
      <vt:lpstr>Population Growth and Projected Trends 1990 to 2030</vt:lpstr>
      <vt:lpstr>Trend of Ethnicity Yuma County 2015-2050</vt:lpstr>
      <vt:lpstr>Trend of Ethnicity La Paz County 2015-2050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Five Year FTSE Trend</dc:title>
  <dc:creator>ARIZONA WESTERN COLLEGE</dc:creator>
  <cp:lastModifiedBy>Ellen K Riek</cp:lastModifiedBy>
  <cp:revision>266</cp:revision>
  <cp:lastPrinted>2017-03-01T14:38:58Z</cp:lastPrinted>
  <dcterms:created xsi:type="dcterms:W3CDTF">2000-11-01T17:16:01Z</dcterms:created>
  <dcterms:modified xsi:type="dcterms:W3CDTF">2017-03-07T21:18:03Z</dcterms:modified>
</cp:coreProperties>
</file>