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7" r:id="rId5"/>
    <p:sldId id="260" r:id="rId6"/>
    <p:sldId id="300" r:id="rId7"/>
    <p:sldId id="273" r:id="rId8"/>
    <p:sldId id="258" r:id="rId9"/>
    <p:sldId id="298" r:id="rId10"/>
    <p:sldId id="275" r:id="rId11"/>
    <p:sldId id="286" r:id="rId12"/>
    <p:sldId id="272" r:id="rId13"/>
    <p:sldId id="274" r:id="rId14"/>
    <p:sldId id="288" r:id="rId15"/>
    <p:sldId id="285" r:id="rId16"/>
    <p:sldId id="287" r:id="rId17"/>
    <p:sldId id="303" r:id="rId18"/>
    <p:sldId id="301" r:id="rId19"/>
    <p:sldId id="302" r:id="rId20"/>
    <p:sldId id="271" r:id="rId21"/>
    <p:sldId id="270" r:id="rId22"/>
    <p:sldId id="261" r:id="rId23"/>
    <p:sldId id="262" r:id="rId24"/>
    <p:sldId id="263" r:id="rId25"/>
    <p:sldId id="264" r:id="rId26"/>
    <p:sldId id="267" r:id="rId27"/>
    <p:sldId id="265" r:id="rId28"/>
    <p:sldId id="289" r:id="rId29"/>
    <p:sldId id="290" r:id="rId30"/>
    <p:sldId id="293" r:id="rId31"/>
    <p:sldId id="280" r:id="rId32"/>
    <p:sldId id="281" r:id="rId33"/>
    <p:sldId id="282" r:id="rId34"/>
    <p:sldId id="266" r:id="rId35"/>
    <p:sldId id="283" r:id="rId36"/>
    <p:sldId id="284" r:id="rId37"/>
    <p:sldId id="296" r:id="rId38"/>
    <p:sldId id="304" r:id="rId39"/>
    <p:sldId id="297" r:id="rId40"/>
    <p:sldId id="295" r:id="rId41"/>
    <p:sldId id="2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33" autoAdjust="0"/>
  </p:normalViewPr>
  <p:slideViewPr>
    <p:cSldViewPr snapToGrid="0">
      <p:cViewPr varScale="1">
        <p:scale>
          <a:sx n="72" d="100"/>
          <a:sy n="72" d="100"/>
        </p:scale>
        <p:origin x="20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7AD0E-0223-47BC-92B3-7C182C392BB7}" type="datetimeFigureOut">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A748C-3518-4E67-9543-0DFD13FAC555}" type="slidenum">
              <a:t>‹#›</a:t>
            </a:fld>
            <a:endParaRPr lang="en-US"/>
          </a:p>
        </p:txBody>
      </p:sp>
    </p:spTree>
    <p:extLst>
      <p:ext uri="{BB962C8B-B14F-4D97-AF65-F5344CB8AC3E}">
        <p14:creationId xmlns:p14="http://schemas.microsoft.com/office/powerpoint/2010/main" val="1537352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January 2017 – Strategic Plan Kickoff on campus</a:t>
            </a:r>
            <a:br>
              <a:rPr lang="en-US">
                <a:cs typeface="+mn-lt"/>
              </a:rPr>
            </a:br>
            <a:r>
              <a:rPr lang="en-US"/>
              <a:t>April 2017 – Horizon Symposium to bring the community into the process</a:t>
            </a:r>
            <a:br>
              <a:rPr lang="en-US">
                <a:cs typeface="+mn-lt"/>
              </a:rPr>
            </a:br>
            <a:r>
              <a:rPr lang="en-US"/>
              <a:t>December 2017 – Strategy Review and Community Feedback</a:t>
            </a:r>
            <a:br>
              <a:rPr lang="en-US">
                <a:cs typeface="+mn-lt"/>
              </a:rPr>
            </a:br>
            <a:r>
              <a:rPr lang="en-US"/>
              <a:t>January 2018 – Strategic Plan completed</a:t>
            </a:r>
            <a:br>
              <a:rPr lang="en-US">
                <a:cs typeface="+mn-lt"/>
              </a:rPr>
            </a:br>
            <a:r>
              <a:rPr lang="en-US"/>
              <a:t>March 2018 – Implementation Teams launched</a:t>
            </a:r>
            <a:br>
              <a:rPr lang="en-US">
                <a:cs typeface="+mn-lt"/>
              </a:rPr>
            </a:br>
            <a:r>
              <a:rPr lang="en-US"/>
              <a:t>April 2018 – Strategic Planning Plenary Session</a:t>
            </a:r>
            <a:br>
              <a:rPr lang="en-US">
                <a:cs typeface="+mn-lt"/>
              </a:rPr>
            </a:br>
            <a:r>
              <a:rPr lang="en-US"/>
              <a:t>August 2018 – Implementation coaching and team-building</a:t>
            </a:r>
            <a:br>
              <a:rPr lang="en-US">
                <a:cs typeface="+mn-lt"/>
              </a:rPr>
            </a:br>
            <a:r>
              <a:rPr lang="en-US"/>
              <a:t>December 2018 – Implementation Update Townhall</a:t>
            </a:r>
            <a:br>
              <a:rPr lang="en-US">
                <a:cs typeface="+mn-lt"/>
              </a:rPr>
            </a:br>
            <a:r>
              <a:rPr lang="en-US"/>
              <a:t>January 2019 – Shared Governance Townhall</a:t>
            </a:r>
            <a:br>
              <a:rPr lang="en-US">
                <a:cs typeface="+mn-lt"/>
              </a:rPr>
            </a:br>
            <a:r>
              <a:rPr lang="en-US"/>
              <a:t>May 2019 – Implementation Team Workshop</a:t>
            </a:r>
            <a:br>
              <a:rPr lang="en-US">
                <a:cs typeface="+mn-lt"/>
              </a:rPr>
            </a:br>
            <a:r>
              <a:rPr lang="en-US"/>
              <a:t>September 2019 – Disaggregated Data Party</a:t>
            </a:r>
            <a:br>
              <a:rPr lang="en-US">
                <a:cs typeface="+mn-lt"/>
              </a:rPr>
            </a:br>
            <a:r>
              <a:rPr lang="en-US"/>
              <a:t>October 2019 – Taste of the Future</a:t>
            </a:r>
            <a:br>
              <a:rPr lang="en-US">
                <a:cs typeface="+mn-lt"/>
              </a:rPr>
            </a:br>
            <a:r>
              <a:rPr lang="en-US"/>
              <a:t>November 2019 – 2nd Horizon Symposium</a:t>
            </a:r>
          </a:p>
        </p:txBody>
      </p:sp>
      <p:sp>
        <p:nvSpPr>
          <p:cNvPr id="4" name="Slide Number Placeholder 3"/>
          <p:cNvSpPr>
            <a:spLocks noGrp="1"/>
          </p:cNvSpPr>
          <p:nvPr>
            <p:ph type="sldNum" sz="quarter" idx="5"/>
          </p:nvPr>
        </p:nvSpPr>
        <p:spPr/>
        <p:txBody>
          <a:bodyPr/>
          <a:lstStyle/>
          <a:p>
            <a:fld id="{4B1A748C-3518-4E67-9543-0DFD13FAC555}" type="slidenum">
              <a:rPr lang="en-US"/>
              <a:t>2</a:t>
            </a:fld>
            <a:endParaRPr lang="en-US"/>
          </a:p>
        </p:txBody>
      </p:sp>
    </p:spTree>
    <p:extLst>
      <p:ext uri="{BB962C8B-B14F-4D97-AF65-F5344CB8AC3E}">
        <p14:creationId xmlns:p14="http://schemas.microsoft.com/office/powerpoint/2010/main" val="1184407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Scott Donnelly &amp; </a:t>
            </a:r>
            <a:r>
              <a:rPr lang="en-US" dirty="0" err="1"/>
              <a:t>Tymmi</a:t>
            </a:r>
            <a:r>
              <a:rPr lang="en-US" dirty="0"/>
              <a:t> Woods </a:t>
            </a:r>
            <a:endParaRPr lang="en-US"/>
          </a:p>
        </p:txBody>
      </p:sp>
      <p:sp>
        <p:nvSpPr>
          <p:cNvPr id="4" name="Slide Number Placeholder 3"/>
          <p:cNvSpPr>
            <a:spLocks noGrp="1"/>
          </p:cNvSpPr>
          <p:nvPr>
            <p:ph type="sldNum" sz="quarter" idx="5"/>
          </p:nvPr>
        </p:nvSpPr>
        <p:spPr/>
        <p:txBody>
          <a:bodyPr/>
          <a:lstStyle/>
          <a:p>
            <a:fld id="{4B1A748C-3518-4E67-9543-0DFD13FAC555}" type="slidenum">
              <a:t>11</a:t>
            </a:fld>
            <a:endParaRPr lang="en-US"/>
          </a:p>
        </p:txBody>
      </p:sp>
    </p:spTree>
    <p:extLst>
      <p:ext uri="{BB962C8B-B14F-4D97-AF65-F5344CB8AC3E}">
        <p14:creationId xmlns:p14="http://schemas.microsoft.com/office/powerpoint/2010/main" val="181399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to Jacqueline Quinonez</a:t>
            </a:r>
          </a:p>
          <a:p>
            <a:endParaRPr lang="en-US"/>
          </a:p>
          <a:p>
            <a:r>
              <a:rPr lang="en-US"/>
              <a:t>Onboarding was formed out of a Granger session, and that's now a subgroup of this Sensible workforce committee, with a focus on PRIOR to start-date work, and immediately after starting. IT and Facilities part of that team.</a:t>
            </a:r>
          </a:p>
          <a:p>
            <a:endParaRPr lang="en-US">
              <a:cs typeface="Calibri"/>
            </a:endParaRPr>
          </a:p>
        </p:txBody>
      </p:sp>
      <p:sp>
        <p:nvSpPr>
          <p:cNvPr id="4" name="Slide Number Placeholder 3"/>
          <p:cNvSpPr>
            <a:spLocks noGrp="1"/>
          </p:cNvSpPr>
          <p:nvPr>
            <p:ph type="sldNum" sz="quarter" idx="5"/>
          </p:nvPr>
        </p:nvSpPr>
        <p:spPr/>
        <p:txBody>
          <a:bodyPr/>
          <a:lstStyle/>
          <a:p>
            <a:fld id="{4B1A748C-3518-4E67-9543-0DFD13FAC555}" type="slidenum">
              <a:rPr lang="en-US"/>
              <a:t>12</a:t>
            </a:fld>
            <a:endParaRPr lang="en-US"/>
          </a:p>
        </p:txBody>
      </p:sp>
    </p:spTree>
    <p:extLst>
      <p:ext uri="{BB962C8B-B14F-4D97-AF65-F5344CB8AC3E}">
        <p14:creationId xmlns:p14="http://schemas.microsoft.com/office/powerpoint/2010/main" val="134004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Kathy O and Julia H</a:t>
            </a:r>
          </a:p>
          <a:p>
            <a:r>
              <a:rPr lang="en-US" dirty="0"/>
              <a:t>Trainings offered during </a:t>
            </a:r>
            <a:r>
              <a:rPr lang="en-US" dirty="0" err="1"/>
              <a:t>COmmon</a:t>
            </a:r>
            <a:r>
              <a:rPr lang="en-US" dirty="0"/>
              <a:t> Hour, and frequently repeated on Thursday mornings</a:t>
            </a:r>
          </a:p>
          <a:p>
            <a:r>
              <a:rPr lang="en-US" dirty="0">
                <a:cs typeface="Calibri"/>
              </a:rPr>
              <a:t>Thanks to employees who have requested topics be covered.</a:t>
            </a:r>
          </a:p>
          <a:p>
            <a:r>
              <a:rPr lang="en-US" dirty="0">
                <a:cs typeface="Calibri"/>
              </a:rPr>
              <a:t>Thanks to everyone for attention to annual required trainings</a:t>
            </a:r>
          </a:p>
          <a:p>
            <a:endParaRPr lang="en-US" dirty="0">
              <a:cs typeface="Calibri"/>
            </a:endParaRPr>
          </a:p>
        </p:txBody>
      </p:sp>
      <p:sp>
        <p:nvSpPr>
          <p:cNvPr id="4" name="Slide Number Placeholder 3"/>
          <p:cNvSpPr>
            <a:spLocks noGrp="1"/>
          </p:cNvSpPr>
          <p:nvPr>
            <p:ph type="sldNum" sz="quarter" idx="5"/>
          </p:nvPr>
        </p:nvSpPr>
        <p:spPr/>
        <p:txBody>
          <a:bodyPr/>
          <a:lstStyle/>
          <a:p>
            <a:fld id="{4B1A748C-3518-4E67-9543-0DFD13FAC555}" type="slidenum">
              <a:rPr lang="en-US"/>
              <a:t>13</a:t>
            </a:fld>
            <a:endParaRPr lang="en-US"/>
          </a:p>
        </p:txBody>
      </p:sp>
    </p:spTree>
    <p:extLst>
      <p:ext uri="{BB962C8B-B14F-4D97-AF65-F5344CB8AC3E}">
        <p14:creationId xmlns:p14="http://schemas.microsoft.com/office/powerpoint/2010/main" val="566901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Laura and Julia!</a:t>
            </a:r>
          </a:p>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a:t>14</a:t>
            </a:fld>
            <a:endParaRPr lang="en-US"/>
          </a:p>
        </p:txBody>
      </p:sp>
    </p:spTree>
    <p:extLst>
      <p:ext uri="{BB962C8B-B14F-4D97-AF65-F5344CB8AC3E}">
        <p14:creationId xmlns:p14="http://schemas.microsoft.com/office/powerpoint/2010/main" val="252253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15</a:t>
            </a:fld>
            <a:endParaRPr lang="en-US"/>
          </a:p>
        </p:txBody>
      </p:sp>
    </p:spTree>
    <p:extLst>
      <p:ext uri="{BB962C8B-B14F-4D97-AF65-F5344CB8AC3E}">
        <p14:creationId xmlns:p14="http://schemas.microsoft.com/office/powerpoint/2010/main" val="217197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B1A748C-3518-4E67-9543-0DFD13FAC555}" type="slidenum">
              <a:rPr lang="en-US"/>
              <a:t>17</a:t>
            </a:fld>
            <a:endParaRPr lang="en-US"/>
          </a:p>
        </p:txBody>
      </p:sp>
    </p:spTree>
    <p:extLst>
      <p:ext uri="{BB962C8B-B14F-4D97-AF65-F5344CB8AC3E}">
        <p14:creationId xmlns:p14="http://schemas.microsoft.com/office/powerpoint/2010/main" val="987618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19</a:t>
            </a:fld>
            <a:endParaRPr lang="en-US"/>
          </a:p>
        </p:txBody>
      </p:sp>
    </p:spTree>
    <p:extLst>
      <p:ext uri="{BB962C8B-B14F-4D97-AF65-F5344CB8AC3E}">
        <p14:creationId xmlns:p14="http://schemas.microsoft.com/office/powerpoint/2010/main" val="1437869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20</a:t>
            </a:fld>
            <a:endParaRPr lang="en-US"/>
          </a:p>
        </p:txBody>
      </p:sp>
    </p:spTree>
    <p:extLst>
      <p:ext uri="{BB962C8B-B14F-4D97-AF65-F5344CB8AC3E}">
        <p14:creationId xmlns:p14="http://schemas.microsoft.com/office/powerpoint/2010/main" val="208805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21</a:t>
            </a:fld>
            <a:endParaRPr lang="en-US"/>
          </a:p>
        </p:txBody>
      </p:sp>
    </p:spTree>
    <p:extLst>
      <p:ext uri="{BB962C8B-B14F-4D97-AF65-F5344CB8AC3E}">
        <p14:creationId xmlns:p14="http://schemas.microsoft.com/office/powerpoint/2010/main" val="1597035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22</a:t>
            </a:fld>
            <a:endParaRPr lang="en-US"/>
          </a:p>
        </p:txBody>
      </p:sp>
    </p:spTree>
    <p:extLst>
      <p:ext uri="{BB962C8B-B14F-4D97-AF65-F5344CB8AC3E}">
        <p14:creationId xmlns:p14="http://schemas.microsoft.com/office/powerpoint/2010/main" val="265762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Ellen, Biri, Vanessa and Ana -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B1A748C-3518-4E67-9543-0DFD13FAC555}" type="slidenum">
              <a:t>3</a:t>
            </a:fld>
            <a:endParaRPr lang="en-US"/>
          </a:p>
        </p:txBody>
      </p:sp>
    </p:spTree>
    <p:extLst>
      <p:ext uri="{BB962C8B-B14F-4D97-AF65-F5344CB8AC3E}">
        <p14:creationId xmlns:p14="http://schemas.microsoft.com/office/powerpoint/2010/main" val="3355307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23</a:t>
            </a:fld>
            <a:endParaRPr lang="en-US"/>
          </a:p>
        </p:txBody>
      </p:sp>
    </p:spTree>
    <p:extLst>
      <p:ext uri="{BB962C8B-B14F-4D97-AF65-F5344CB8AC3E}">
        <p14:creationId xmlns:p14="http://schemas.microsoft.com/office/powerpoint/2010/main" val="2390708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24</a:t>
            </a:fld>
            <a:endParaRPr lang="en-US"/>
          </a:p>
        </p:txBody>
      </p:sp>
    </p:spTree>
    <p:extLst>
      <p:ext uri="{BB962C8B-B14F-4D97-AF65-F5344CB8AC3E}">
        <p14:creationId xmlns:p14="http://schemas.microsoft.com/office/powerpoint/2010/main" val="383774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29</a:t>
            </a:fld>
            <a:endParaRPr lang="en-US"/>
          </a:p>
        </p:txBody>
      </p:sp>
    </p:spTree>
    <p:extLst>
      <p:ext uri="{BB962C8B-B14F-4D97-AF65-F5344CB8AC3E}">
        <p14:creationId xmlns:p14="http://schemas.microsoft.com/office/powerpoint/2010/main" val="216458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30</a:t>
            </a:fld>
            <a:endParaRPr lang="en-US"/>
          </a:p>
        </p:txBody>
      </p:sp>
    </p:spTree>
    <p:extLst>
      <p:ext uri="{BB962C8B-B14F-4D97-AF65-F5344CB8AC3E}">
        <p14:creationId xmlns:p14="http://schemas.microsoft.com/office/powerpoint/2010/main" val="922684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33</a:t>
            </a:fld>
            <a:endParaRPr lang="en-US"/>
          </a:p>
        </p:txBody>
      </p:sp>
    </p:spTree>
    <p:extLst>
      <p:ext uri="{BB962C8B-B14F-4D97-AF65-F5344CB8AC3E}">
        <p14:creationId xmlns:p14="http://schemas.microsoft.com/office/powerpoint/2010/main" val="3695703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36</a:t>
            </a:fld>
            <a:endParaRPr lang="en-US"/>
          </a:p>
        </p:txBody>
      </p:sp>
    </p:spTree>
    <p:extLst>
      <p:ext uri="{BB962C8B-B14F-4D97-AF65-F5344CB8AC3E}">
        <p14:creationId xmlns:p14="http://schemas.microsoft.com/office/powerpoint/2010/main" val="379719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4</a:t>
            </a:fld>
            <a:endParaRPr lang="en-US"/>
          </a:p>
        </p:txBody>
      </p:sp>
    </p:spTree>
    <p:extLst>
      <p:ext uri="{BB962C8B-B14F-4D97-AF65-F5344CB8AC3E}">
        <p14:creationId xmlns:p14="http://schemas.microsoft.com/office/powerpoint/2010/main" val="141895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smtClean="0"/>
              <a:t>5</a:t>
            </a:fld>
            <a:endParaRPr lang="en-US"/>
          </a:p>
        </p:txBody>
      </p:sp>
    </p:spTree>
    <p:extLst>
      <p:ext uri="{BB962C8B-B14F-4D97-AF65-F5344CB8AC3E}">
        <p14:creationId xmlns:p14="http://schemas.microsoft.com/office/powerpoint/2010/main" val="2623471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to Reetika &amp; Martha!</a:t>
            </a:r>
          </a:p>
          <a:p>
            <a:endParaRPr lang="en-US">
              <a:cs typeface="Calibri"/>
            </a:endParaRPr>
          </a:p>
        </p:txBody>
      </p:sp>
      <p:sp>
        <p:nvSpPr>
          <p:cNvPr id="4" name="Slide Number Placeholder 3"/>
          <p:cNvSpPr>
            <a:spLocks noGrp="1"/>
          </p:cNvSpPr>
          <p:nvPr>
            <p:ph type="sldNum" sz="quarter" idx="5"/>
          </p:nvPr>
        </p:nvSpPr>
        <p:spPr/>
        <p:txBody>
          <a:bodyPr/>
          <a:lstStyle/>
          <a:p>
            <a:fld id="{4B1A748C-3518-4E67-9543-0DFD13FAC555}" type="slidenum">
              <a:rPr lang="en-US"/>
              <a:t>6</a:t>
            </a:fld>
            <a:endParaRPr lang="en-US"/>
          </a:p>
        </p:txBody>
      </p:sp>
    </p:spTree>
    <p:extLst>
      <p:ext uri="{BB962C8B-B14F-4D97-AF65-F5344CB8AC3E}">
        <p14:creationId xmlns:p14="http://schemas.microsoft.com/office/powerpoint/2010/main" val="82593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Shara!</a:t>
            </a:r>
          </a:p>
          <a:p>
            <a:endParaRPr lang="en-US" dirty="0">
              <a:cs typeface="Calibri"/>
            </a:endParaRPr>
          </a:p>
          <a:p>
            <a:endParaRPr lang="en-US" dirty="0">
              <a:cs typeface="Calibri"/>
            </a:endParaRPr>
          </a:p>
          <a:p>
            <a:r>
              <a:rPr lang="en-US" b="1" dirty="0"/>
              <a:t>Guiding Principles for Learning</a:t>
            </a:r>
          </a:p>
          <a:p>
            <a:r>
              <a:rPr lang="en-US" b="1" dirty="0"/>
              <a:t>AESTHETICS &amp; CREATIVE THINKING</a:t>
            </a:r>
          </a:p>
          <a:p>
            <a:r>
              <a:rPr lang="en-US" dirty="0"/>
              <a:t>Students develop an expanded awareness and appreciation of the arts and sciences through the exploration of the human imagination and its expression.</a:t>
            </a:r>
          </a:p>
          <a:p>
            <a:r>
              <a:rPr lang="en-US" b="1" dirty="0"/>
              <a:t>COLLABORATION &amp; INCLUSION</a:t>
            </a:r>
          </a:p>
          <a:p>
            <a:r>
              <a:rPr lang="en-US" dirty="0"/>
              <a:t>Students communicate and cooperate in order to respect similarities and differences among diverse perspectives and experiences.</a:t>
            </a:r>
          </a:p>
          <a:p>
            <a:r>
              <a:rPr lang="en-US" b="1" dirty="0"/>
              <a:t>ANALYTICAL REASONING &amp; METACOGNITION</a:t>
            </a:r>
          </a:p>
          <a:p>
            <a:r>
              <a:rPr lang="en-US" dirty="0"/>
              <a:t>Students think critically and self-evaluate to identify, analyze and solve problems in a variety of situations and areas of study.</a:t>
            </a:r>
          </a:p>
          <a:p>
            <a:r>
              <a:rPr lang="en-US" b="1" dirty="0"/>
              <a:t>ETHICAL GROWTH &amp; WELLNESS</a:t>
            </a:r>
          </a:p>
          <a:p>
            <a:r>
              <a:rPr lang="en-US" dirty="0"/>
              <a:t>Students act ethically and responsibly in personal, academic, and professional settings and strive to develop overall well-being.</a:t>
            </a:r>
          </a:p>
          <a:p>
            <a:r>
              <a:rPr lang="en-US" b="1" dirty="0"/>
              <a:t>APPLICATION &amp; CREATION OF KNOWLEDGE</a:t>
            </a:r>
          </a:p>
          <a:p>
            <a:r>
              <a:rPr lang="en-US" dirty="0"/>
              <a:t>Students apply learning in new contexts and create knowledge in innovative ways.</a:t>
            </a:r>
          </a:p>
          <a:p>
            <a:endParaRPr lang="en-US" dirty="0">
              <a:cs typeface="Calibri"/>
            </a:endParaRPr>
          </a:p>
        </p:txBody>
      </p:sp>
      <p:sp>
        <p:nvSpPr>
          <p:cNvPr id="4" name="Slide Number Placeholder 3"/>
          <p:cNvSpPr>
            <a:spLocks noGrp="1"/>
          </p:cNvSpPr>
          <p:nvPr>
            <p:ph type="sldNum" sz="quarter" idx="5"/>
          </p:nvPr>
        </p:nvSpPr>
        <p:spPr/>
        <p:txBody>
          <a:bodyPr/>
          <a:lstStyle/>
          <a:p>
            <a:fld id="{4B1A748C-3518-4E67-9543-0DFD13FAC555}" type="slidenum">
              <a:rPr lang="en-US"/>
              <a:t>7</a:t>
            </a:fld>
            <a:endParaRPr lang="en-US"/>
          </a:p>
        </p:txBody>
      </p:sp>
    </p:spTree>
    <p:extLst>
      <p:ext uri="{BB962C8B-B14F-4D97-AF65-F5344CB8AC3E}">
        <p14:creationId xmlns:p14="http://schemas.microsoft.com/office/powerpoint/2010/main" val="158864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Thx to Marco </a:t>
            </a:r>
          </a:p>
          <a:p>
            <a:r>
              <a:rPr lang="en-US" dirty="0">
                <a:cs typeface="Calibri"/>
              </a:rPr>
              <a:t>Marco's notes on GP growth are extensive – please reach out to him if you have any questions</a:t>
            </a:r>
          </a:p>
          <a:p>
            <a:endParaRPr lang="en-US" dirty="0">
              <a:cs typeface="Calibri"/>
            </a:endParaRPr>
          </a:p>
          <a:p>
            <a:r>
              <a:rPr lang="en-US" dirty="0">
                <a:cs typeface="Calibri"/>
              </a:rPr>
              <a:t>Pipeline Az – job, career, education search</a:t>
            </a:r>
            <a:endParaRPr lang="en-US" dirty="0"/>
          </a:p>
        </p:txBody>
      </p:sp>
      <p:sp>
        <p:nvSpPr>
          <p:cNvPr id="4" name="Slide Number Placeholder 3"/>
          <p:cNvSpPr>
            <a:spLocks noGrp="1"/>
          </p:cNvSpPr>
          <p:nvPr>
            <p:ph type="sldNum" sz="quarter" idx="5"/>
          </p:nvPr>
        </p:nvSpPr>
        <p:spPr/>
        <p:txBody>
          <a:bodyPr/>
          <a:lstStyle/>
          <a:p>
            <a:fld id="{4B1A748C-3518-4E67-9543-0DFD13FAC555}" type="slidenum">
              <a:rPr lang="en-US"/>
              <a:t>8</a:t>
            </a:fld>
            <a:endParaRPr lang="en-US"/>
          </a:p>
        </p:txBody>
      </p:sp>
    </p:spTree>
    <p:extLst>
      <p:ext uri="{BB962C8B-B14F-4D97-AF65-F5344CB8AC3E}">
        <p14:creationId xmlns:p14="http://schemas.microsoft.com/office/powerpoint/2010/main" val="177045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Ellen, Biri, Vanessa and Ana -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B1A748C-3518-4E67-9543-0DFD13FAC555}" type="slidenum">
              <a:t>9</a:t>
            </a:fld>
            <a:endParaRPr lang="en-US"/>
          </a:p>
        </p:txBody>
      </p:sp>
    </p:spTree>
    <p:extLst>
      <p:ext uri="{BB962C8B-B14F-4D97-AF65-F5344CB8AC3E}">
        <p14:creationId xmlns:p14="http://schemas.microsoft.com/office/powerpoint/2010/main" val="345311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Laura and Julia!</a:t>
            </a:r>
          </a:p>
          <a:p>
            <a:endParaRPr lang="en-US"/>
          </a:p>
        </p:txBody>
      </p:sp>
      <p:sp>
        <p:nvSpPr>
          <p:cNvPr id="4" name="Slide Number Placeholder 3"/>
          <p:cNvSpPr>
            <a:spLocks noGrp="1"/>
          </p:cNvSpPr>
          <p:nvPr>
            <p:ph type="sldNum" sz="quarter" idx="5"/>
          </p:nvPr>
        </p:nvSpPr>
        <p:spPr/>
        <p:txBody>
          <a:bodyPr/>
          <a:lstStyle/>
          <a:p>
            <a:fld id="{4B1A748C-3518-4E67-9543-0DFD13FAC555}" type="slidenum">
              <a:rPr lang="en-US"/>
              <a:t>10</a:t>
            </a:fld>
            <a:endParaRPr lang="en-US"/>
          </a:p>
        </p:txBody>
      </p:sp>
    </p:spTree>
    <p:extLst>
      <p:ext uri="{BB962C8B-B14F-4D97-AF65-F5344CB8AC3E}">
        <p14:creationId xmlns:p14="http://schemas.microsoft.com/office/powerpoint/2010/main" val="4047874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F88C-3B85-A8A3-1057-4F440187EC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812C5C-9B3D-EC93-28E1-CBA286D73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A804-E407-30C2-DE50-05A4C529F0E1}"/>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5" name="Footer Placeholder 4">
            <a:extLst>
              <a:ext uri="{FF2B5EF4-FFF2-40B4-BE49-F238E27FC236}">
                <a16:creationId xmlns:a16="http://schemas.microsoft.com/office/drawing/2014/main" id="{883DC39A-D5B5-873A-9E64-6A9E2B647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C3EED-7162-4922-5028-95E7D808EFAA}"/>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2346295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7850-C592-4C52-EE1C-B04930AF6A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5EA1C5-6304-F7AA-E8E4-43D1F4894D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1104F-43F3-0F3E-FB3C-141FDBA8BE38}"/>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5" name="Footer Placeholder 4">
            <a:extLst>
              <a:ext uri="{FF2B5EF4-FFF2-40B4-BE49-F238E27FC236}">
                <a16:creationId xmlns:a16="http://schemas.microsoft.com/office/drawing/2014/main" id="{A5EAA185-5F73-47B9-9D2F-9D7A5736C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D7270-0733-7D90-5E38-540E93D17C41}"/>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53787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7C1D92-D6D2-98DB-7CCD-B0EBDF068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A2D1E2-5F7C-7070-8D14-BF78FC7A7D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7BEC4-39A1-6320-6C85-BE546C8BDB7D}"/>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5" name="Footer Placeholder 4">
            <a:extLst>
              <a:ext uri="{FF2B5EF4-FFF2-40B4-BE49-F238E27FC236}">
                <a16:creationId xmlns:a16="http://schemas.microsoft.com/office/drawing/2014/main" id="{E9DEC80F-3ECF-74EC-3743-2C46C70AD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AAB8F-E953-6CA6-CCE9-75D22439AA7A}"/>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266136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BC7C-ABB6-58DF-DB20-06A035F95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D910D6-8996-3BD1-984B-3A93E4469B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3F36D-600E-9DDD-4D01-901898614D9D}"/>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5" name="Footer Placeholder 4">
            <a:extLst>
              <a:ext uri="{FF2B5EF4-FFF2-40B4-BE49-F238E27FC236}">
                <a16:creationId xmlns:a16="http://schemas.microsoft.com/office/drawing/2014/main" id="{C79A0178-4030-C8EC-F1B1-A16CF270C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D8BC3-B794-BB83-82F7-1F746C1955F6}"/>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221418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4C30-0E95-BD63-35BF-D9CB9A8162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7E59DC-5055-A3B4-16EF-0C0E582503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CD1DBC-3652-D46F-598A-14BA8E09467F}"/>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5" name="Footer Placeholder 4">
            <a:extLst>
              <a:ext uri="{FF2B5EF4-FFF2-40B4-BE49-F238E27FC236}">
                <a16:creationId xmlns:a16="http://schemas.microsoft.com/office/drawing/2014/main" id="{92F7814C-3361-41D9-467E-FA87E380B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65C2E-BEED-1CF8-3762-EF0DBFAF36F5}"/>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321809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FB4A-66D4-77AC-30AB-12026D56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9A268-5422-466F-C0D7-67A96261B6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7667D2-789D-325D-C1C3-68ED59EC98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B27DEF-557E-B495-21F3-ED280702F4A9}"/>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6" name="Footer Placeholder 5">
            <a:extLst>
              <a:ext uri="{FF2B5EF4-FFF2-40B4-BE49-F238E27FC236}">
                <a16:creationId xmlns:a16="http://schemas.microsoft.com/office/drawing/2014/main" id="{363DC5CD-1D98-8D79-FB4C-CDDEB8522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C7925-01D6-27EE-491C-F6CBC7627467}"/>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148778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D974D-C6F5-2DDB-BCB1-8476BA937D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97AE9D-9514-1E0B-6E49-664410867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67DC03-37BA-4E65-6BEC-5C3A6493BD5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7A7FBF-E2AA-AD20-3C2B-91512FAFD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53FB6E-2BBF-3187-DDEA-E26E185E0F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D94B3-5286-A616-5E5E-CC0A883EEFD2}"/>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8" name="Footer Placeholder 7">
            <a:extLst>
              <a:ext uri="{FF2B5EF4-FFF2-40B4-BE49-F238E27FC236}">
                <a16:creationId xmlns:a16="http://schemas.microsoft.com/office/drawing/2014/main" id="{FCC536A0-A517-487E-A8E2-ACFB610FB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E7DE4A-718F-72E9-9ABD-007AB99FBA1B}"/>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2981486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4637-F0AB-63F0-EA9A-52BB83141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BD040E-0600-7180-F448-36183F7D7804}"/>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4" name="Footer Placeholder 3">
            <a:extLst>
              <a:ext uri="{FF2B5EF4-FFF2-40B4-BE49-F238E27FC236}">
                <a16:creationId xmlns:a16="http://schemas.microsoft.com/office/drawing/2014/main" id="{DC5C31FA-C689-0EFF-7C1C-D4DF1FFEE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203117-A9EE-CCF9-D271-B1E704073847}"/>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29625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9FBD3-0B41-8F1E-7BDB-3FF66FDAF989}"/>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3" name="Footer Placeholder 2">
            <a:extLst>
              <a:ext uri="{FF2B5EF4-FFF2-40B4-BE49-F238E27FC236}">
                <a16:creationId xmlns:a16="http://schemas.microsoft.com/office/drawing/2014/main" id="{927C32F0-9374-C821-A133-D6533AD3A3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4B06A1-5CD7-DCFA-D39A-039756A5E4F7}"/>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214383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25C09-55F3-58E1-D00B-89737352DD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391B96-F8D0-E21C-0389-A87D58450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A77124-8C99-F941-19DE-1FC873DD8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511A83-36F0-4BAB-701A-A630EDAAD60E}"/>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6" name="Footer Placeholder 5">
            <a:extLst>
              <a:ext uri="{FF2B5EF4-FFF2-40B4-BE49-F238E27FC236}">
                <a16:creationId xmlns:a16="http://schemas.microsoft.com/office/drawing/2014/main" id="{5214F151-33BD-1BCD-8A2A-411F5F9D0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467C2-FBDD-E0C4-2686-239E9532AEA0}"/>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398602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4444-864E-4301-A0C4-E72D77E35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37F5C9-5119-F86B-9F03-2240B77763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8CCCA31-DAEB-4866-0A5A-1BBB03AEE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B1A236-22DF-480F-7A93-AE984428DE43}"/>
              </a:ext>
            </a:extLst>
          </p:cNvPr>
          <p:cNvSpPr>
            <a:spLocks noGrp="1"/>
          </p:cNvSpPr>
          <p:nvPr>
            <p:ph type="dt" sz="half" idx="10"/>
          </p:nvPr>
        </p:nvSpPr>
        <p:spPr/>
        <p:txBody>
          <a:bodyPr/>
          <a:lstStyle/>
          <a:p>
            <a:fld id="{81F7F61A-49AB-924F-A43E-9CC7E9B34742}" type="datetimeFigureOut">
              <a:rPr lang="en-US" smtClean="0"/>
              <a:t>12/6/2023</a:t>
            </a:fld>
            <a:endParaRPr lang="en-US"/>
          </a:p>
        </p:txBody>
      </p:sp>
      <p:sp>
        <p:nvSpPr>
          <p:cNvPr id="6" name="Footer Placeholder 5">
            <a:extLst>
              <a:ext uri="{FF2B5EF4-FFF2-40B4-BE49-F238E27FC236}">
                <a16:creationId xmlns:a16="http://schemas.microsoft.com/office/drawing/2014/main" id="{EC4D5C30-FB6B-C3A9-F057-D084ECFE4B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B489A-8ECE-E8E1-F7D3-860469204BCA}"/>
              </a:ext>
            </a:extLst>
          </p:cNvPr>
          <p:cNvSpPr>
            <a:spLocks noGrp="1"/>
          </p:cNvSpPr>
          <p:nvPr>
            <p:ph type="sldNum" sz="quarter" idx="12"/>
          </p:nvPr>
        </p:nvSpPr>
        <p:spPr/>
        <p:txBody>
          <a:bodyPr/>
          <a:lstStyle/>
          <a:p>
            <a:fld id="{62A01DF9-217C-3242-B6BD-51C8E0CDFAB7}" type="slidenum">
              <a:rPr lang="en-US" smtClean="0"/>
              <a:t>‹#›</a:t>
            </a:fld>
            <a:endParaRPr lang="en-US"/>
          </a:p>
        </p:txBody>
      </p:sp>
    </p:spTree>
    <p:extLst>
      <p:ext uri="{BB962C8B-B14F-4D97-AF65-F5344CB8AC3E}">
        <p14:creationId xmlns:p14="http://schemas.microsoft.com/office/powerpoint/2010/main" val="382906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E5D2D-2EF3-FE52-3CE8-1EE9B73DE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3A024B-C823-DCF2-59DF-C7E1C2A00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13166-C496-754C-28E4-3A47968777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7F61A-49AB-924F-A43E-9CC7E9B34742}" type="datetimeFigureOut">
              <a:rPr lang="en-US" smtClean="0"/>
              <a:t>12/6/2023</a:t>
            </a:fld>
            <a:endParaRPr lang="en-US"/>
          </a:p>
        </p:txBody>
      </p:sp>
      <p:sp>
        <p:nvSpPr>
          <p:cNvPr id="5" name="Footer Placeholder 4">
            <a:extLst>
              <a:ext uri="{FF2B5EF4-FFF2-40B4-BE49-F238E27FC236}">
                <a16:creationId xmlns:a16="http://schemas.microsoft.com/office/drawing/2014/main" id="{D918AC06-B2CD-8772-5E1B-195BDED77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D5899D-FFB0-0EA0-4638-7FBCBEE52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01DF9-217C-3242-B6BD-51C8E0CDFAB7}" type="slidenum">
              <a:rPr lang="en-US" smtClean="0"/>
              <a:t>‹#›</a:t>
            </a:fld>
            <a:endParaRPr lang="en-US"/>
          </a:p>
        </p:txBody>
      </p:sp>
    </p:spTree>
    <p:extLst>
      <p:ext uri="{BB962C8B-B14F-4D97-AF65-F5344CB8AC3E}">
        <p14:creationId xmlns:p14="http://schemas.microsoft.com/office/powerpoint/2010/main" val="1747847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www.publicdomainpictures.net/en/view-image.php?image=190787&amp;picture=red-apple" TargetMode="Externa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pxhere.com/en/photo/768914" TargetMode="Externa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pngimg.com/download/3992"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baajfitness.wordpress.com/2018/09/07/upper-body-building-muscle-and-strength/" TargetMode="Externa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0B20-0942-36E2-99A1-EB43E849940E}"/>
              </a:ext>
            </a:extLst>
          </p:cNvPr>
          <p:cNvSpPr>
            <a:spLocks noGrp="1"/>
          </p:cNvSpPr>
          <p:nvPr>
            <p:ph type="title"/>
          </p:nvPr>
        </p:nvSpPr>
        <p:spPr>
          <a:xfrm>
            <a:off x="838200" y="4924768"/>
            <a:ext cx="10515600" cy="1642086"/>
          </a:xfrm>
        </p:spPr>
        <p:txBody>
          <a:bodyPr>
            <a:normAutofit fontScale="90000"/>
          </a:bodyPr>
          <a:lstStyle/>
          <a:p>
            <a:pPr algn="ctr"/>
            <a:r>
              <a:rPr lang="en-US" b="1"/>
              <a:t>Strategic Plan Update &amp;</a:t>
            </a:r>
            <a:br>
              <a:rPr lang="en-US" b="1">
                <a:cs typeface="Calibri Light"/>
              </a:rPr>
            </a:br>
            <a:r>
              <a:rPr lang="en-US" b="1"/>
              <a:t>2024 Innovation Fund Townhall</a:t>
            </a:r>
            <a:br>
              <a:rPr lang="en-US" b="1"/>
            </a:br>
            <a:r>
              <a:rPr lang="en-US" b="1">
                <a:cs typeface="Calibri Light"/>
              </a:rPr>
              <a:t>December 2023</a:t>
            </a:r>
          </a:p>
        </p:txBody>
      </p:sp>
    </p:spTree>
    <p:extLst>
      <p:ext uri="{BB962C8B-B14F-4D97-AF65-F5344CB8AC3E}">
        <p14:creationId xmlns:p14="http://schemas.microsoft.com/office/powerpoint/2010/main" val="1847477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BBC2-6B88-F0F0-FDF5-31073E4283B3}"/>
              </a:ext>
            </a:extLst>
          </p:cNvPr>
          <p:cNvSpPr>
            <a:spLocks noGrp="1"/>
          </p:cNvSpPr>
          <p:nvPr>
            <p:ph type="title"/>
          </p:nvPr>
        </p:nvSpPr>
        <p:spPr>
          <a:xfrm>
            <a:off x="839788" y="518984"/>
            <a:ext cx="10515600" cy="1171704"/>
          </a:xfrm>
        </p:spPr>
        <p:txBody>
          <a:bodyPr>
            <a:normAutofit/>
          </a:bodyPr>
          <a:lstStyle/>
          <a:p>
            <a:r>
              <a:rPr lang="en-US" b="1" dirty="0"/>
              <a:t>Shared Governance</a:t>
            </a:r>
            <a:endParaRPr lang="en-US" dirty="0"/>
          </a:p>
        </p:txBody>
      </p:sp>
      <p:sp>
        <p:nvSpPr>
          <p:cNvPr id="6" name="Content Placeholder 5">
            <a:extLst>
              <a:ext uri="{FF2B5EF4-FFF2-40B4-BE49-F238E27FC236}">
                <a16:creationId xmlns:a16="http://schemas.microsoft.com/office/drawing/2014/main" id="{8222653A-B6C1-35AC-BB18-A9F1465154C6}"/>
              </a:ext>
            </a:extLst>
          </p:cNvPr>
          <p:cNvSpPr>
            <a:spLocks noGrp="1"/>
          </p:cNvSpPr>
          <p:nvPr>
            <p:ph sz="half" idx="2"/>
          </p:nvPr>
        </p:nvSpPr>
        <p:spPr>
          <a:xfrm>
            <a:off x="737430" y="1426224"/>
            <a:ext cx="10206460" cy="3684588"/>
          </a:xfrm>
        </p:spPr>
        <p:txBody>
          <a:bodyPr vert="horz" lIns="91440" tIns="45720" rIns="91440" bIns="45720" rtlCol="0" anchor="t">
            <a:noAutofit/>
          </a:bodyPr>
          <a:lstStyle/>
          <a:p>
            <a:r>
              <a:rPr lang="en-US" sz="3200" dirty="0">
                <a:cs typeface="Calibri"/>
              </a:rPr>
              <a:t>Decision Making Grid finished and in use</a:t>
            </a:r>
          </a:p>
          <a:p>
            <a:r>
              <a:rPr lang="en-US" sz="3200" dirty="0">
                <a:cs typeface="Calibri"/>
              </a:rPr>
              <a:t>Concerns about Councils, DMG or other SG items come to Governance Assessment Committee (Vice Chairs)</a:t>
            </a:r>
          </a:p>
          <a:p>
            <a:r>
              <a:rPr lang="en-US" sz="3200" dirty="0">
                <a:cs typeface="Calibri"/>
              </a:rPr>
              <a:t>5 Master Councils meeting 1st Wed of the month</a:t>
            </a:r>
          </a:p>
          <a:p>
            <a:r>
              <a:rPr lang="en-US" sz="3200" dirty="0">
                <a:cs typeface="Calibri"/>
              </a:rPr>
              <a:t>College Governance Council meets 3rd Wed of the month. </a:t>
            </a:r>
          </a:p>
          <a:p>
            <a:r>
              <a:rPr lang="en-US" sz="3200" dirty="0">
                <a:cs typeface="Calibri"/>
              </a:rPr>
              <a:t>Anyone can attend, all resources on OneDrive/</a:t>
            </a:r>
          </a:p>
          <a:p>
            <a:pPr marL="0" indent="0">
              <a:buNone/>
            </a:pPr>
            <a:r>
              <a:rPr lang="en-US" sz="3200" dirty="0" err="1">
                <a:cs typeface="Calibri"/>
              </a:rPr>
              <a:t>Sharepoint</a:t>
            </a:r>
            <a:r>
              <a:rPr lang="en-US" sz="3200" dirty="0">
                <a:cs typeface="Calibri"/>
              </a:rPr>
              <a:t> / Workplace</a:t>
            </a:r>
          </a:p>
        </p:txBody>
      </p:sp>
      <p:pic>
        <p:nvPicPr>
          <p:cNvPr id="3" name="Graphic 2" descr="Shoe footprints with solid fill">
            <a:extLst>
              <a:ext uri="{FF2B5EF4-FFF2-40B4-BE49-F238E27FC236}">
                <a16:creationId xmlns:a16="http://schemas.microsoft.com/office/drawing/2014/main" id="{D05303CF-16A9-2308-4C49-584A0EB55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8592" y="4154607"/>
            <a:ext cx="2119951" cy="2131324"/>
          </a:xfrm>
          <a:prstGeom prst="rect">
            <a:avLst/>
          </a:prstGeom>
        </p:spPr>
      </p:pic>
    </p:spTree>
    <p:extLst>
      <p:ext uri="{BB962C8B-B14F-4D97-AF65-F5344CB8AC3E}">
        <p14:creationId xmlns:p14="http://schemas.microsoft.com/office/powerpoint/2010/main" val="220989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E6B021-416E-221B-2041-45FE63320258}"/>
              </a:ext>
            </a:extLst>
          </p:cNvPr>
          <p:cNvSpPr>
            <a:spLocks noGrp="1"/>
          </p:cNvSpPr>
          <p:nvPr>
            <p:ph type="title"/>
          </p:nvPr>
        </p:nvSpPr>
        <p:spPr>
          <a:xfrm>
            <a:off x="839788" y="457200"/>
            <a:ext cx="7713482" cy="996351"/>
          </a:xfrm>
        </p:spPr>
        <p:txBody>
          <a:bodyPr>
            <a:normAutofit/>
          </a:bodyPr>
          <a:lstStyle/>
          <a:p>
            <a:r>
              <a:rPr lang="en-US" sz="4000" b="1">
                <a:cs typeface="Calibri Light"/>
              </a:rPr>
              <a:t>Open Educational Resources</a:t>
            </a:r>
            <a:endParaRPr lang="en-US"/>
          </a:p>
        </p:txBody>
      </p:sp>
      <p:sp>
        <p:nvSpPr>
          <p:cNvPr id="9" name="Text Placeholder 8">
            <a:extLst>
              <a:ext uri="{FF2B5EF4-FFF2-40B4-BE49-F238E27FC236}">
                <a16:creationId xmlns:a16="http://schemas.microsoft.com/office/drawing/2014/main" id="{64F8A01F-ABD5-9531-A7CF-C524260B201E}"/>
              </a:ext>
            </a:extLst>
          </p:cNvPr>
          <p:cNvSpPr>
            <a:spLocks noGrp="1"/>
          </p:cNvSpPr>
          <p:nvPr>
            <p:ph type="body" sz="half" idx="2"/>
          </p:nvPr>
        </p:nvSpPr>
        <p:spPr>
          <a:xfrm>
            <a:off x="839788" y="1525438"/>
            <a:ext cx="7900387" cy="3811588"/>
          </a:xfrm>
        </p:spPr>
        <p:txBody>
          <a:bodyPr vert="horz" lIns="91440" tIns="45720" rIns="91440" bIns="45720" rtlCol="0" anchor="t">
            <a:normAutofit fontScale="92500" lnSpcReduction="10000"/>
          </a:bodyPr>
          <a:lstStyle/>
          <a:p>
            <a:pPr marL="285750" indent="-285750">
              <a:buChar char="•"/>
            </a:pPr>
            <a:r>
              <a:rPr lang="en-US" sz="3200" dirty="0">
                <a:ea typeface="Calibri"/>
                <a:cs typeface="Calibri"/>
              </a:rPr>
              <a:t>Open Textbooks for Rural AZ grant partners us with 7 other rural Az colleges</a:t>
            </a:r>
            <a:endParaRPr lang="en-US" dirty="0">
              <a:cs typeface="Calibri"/>
            </a:endParaRPr>
          </a:p>
          <a:p>
            <a:pPr marL="285750" indent="-285750">
              <a:buChar char="•"/>
            </a:pPr>
            <a:r>
              <a:rPr lang="en-US" sz="3200" dirty="0">
                <a:ea typeface="Calibri"/>
                <a:cs typeface="Calibri"/>
              </a:rPr>
              <a:t>Adaption of existing OER materials in various disciplines (incl. sciences, math, humanities) is ongoing</a:t>
            </a:r>
          </a:p>
          <a:p>
            <a:pPr marL="285750" indent="-285750">
              <a:buChar char="•"/>
            </a:pPr>
            <a:r>
              <a:rPr lang="en-US" sz="3200" dirty="0">
                <a:ea typeface="Calibri"/>
                <a:cs typeface="Calibri"/>
              </a:rPr>
              <a:t>OER material is no cost to students</a:t>
            </a:r>
          </a:p>
          <a:p>
            <a:pPr marL="285750" indent="-285750">
              <a:buChar char="•"/>
            </a:pPr>
            <a:r>
              <a:rPr lang="en-US" sz="3200" err="1">
                <a:ea typeface="Calibri"/>
                <a:cs typeface="Calibri"/>
              </a:rPr>
              <a:t>Tymmi</a:t>
            </a:r>
            <a:r>
              <a:rPr lang="en-US" sz="3200" dirty="0">
                <a:ea typeface="Calibri"/>
                <a:cs typeface="Calibri"/>
              </a:rPr>
              <a:t> Woods, Distance Learning Librarian, and Scott Donnelly, OER Faculty Lead host info sessions around the distric</a:t>
            </a:r>
            <a:r>
              <a:rPr lang="en-US" sz="3200" dirty="0">
                <a:solidFill>
                  <a:schemeClr val="bg1">
                    <a:lumMod val="50000"/>
                  </a:schemeClr>
                </a:solidFill>
                <a:ea typeface="Calibri"/>
                <a:cs typeface="Calibri"/>
              </a:rPr>
              <a:t>t</a:t>
            </a:r>
          </a:p>
        </p:txBody>
      </p:sp>
      <p:pic>
        <p:nvPicPr>
          <p:cNvPr id="6" name="Graphic 6" descr="Storytelling with solid fill">
            <a:extLst>
              <a:ext uri="{FF2B5EF4-FFF2-40B4-BE49-F238E27FC236}">
                <a16:creationId xmlns:a16="http://schemas.microsoft.com/office/drawing/2014/main" id="{459501F4-E0F0-EB16-E662-04F5B16DC68F}"/>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9276421" y="3139716"/>
            <a:ext cx="2064588" cy="2064588"/>
          </a:xfrm>
        </p:spPr>
      </p:pic>
    </p:spTree>
    <p:extLst>
      <p:ext uri="{BB962C8B-B14F-4D97-AF65-F5344CB8AC3E}">
        <p14:creationId xmlns:p14="http://schemas.microsoft.com/office/powerpoint/2010/main" val="2680706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DE53-CABA-9BB4-E6B4-CEBF3EE641AB}"/>
              </a:ext>
            </a:extLst>
          </p:cNvPr>
          <p:cNvSpPr>
            <a:spLocks noGrp="1"/>
          </p:cNvSpPr>
          <p:nvPr>
            <p:ph type="title"/>
          </p:nvPr>
        </p:nvSpPr>
        <p:spPr>
          <a:xfrm>
            <a:off x="831850" y="1709739"/>
            <a:ext cx="10515600" cy="1313548"/>
          </a:xfrm>
        </p:spPr>
        <p:txBody>
          <a:bodyPr>
            <a:normAutofit/>
          </a:bodyPr>
          <a:lstStyle/>
          <a:p>
            <a:pPr algn="ctr"/>
            <a:r>
              <a:rPr lang="en-US" b="1"/>
              <a:t>Creating Sensible Workflows</a:t>
            </a:r>
            <a:endParaRPr lang="en-US" b="1">
              <a:cs typeface="Calibri Light"/>
            </a:endParaRPr>
          </a:p>
        </p:txBody>
      </p:sp>
      <p:sp>
        <p:nvSpPr>
          <p:cNvPr id="3" name="Text Placeholder 2">
            <a:extLst>
              <a:ext uri="{FF2B5EF4-FFF2-40B4-BE49-F238E27FC236}">
                <a16:creationId xmlns:a16="http://schemas.microsoft.com/office/drawing/2014/main" id="{273581D3-0888-5669-81EC-62A043E4F984}"/>
              </a:ext>
            </a:extLst>
          </p:cNvPr>
          <p:cNvSpPr>
            <a:spLocks noGrp="1"/>
          </p:cNvSpPr>
          <p:nvPr>
            <p:ph type="body" idx="1"/>
          </p:nvPr>
        </p:nvSpPr>
        <p:spPr>
          <a:xfrm>
            <a:off x="831850" y="3023287"/>
            <a:ext cx="10515600" cy="3066363"/>
          </a:xfrm>
        </p:spPr>
        <p:txBody>
          <a:bodyPr vert="horz" lIns="91440" tIns="45720" rIns="91440" bIns="45720" rtlCol="0" anchor="t">
            <a:normAutofit/>
          </a:bodyPr>
          <a:lstStyle/>
          <a:p>
            <a:endParaRPr lang="en-US"/>
          </a:p>
          <a:p>
            <a:endParaRPr lang="en-US"/>
          </a:p>
          <a:p>
            <a:endParaRPr lang="en-US"/>
          </a:p>
        </p:txBody>
      </p:sp>
      <p:sp>
        <p:nvSpPr>
          <p:cNvPr id="4" name="TextBox 3">
            <a:extLst>
              <a:ext uri="{FF2B5EF4-FFF2-40B4-BE49-F238E27FC236}">
                <a16:creationId xmlns:a16="http://schemas.microsoft.com/office/drawing/2014/main" id="{6430B1EE-40AE-6054-A4EE-19AB61C6DD33}"/>
              </a:ext>
            </a:extLst>
          </p:cNvPr>
          <p:cNvSpPr txBox="1"/>
          <p:nvPr/>
        </p:nvSpPr>
        <p:spPr>
          <a:xfrm>
            <a:off x="434635" y="2963414"/>
            <a:ext cx="1121645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600" dirty="0">
                <a:cs typeface="Calibri"/>
              </a:rPr>
              <a:t>Working on focused subcommittee work</a:t>
            </a:r>
            <a:endParaRPr lang="en-US" dirty="0">
              <a:cs typeface="Calibri"/>
            </a:endParaRPr>
          </a:p>
          <a:p>
            <a:pPr marL="571500" indent="-571500">
              <a:buFont typeface="Arial"/>
              <a:buChar char="•"/>
            </a:pPr>
            <a:r>
              <a:rPr lang="en-US" sz="3600" dirty="0">
                <a:cs typeface="Calibri"/>
              </a:rPr>
              <a:t>Employee Onboarding – check lists, streamline process</a:t>
            </a:r>
            <a:endParaRPr lang="en-US" dirty="0">
              <a:cs typeface="Calibri"/>
            </a:endParaRPr>
          </a:p>
          <a:p>
            <a:pPr marL="571500" indent="-571500">
              <a:buFont typeface="Arial"/>
              <a:buChar char="•"/>
            </a:pPr>
            <a:r>
              <a:rPr lang="en-US" sz="3600" dirty="0">
                <a:cs typeface="Calibri"/>
              </a:rPr>
              <a:t>Self Service </a:t>
            </a:r>
            <a:r>
              <a:rPr lang="en-US" sz="3600" dirty="0" err="1">
                <a:cs typeface="Calibri"/>
              </a:rPr>
              <a:t>Reqs</a:t>
            </a:r>
            <a:r>
              <a:rPr lang="en-US" sz="3600" dirty="0">
                <a:cs typeface="Calibri"/>
              </a:rPr>
              <a:t> – Complete! Training ongoing</a:t>
            </a:r>
          </a:p>
          <a:p>
            <a:pPr marL="571500" indent="-571500">
              <a:buFont typeface="Arial"/>
              <a:buChar char="•"/>
            </a:pPr>
            <a:r>
              <a:rPr lang="en-US" sz="3600" dirty="0">
                <a:cs typeface="Calibri"/>
              </a:rPr>
              <a:t>Budget Transfers – testing phase, final by 12/31</a:t>
            </a:r>
            <a:endParaRPr lang="en-US" dirty="0">
              <a:cs typeface="Calibri"/>
            </a:endParaRPr>
          </a:p>
          <a:p>
            <a:pPr marL="571500" indent="-571500">
              <a:buFont typeface="Arial"/>
              <a:buChar char="•"/>
            </a:pPr>
            <a:r>
              <a:rPr lang="en-US" sz="3600" dirty="0">
                <a:cs typeface="Calibri"/>
              </a:rPr>
              <a:t>IT Service Tickets – process map, workflow final! </a:t>
            </a:r>
          </a:p>
          <a:p>
            <a:pPr marL="571500" indent="-571500">
              <a:buFont typeface="Arial"/>
              <a:buChar char="•"/>
            </a:pPr>
            <a:r>
              <a:rPr lang="en-US" sz="3600" dirty="0">
                <a:solidFill>
                  <a:srgbClr val="000000"/>
                </a:solidFill>
                <a:cs typeface="Calibri" panose="020F0502020204030204"/>
              </a:rPr>
              <a:t>Colleague Access – testing underway</a:t>
            </a:r>
          </a:p>
        </p:txBody>
      </p:sp>
      <p:pic>
        <p:nvPicPr>
          <p:cNvPr id="5" name="Graphic 5" descr="Workflow with solid fill">
            <a:extLst>
              <a:ext uri="{FF2B5EF4-FFF2-40B4-BE49-F238E27FC236}">
                <a16:creationId xmlns:a16="http://schemas.microsoft.com/office/drawing/2014/main" id="{7F6F37D3-73A4-FC93-955A-3A84B19F4E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0725" y="4481423"/>
            <a:ext cx="2251494" cy="2237116"/>
          </a:xfrm>
          <a:prstGeom prst="rect">
            <a:avLst/>
          </a:prstGeom>
        </p:spPr>
      </p:pic>
    </p:spTree>
    <p:extLst>
      <p:ext uri="{BB962C8B-B14F-4D97-AF65-F5344CB8AC3E}">
        <p14:creationId xmlns:p14="http://schemas.microsoft.com/office/powerpoint/2010/main" val="2159067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DE53-CABA-9BB4-E6B4-CEBF3EE641AB}"/>
              </a:ext>
            </a:extLst>
          </p:cNvPr>
          <p:cNvSpPr>
            <a:spLocks noGrp="1"/>
          </p:cNvSpPr>
          <p:nvPr>
            <p:ph type="title"/>
          </p:nvPr>
        </p:nvSpPr>
        <p:spPr>
          <a:xfrm>
            <a:off x="431312" y="1475277"/>
            <a:ext cx="11580445" cy="1313548"/>
          </a:xfrm>
        </p:spPr>
        <p:txBody>
          <a:bodyPr>
            <a:normAutofit/>
          </a:bodyPr>
          <a:lstStyle/>
          <a:p>
            <a:pPr algn="ctr"/>
            <a:r>
              <a:rPr lang="en-US" b="1"/>
              <a:t>Professional Development Model</a:t>
            </a:r>
            <a:endParaRPr lang="en-US" b="1">
              <a:cs typeface="Calibri Light"/>
            </a:endParaRPr>
          </a:p>
        </p:txBody>
      </p:sp>
      <p:sp>
        <p:nvSpPr>
          <p:cNvPr id="3" name="Text Placeholder 2">
            <a:extLst>
              <a:ext uri="{FF2B5EF4-FFF2-40B4-BE49-F238E27FC236}">
                <a16:creationId xmlns:a16="http://schemas.microsoft.com/office/drawing/2014/main" id="{273581D3-0888-5669-81EC-62A043E4F984}"/>
              </a:ext>
            </a:extLst>
          </p:cNvPr>
          <p:cNvSpPr>
            <a:spLocks noGrp="1"/>
          </p:cNvSpPr>
          <p:nvPr>
            <p:ph type="body" idx="1"/>
          </p:nvPr>
        </p:nvSpPr>
        <p:spPr>
          <a:xfrm>
            <a:off x="831850" y="3023287"/>
            <a:ext cx="10515600" cy="3066363"/>
          </a:xfrm>
        </p:spPr>
        <p:txBody>
          <a:bodyPr vert="horz" lIns="91440" tIns="45720" rIns="91440" bIns="45720" rtlCol="0" anchor="t">
            <a:normAutofit/>
          </a:bodyPr>
          <a:lstStyle/>
          <a:p>
            <a:endParaRPr lang="en-US"/>
          </a:p>
          <a:p>
            <a:endParaRPr lang="en-US"/>
          </a:p>
          <a:p>
            <a:endParaRPr lang="en-US"/>
          </a:p>
        </p:txBody>
      </p:sp>
      <p:sp>
        <p:nvSpPr>
          <p:cNvPr id="4" name="TextBox 3">
            <a:extLst>
              <a:ext uri="{FF2B5EF4-FFF2-40B4-BE49-F238E27FC236}">
                <a16:creationId xmlns:a16="http://schemas.microsoft.com/office/drawing/2014/main" id="{6430B1EE-40AE-6054-A4EE-19AB61C6DD33}"/>
              </a:ext>
            </a:extLst>
          </p:cNvPr>
          <p:cNvSpPr txBox="1"/>
          <p:nvPr/>
        </p:nvSpPr>
        <p:spPr>
          <a:xfrm>
            <a:off x="225986" y="2596595"/>
            <a:ext cx="11529068"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400" dirty="0">
                <a:latin typeface="Arial"/>
                <a:cs typeface="Arial"/>
              </a:rPr>
              <a:t> Organizational Development &amp; Instructional Quality partnering to offer </a:t>
            </a:r>
            <a:r>
              <a:rPr lang="en-US" sz="2400" b="1" dirty="0">
                <a:latin typeface="Arial"/>
                <a:cs typeface="Arial"/>
              </a:rPr>
              <a:t>prof. dev., workshops, and info sessions on robust topics</a:t>
            </a:r>
            <a:r>
              <a:rPr lang="en-US" sz="2400" dirty="0">
                <a:latin typeface="Arial"/>
                <a:cs typeface="Arial"/>
              </a:rPr>
              <a:t>. Spring '24 calendar is coming soon; incl. topics to support requests and awareness on college-wide directives</a:t>
            </a:r>
            <a:endParaRPr lang="en-US" sz="2400" dirty="0">
              <a:latin typeface="Calibri" panose="020F0502020204030204"/>
              <a:cs typeface="Calibri"/>
            </a:endParaRPr>
          </a:p>
          <a:p>
            <a:pPr>
              <a:buFont typeface="Arial"/>
              <a:buChar char="•"/>
            </a:pPr>
            <a:r>
              <a:rPr lang="en-US" sz="2400" dirty="0">
                <a:latin typeface="Arial"/>
                <a:cs typeface="Arial"/>
              </a:rPr>
              <a:t> Institution-Wide PD model to </a:t>
            </a:r>
            <a:r>
              <a:rPr lang="en-US" sz="2400" b="1" dirty="0">
                <a:latin typeface="Arial"/>
                <a:cs typeface="Arial"/>
              </a:rPr>
              <a:t>support new employees</a:t>
            </a:r>
            <a:r>
              <a:rPr lang="en-US" sz="2400" dirty="0">
                <a:latin typeface="Arial"/>
                <a:cs typeface="Arial"/>
              </a:rPr>
              <a:t> to include onboarding, 90-day experience, intentional and impactful development to support success. </a:t>
            </a:r>
            <a:endParaRPr lang="en-US" sz="2400" dirty="0">
              <a:cs typeface="Calibri"/>
            </a:endParaRPr>
          </a:p>
          <a:p>
            <a:pPr>
              <a:buFont typeface="Arial"/>
              <a:buChar char="•"/>
            </a:pPr>
            <a:r>
              <a:rPr lang="en-US" sz="2400" dirty="0">
                <a:latin typeface="Arial"/>
                <a:cs typeface="Arial"/>
              </a:rPr>
              <a:t> Continue to strengthen emphasis and completion of </a:t>
            </a:r>
            <a:r>
              <a:rPr lang="en-US" sz="2400" b="1" dirty="0">
                <a:latin typeface="Arial"/>
                <a:cs typeface="Arial"/>
              </a:rPr>
              <a:t>annual required training</a:t>
            </a:r>
            <a:r>
              <a:rPr lang="en-US" sz="2400" dirty="0">
                <a:latin typeface="Arial"/>
                <a:cs typeface="Arial"/>
              </a:rPr>
              <a:t> such as Title IX, FERPA, Cyber Security. </a:t>
            </a:r>
            <a:endParaRPr lang="en-US" sz="2400" dirty="0">
              <a:cs typeface="Calibri"/>
            </a:endParaRPr>
          </a:p>
          <a:p>
            <a:pPr>
              <a:buFont typeface="Arial"/>
              <a:buChar char="•"/>
            </a:pPr>
            <a:r>
              <a:rPr lang="en-US" sz="2400" dirty="0">
                <a:latin typeface="Arial"/>
                <a:cs typeface="Arial"/>
              </a:rPr>
              <a:t> </a:t>
            </a:r>
            <a:r>
              <a:rPr lang="en-US" sz="2400" b="1" dirty="0">
                <a:latin typeface="Arial"/>
                <a:cs typeface="Arial"/>
              </a:rPr>
              <a:t>Director of Organizational Effectiveness &amp; Development</a:t>
            </a:r>
            <a:r>
              <a:rPr lang="en-US" sz="2400" dirty="0">
                <a:latin typeface="Arial"/>
                <a:cs typeface="Arial"/>
              </a:rPr>
              <a:t> recently </a:t>
            </a:r>
            <a:endParaRPr lang="en-US" sz="2400" dirty="0">
              <a:latin typeface="Calibri" panose="020F0502020204030204"/>
              <a:cs typeface="Calibri"/>
            </a:endParaRPr>
          </a:p>
          <a:p>
            <a:r>
              <a:rPr lang="en-US" sz="2400" dirty="0">
                <a:latin typeface="Arial"/>
                <a:cs typeface="Arial"/>
              </a:rPr>
              <a:t>announced, </a:t>
            </a:r>
            <a:r>
              <a:rPr lang="en-US" sz="2400" b="1" dirty="0">
                <a:latin typeface="Arial"/>
                <a:cs typeface="Arial"/>
              </a:rPr>
              <a:t>Julia Howe</a:t>
            </a:r>
            <a:r>
              <a:rPr lang="en-US" sz="2400" dirty="0">
                <a:latin typeface="Arial"/>
                <a:cs typeface="Arial"/>
              </a:rPr>
              <a:t> is joining the HR Team. </a:t>
            </a:r>
            <a:endParaRPr lang="en-US" sz="2400">
              <a:cs typeface="Calibri"/>
            </a:endParaRPr>
          </a:p>
          <a:p>
            <a:pPr>
              <a:buFont typeface="Arial"/>
              <a:buChar char="•"/>
            </a:pPr>
            <a:r>
              <a:rPr lang="en-US" sz="2400" dirty="0">
                <a:latin typeface="Arial"/>
                <a:cs typeface="Arial"/>
              </a:rPr>
              <a:t> New </a:t>
            </a:r>
            <a:r>
              <a:rPr lang="en-US" sz="2400" b="1" dirty="0">
                <a:latin typeface="Arial"/>
                <a:cs typeface="Arial"/>
              </a:rPr>
              <a:t>Faculty Professional Development model</a:t>
            </a:r>
            <a:r>
              <a:rPr lang="en-US" sz="2400" dirty="0">
                <a:latin typeface="Arial"/>
                <a:cs typeface="Arial"/>
              </a:rPr>
              <a:t> coming Fall '24,</a:t>
            </a:r>
            <a:endParaRPr lang="en-US" sz="2400" dirty="0">
              <a:latin typeface="Calibri" panose="020F0502020204030204"/>
              <a:cs typeface="Calibri"/>
            </a:endParaRPr>
          </a:p>
          <a:p>
            <a:r>
              <a:rPr lang="en-US" sz="2400" dirty="0">
                <a:latin typeface="Arial"/>
                <a:cs typeface="Arial"/>
              </a:rPr>
              <a:t>under the leadership of VPLS Dr. Kathleen </a:t>
            </a:r>
            <a:r>
              <a:rPr lang="en-US" sz="2400" dirty="0" err="1">
                <a:latin typeface="Arial"/>
                <a:cs typeface="Arial"/>
              </a:rPr>
              <a:t>Iudicello</a:t>
            </a:r>
            <a:r>
              <a:rPr lang="en-US" sz="2400" dirty="0">
                <a:latin typeface="Arial"/>
                <a:cs typeface="Arial"/>
              </a:rPr>
              <a:t>. </a:t>
            </a:r>
            <a:endParaRPr lang="en-US" sz="2400">
              <a:cs typeface="Calibri"/>
            </a:endParaRPr>
          </a:p>
          <a:p>
            <a:endParaRPr lang="en-US" sz="2800" dirty="0">
              <a:solidFill>
                <a:schemeClr val="bg1">
                  <a:lumMod val="50000"/>
                </a:schemeClr>
              </a:solidFill>
              <a:cs typeface="Calibri"/>
            </a:endParaRPr>
          </a:p>
        </p:txBody>
      </p:sp>
      <p:pic>
        <p:nvPicPr>
          <p:cNvPr id="6" name="Graphic 6" descr="Teacher with solid fill">
            <a:extLst>
              <a:ext uri="{FF2B5EF4-FFF2-40B4-BE49-F238E27FC236}">
                <a16:creationId xmlns:a16="http://schemas.microsoft.com/office/drawing/2014/main" id="{AB1346E5-4AAE-03D7-09FC-039EF5B274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37630" y="4927122"/>
            <a:ext cx="2050210" cy="2007078"/>
          </a:xfrm>
          <a:prstGeom prst="rect">
            <a:avLst/>
          </a:prstGeom>
        </p:spPr>
      </p:pic>
    </p:spTree>
    <p:extLst>
      <p:ext uri="{BB962C8B-B14F-4D97-AF65-F5344CB8AC3E}">
        <p14:creationId xmlns:p14="http://schemas.microsoft.com/office/powerpoint/2010/main" val="699368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BBC2-6B88-F0F0-FDF5-31073E4283B3}"/>
              </a:ext>
            </a:extLst>
          </p:cNvPr>
          <p:cNvSpPr>
            <a:spLocks noGrp="1"/>
          </p:cNvSpPr>
          <p:nvPr>
            <p:ph type="title"/>
          </p:nvPr>
        </p:nvSpPr>
        <p:spPr>
          <a:xfrm>
            <a:off x="838200" y="254520"/>
            <a:ext cx="10515600" cy="1171704"/>
          </a:xfrm>
        </p:spPr>
        <p:txBody>
          <a:bodyPr>
            <a:normAutofit/>
          </a:bodyPr>
          <a:lstStyle/>
          <a:p>
            <a:r>
              <a:rPr lang="en-US" b="1" dirty="0">
                <a:latin typeface="+mn-lt"/>
              </a:rPr>
              <a:t>Data Driven Class Schedule</a:t>
            </a:r>
            <a:endParaRPr lang="en-US" dirty="0">
              <a:latin typeface="+mn-lt"/>
            </a:endParaRPr>
          </a:p>
        </p:txBody>
      </p:sp>
      <p:sp>
        <p:nvSpPr>
          <p:cNvPr id="6" name="Content Placeholder 5">
            <a:extLst>
              <a:ext uri="{FF2B5EF4-FFF2-40B4-BE49-F238E27FC236}">
                <a16:creationId xmlns:a16="http://schemas.microsoft.com/office/drawing/2014/main" id="{8222653A-B6C1-35AC-BB18-A9F1465154C6}"/>
              </a:ext>
            </a:extLst>
          </p:cNvPr>
          <p:cNvSpPr>
            <a:spLocks noGrp="1"/>
          </p:cNvSpPr>
          <p:nvPr>
            <p:ph sz="half" idx="2"/>
          </p:nvPr>
        </p:nvSpPr>
        <p:spPr>
          <a:xfrm>
            <a:off x="838200" y="1049706"/>
            <a:ext cx="10867382" cy="3684588"/>
          </a:xfrm>
        </p:spPr>
        <p:txBody>
          <a:bodyPr vert="horz" lIns="91440" tIns="45720" rIns="91440" bIns="45720" rtlCol="0" anchor="t">
            <a:noAutofit/>
          </a:bodyPr>
          <a:lstStyle/>
          <a:p>
            <a:r>
              <a:rPr lang="en-US" sz="3200" dirty="0">
                <a:cs typeface="Calibri"/>
              </a:rPr>
              <a:t>Move to data-driven class schedule met the 70% threshold in the first year (same desired classes at the same desired times semester-to-semester)</a:t>
            </a:r>
          </a:p>
          <a:p>
            <a:r>
              <a:rPr lang="en-US" sz="3200" dirty="0">
                <a:cs typeface="Calibri"/>
              </a:rPr>
              <a:t>Challenge was finding enough faculty to teach the classes in the new schedule</a:t>
            </a:r>
          </a:p>
          <a:p>
            <a:r>
              <a:rPr lang="en-US" sz="3200" dirty="0">
                <a:cs typeface="Calibri"/>
              </a:rPr>
              <a:t>Suggestions include: Proactively adding faculty lines in high-demand areas; Investing in true scheduling software and reduce manual entry; Re-stablish original cross-functional committee to create shared vision, buy-in</a:t>
            </a:r>
          </a:p>
          <a:p>
            <a:endParaRPr lang="en-US" sz="3200" dirty="0">
              <a:cs typeface="Calibri"/>
            </a:endParaRPr>
          </a:p>
        </p:txBody>
      </p:sp>
      <p:pic>
        <p:nvPicPr>
          <p:cNvPr id="5" name="Graphic 4" descr="Monthly calendar">
            <a:extLst>
              <a:ext uri="{FF2B5EF4-FFF2-40B4-BE49-F238E27FC236}">
                <a16:creationId xmlns:a16="http://schemas.microsoft.com/office/drawing/2014/main" id="{9CBCEDC3-DABA-42D1-A2D5-187327DC84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85747" y="5110812"/>
            <a:ext cx="1832712" cy="1832712"/>
          </a:xfrm>
          <a:prstGeom prst="rect">
            <a:avLst/>
          </a:prstGeom>
        </p:spPr>
      </p:pic>
    </p:spTree>
    <p:extLst>
      <p:ext uri="{BB962C8B-B14F-4D97-AF65-F5344CB8AC3E}">
        <p14:creationId xmlns:p14="http://schemas.microsoft.com/office/powerpoint/2010/main" val="298532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1F1855-EE20-424A-A5BB-C5144EFC7261}"/>
              </a:ext>
            </a:extLst>
          </p:cNvPr>
          <p:cNvSpPr>
            <a:spLocks noGrp="1"/>
          </p:cNvSpPr>
          <p:nvPr>
            <p:ph type="ctrTitle"/>
          </p:nvPr>
        </p:nvSpPr>
        <p:spPr>
          <a:xfrm>
            <a:off x="0" y="0"/>
            <a:ext cx="10127731" cy="1138684"/>
          </a:xfrm>
        </p:spPr>
        <p:txBody>
          <a:bodyPr>
            <a:normAutofit/>
          </a:bodyPr>
          <a:lstStyle/>
          <a:p>
            <a:r>
              <a:rPr lang="en-US" b="1" dirty="0"/>
              <a:t>What’s Next for the Plan?</a:t>
            </a:r>
            <a:endParaRPr lang="en-US" dirty="0"/>
          </a:p>
        </p:txBody>
      </p:sp>
      <p:sp>
        <p:nvSpPr>
          <p:cNvPr id="2" name="TextBox 1">
            <a:extLst>
              <a:ext uri="{FF2B5EF4-FFF2-40B4-BE49-F238E27FC236}">
                <a16:creationId xmlns:a16="http://schemas.microsoft.com/office/drawing/2014/main" id="{849F1D7D-7C60-4C93-8206-1D5B6CE8A368}"/>
              </a:ext>
            </a:extLst>
          </p:cNvPr>
          <p:cNvSpPr txBox="1"/>
          <p:nvPr/>
        </p:nvSpPr>
        <p:spPr>
          <a:xfrm>
            <a:off x="308182" y="1069704"/>
            <a:ext cx="11883818" cy="4339650"/>
          </a:xfrm>
          <a:prstGeom prst="rect">
            <a:avLst/>
          </a:prstGeom>
          <a:noFill/>
        </p:spPr>
        <p:txBody>
          <a:bodyPr wrap="square" rtlCol="0">
            <a:spAutoFit/>
          </a:bodyPr>
          <a:lstStyle/>
          <a:p>
            <a:r>
              <a:rPr lang="en-US" sz="2400" b="1" dirty="0"/>
              <a:t>This plan sunsets in 2025</a:t>
            </a:r>
          </a:p>
          <a:p>
            <a:r>
              <a:rPr lang="en-US" sz="2400" b="1" dirty="0"/>
              <a:t>DGB will consider how to approach this work with Dr. Corr</a:t>
            </a:r>
          </a:p>
          <a:p>
            <a:r>
              <a:rPr lang="en-US" sz="2400" b="1" dirty="0"/>
              <a:t>Ideas from our recent Strategic Plan Bootcamps include</a:t>
            </a:r>
            <a:r>
              <a:rPr lang="en-US" sz="2400" dirty="0"/>
              <a:t>:</a:t>
            </a:r>
          </a:p>
          <a:p>
            <a:pPr marL="285750" lvl="0" indent="-285750">
              <a:buFont typeface="Arial" panose="020B0604020202020204" pitchFamily="34" charset="0"/>
              <a:buChar char="•"/>
            </a:pPr>
            <a:r>
              <a:rPr lang="en-US" sz="2400" dirty="0"/>
              <a:t>Audit Plan &amp; Refocus on current priorities  - some things need to get traction</a:t>
            </a:r>
          </a:p>
          <a:p>
            <a:pPr marL="285750" lvl="0" indent="-285750">
              <a:buFont typeface="Arial" panose="020B0604020202020204" pitchFamily="34" charset="0"/>
              <a:buChar char="•"/>
            </a:pPr>
            <a:r>
              <a:rPr lang="en-US" sz="2400" dirty="0"/>
              <a:t>Guided Pathways is not complete, consider a 2.0? Engage CRM &amp; Pipeline Arizona both new</a:t>
            </a:r>
          </a:p>
          <a:p>
            <a:pPr marL="285750" lvl="0" indent="-285750">
              <a:buFont typeface="Arial" panose="020B0604020202020204" pitchFamily="34" charset="0"/>
              <a:buChar char="•"/>
            </a:pPr>
            <a:r>
              <a:rPr lang="en-US" sz="2400" dirty="0"/>
              <a:t>Mission, Vision, Student Experience – really good - Add an Employee Experience?</a:t>
            </a:r>
          </a:p>
          <a:p>
            <a:pPr marL="285750" lvl="0" indent="-285750">
              <a:buFont typeface="Arial" panose="020B0604020202020204" pitchFamily="34" charset="0"/>
              <a:buChar char="•"/>
            </a:pPr>
            <a:r>
              <a:rPr lang="en-US" sz="2400" dirty="0"/>
              <a:t>BHAG – hold up Strategic Plan Objectives (i.e. Guided Pathways, OER, PLA, Tech) to see what impacts it. Also, modify BHAG – Prof / Certifications / Career Tech?</a:t>
            </a:r>
          </a:p>
          <a:p>
            <a:pPr marL="285750" lvl="0" indent="-285750">
              <a:buFont typeface="Arial" panose="020B0604020202020204" pitchFamily="34" charset="0"/>
              <a:buChar char="•"/>
            </a:pPr>
            <a:r>
              <a:rPr lang="en-US" sz="2400" dirty="0"/>
              <a:t>PLA Objective – review and assessment – include Learning Services subjects</a:t>
            </a:r>
          </a:p>
          <a:p>
            <a:pPr marL="285750" lvl="0" indent="-285750">
              <a:buFont typeface="Arial" panose="020B0604020202020204" pitchFamily="34" charset="0"/>
              <a:buChar char="•"/>
            </a:pPr>
            <a:r>
              <a:rPr lang="en-US" sz="2400" dirty="0"/>
              <a:t>Agility – consider Universal Design of Instruction</a:t>
            </a:r>
          </a:p>
          <a:p>
            <a:endParaRPr lang="en-US" dirty="0"/>
          </a:p>
          <a:p>
            <a:endParaRPr lang="en-US" dirty="0"/>
          </a:p>
        </p:txBody>
      </p:sp>
    </p:spTree>
    <p:extLst>
      <p:ext uri="{BB962C8B-B14F-4D97-AF65-F5344CB8AC3E}">
        <p14:creationId xmlns:p14="http://schemas.microsoft.com/office/powerpoint/2010/main" val="73835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1F1855-EE20-424A-A5BB-C5144EFC7261}"/>
              </a:ext>
            </a:extLst>
          </p:cNvPr>
          <p:cNvSpPr>
            <a:spLocks noGrp="1"/>
          </p:cNvSpPr>
          <p:nvPr>
            <p:ph type="ctrTitle"/>
          </p:nvPr>
        </p:nvSpPr>
        <p:spPr>
          <a:xfrm>
            <a:off x="1437735" y="2450765"/>
            <a:ext cx="10127731" cy="1138684"/>
          </a:xfrm>
        </p:spPr>
        <p:txBody>
          <a:bodyPr>
            <a:normAutofit fontScale="90000"/>
          </a:bodyPr>
          <a:lstStyle/>
          <a:p>
            <a:r>
              <a:rPr lang="en-US" b="1" dirty="0"/>
              <a:t>Let’s talk Innovation Fund Projects!</a:t>
            </a:r>
            <a:endParaRPr lang="en-US" dirty="0"/>
          </a:p>
        </p:txBody>
      </p:sp>
    </p:spTree>
    <p:extLst>
      <p:ext uri="{BB962C8B-B14F-4D97-AF65-F5344CB8AC3E}">
        <p14:creationId xmlns:p14="http://schemas.microsoft.com/office/powerpoint/2010/main" val="1604383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D7287-5F00-BF82-E3B6-15EE6E4A097B}"/>
              </a:ext>
            </a:extLst>
          </p:cNvPr>
          <p:cNvSpPr>
            <a:spLocks noGrp="1"/>
          </p:cNvSpPr>
          <p:nvPr>
            <p:ph idx="1"/>
          </p:nvPr>
        </p:nvSpPr>
        <p:spPr>
          <a:xfrm>
            <a:off x="1154502" y="2162354"/>
            <a:ext cx="9868619" cy="3645779"/>
          </a:xfrm>
        </p:spPr>
        <p:txBody>
          <a:bodyPr vert="horz" lIns="91440" tIns="45720" rIns="91440" bIns="45720" rtlCol="0" anchor="t">
            <a:normAutofit/>
          </a:bodyPr>
          <a:lstStyle/>
          <a:p>
            <a:endParaRPr lang="en-US" dirty="0"/>
          </a:p>
          <a:p>
            <a:pPr marL="0" indent="0" algn="ctr">
              <a:buNone/>
            </a:pPr>
            <a:r>
              <a:rPr lang="en-US" sz="6000" u="sng" dirty="0"/>
              <a:t>INNOVATION FUND STATISTICS</a:t>
            </a:r>
            <a:endParaRPr lang="en-US" sz="6000" u="sng" dirty="0">
              <a:ea typeface="Calibri" panose="020F0502020204030204"/>
              <a:cs typeface="Calibri" panose="020F0502020204030204"/>
            </a:endParaRPr>
          </a:p>
          <a:p>
            <a:r>
              <a:rPr lang="en-US" sz="4000" dirty="0"/>
              <a:t> 6 years of funding (2018-2023)</a:t>
            </a:r>
            <a:endParaRPr lang="en-US" sz="4000" dirty="0">
              <a:ea typeface="Calibri" panose="020F0502020204030204"/>
              <a:cs typeface="Calibri" panose="020F0502020204030204"/>
            </a:endParaRPr>
          </a:p>
          <a:p>
            <a:r>
              <a:rPr lang="en-US" sz="4000" dirty="0"/>
              <a:t> 48 projects funded</a:t>
            </a:r>
            <a:endParaRPr lang="en-US" sz="4000" dirty="0">
              <a:ea typeface="Calibri" panose="020F0502020204030204"/>
              <a:cs typeface="Calibri" panose="020F0502020204030204"/>
            </a:endParaRPr>
          </a:p>
          <a:p>
            <a:r>
              <a:rPr lang="en-US" sz="4000" b="1" dirty="0"/>
              <a:t> $569,741 </a:t>
            </a:r>
            <a:r>
              <a:rPr lang="en-US" sz="4000" b="1" dirty="0">
                <a:ea typeface="+mn-lt"/>
                <a:cs typeface="+mn-lt"/>
              </a:rPr>
              <a:t>TOTAL AMOUNT FUNDED</a:t>
            </a:r>
            <a:r>
              <a:rPr lang="en-US" sz="4000" dirty="0">
                <a:ea typeface="+mn-lt"/>
                <a:cs typeface="+mn-lt"/>
              </a:rPr>
              <a:t> </a:t>
            </a:r>
            <a:endParaRPr lang="en-US" sz="4000" b="1" dirty="0">
              <a:ea typeface="Calibri" panose="020F0502020204030204"/>
              <a:cs typeface="Calibri" panose="020F0502020204030204"/>
            </a:endParaRPr>
          </a:p>
        </p:txBody>
      </p:sp>
      <p:sp>
        <p:nvSpPr>
          <p:cNvPr id="2" name="TextBox 1">
            <a:extLst>
              <a:ext uri="{FF2B5EF4-FFF2-40B4-BE49-F238E27FC236}">
                <a16:creationId xmlns:a16="http://schemas.microsoft.com/office/drawing/2014/main" id="{A78CA682-1C34-457C-A74A-0CAA53B1E0C8}"/>
              </a:ext>
            </a:extLst>
          </p:cNvPr>
          <p:cNvSpPr txBox="1"/>
          <p:nvPr/>
        </p:nvSpPr>
        <p:spPr>
          <a:xfrm>
            <a:off x="7450667" y="5943600"/>
            <a:ext cx="3860800" cy="369332"/>
          </a:xfrm>
          <a:prstGeom prst="rect">
            <a:avLst/>
          </a:prstGeom>
          <a:noFill/>
        </p:spPr>
        <p:txBody>
          <a:bodyPr wrap="square" rtlCol="0">
            <a:spAutoFit/>
          </a:bodyPr>
          <a:lstStyle/>
          <a:p>
            <a:r>
              <a:rPr lang="en-US" dirty="0"/>
              <a:t>Not including 2024 projects</a:t>
            </a:r>
          </a:p>
        </p:txBody>
      </p:sp>
    </p:spTree>
    <p:extLst>
      <p:ext uri="{BB962C8B-B14F-4D97-AF65-F5344CB8AC3E}">
        <p14:creationId xmlns:p14="http://schemas.microsoft.com/office/powerpoint/2010/main" val="3600134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DE53-CABA-9BB4-E6B4-CEBF3EE641AB}"/>
              </a:ext>
            </a:extLst>
          </p:cNvPr>
          <p:cNvSpPr>
            <a:spLocks noGrp="1"/>
          </p:cNvSpPr>
          <p:nvPr>
            <p:ph type="title"/>
          </p:nvPr>
        </p:nvSpPr>
        <p:spPr>
          <a:xfrm>
            <a:off x="831850" y="1537211"/>
            <a:ext cx="10515600" cy="1313548"/>
          </a:xfrm>
        </p:spPr>
        <p:txBody>
          <a:bodyPr>
            <a:normAutofit/>
          </a:bodyPr>
          <a:lstStyle/>
          <a:p>
            <a:pPr algn="ctr"/>
            <a:r>
              <a:rPr lang="en-US" sz="5400"/>
              <a:t>Update on </a:t>
            </a:r>
            <a:r>
              <a:rPr lang="en-US" sz="5400" b="1"/>
              <a:t>2023</a:t>
            </a:r>
            <a:r>
              <a:rPr lang="en-US" sz="5400"/>
              <a:t> Funded Projects</a:t>
            </a:r>
            <a:endParaRPr lang="en-US" sz="5400">
              <a:ea typeface="Calibri Light"/>
              <a:cs typeface="Calibri Light"/>
            </a:endParaRPr>
          </a:p>
        </p:txBody>
      </p:sp>
      <p:sp>
        <p:nvSpPr>
          <p:cNvPr id="3" name="Text Placeholder 2">
            <a:extLst>
              <a:ext uri="{FF2B5EF4-FFF2-40B4-BE49-F238E27FC236}">
                <a16:creationId xmlns:a16="http://schemas.microsoft.com/office/drawing/2014/main" id="{273581D3-0888-5669-81EC-62A043E4F984}"/>
              </a:ext>
            </a:extLst>
          </p:cNvPr>
          <p:cNvSpPr>
            <a:spLocks noGrp="1"/>
          </p:cNvSpPr>
          <p:nvPr>
            <p:ph type="body" idx="1"/>
          </p:nvPr>
        </p:nvSpPr>
        <p:spPr>
          <a:xfrm>
            <a:off x="835495" y="3018224"/>
            <a:ext cx="10598218" cy="3085804"/>
          </a:xfrm>
        </p:spPr>
        <p:txBody>
          <a:bodyPr vert="horz" lIns="91440" tIns="45720" rIns="91440" bIns="45720" rtlCol="0" anchor="t">
            <a:noAutofit/>
          </a:bodyPr>
          <a:lstStyle/>
          <a:p>
            <a:r>
              <a:rPr lang="en-US" sz="2800">
                <a:solidFill>
                  <a:schemeClr val="tx1"/>
                </a:solidFill>
              </a:rPr>
              <a:t>Dave Riek – </a:t>
            </a:r>
            <a:r>
              <a:rPr lang="en-US" sz="2800" b="1" err="1">
                <a:solidFill>
                  <a:schemeClr val="tx1"/>
                </a:solidFill>
              </a:rPr>
              <a:t>Siendo</a:t>
            </a:r>
            <a:r>
              <a:rPr lang="en-US" sz="2800" b="1">
                <a:solidFill>
                  <a:schemeClr val="tx1"/>
                </a:solidFill>
              </a:rPr>
              <a:t> Primero </a:t>
            </a:r>
            <a:r>
              <a:rPr lang="en-US" sz="2800">
                <a:solidFill>
                  <a:schemeClr val="tx1"/>
                </a:solidFill>
              </a:rPr>
              <a:t> - $10,000</a:t>
            </a:r>
            <a:endParaRPr lang="en-US" sz="2800">
              <a:solidFill>
                <a:schemeClr val="tx1"/>
              </a:solidFill>
              <a:ea typeface="Calibri"/>
              <a:cs typeface="Calibri"/>
            </a:endParaRPr>
          </a:p>
          <a:p>
            <a:r>
              <a:rPr lang="en-US" sz="2800">
                <a:solidFill>
                  <a:schemeClr val="tx1"/>
                </a:solidFill>
              </a:rPr>
              <a:t>Shara Skinner – </a:t>
            </a:r>
            <a:r>
              <a:rPr lang="en-US" sz="2800" b="1">
                <a:solidFill>
                  <a:schemeClr val="tx1"/>
                </a:solidFill>
              </a:rPr>
              <a:t>Illuminate AWC</a:t>
            </a:r>
            <a:r>
              <a:rPr lang="en-US" sz="2800">
                <a:solidFill>
                  <a:schemeClr val="tx1"/>
                </a:solidFill>
              </a:rPr>
              <a:t> - $15,000</a:t>
            </a:r>
            <a:endParaRPr lang="en-US" sz="2800">
              <a:solidFill>
                <a:schemeClr val="tx1"/>
              </a:solidFill>
              <a:ea typeface="Calibri"/>
              <a:cs typeface="Calibri"/>
            </a:endParaRPr>
          </a:p>
          <a:p>
            <a:r>
              <a:rPr lang="en-US" sz="2800">
                <a:solidFill>
                  <a:schemeClr val="tx1"/>
                </a:solidFill>
              </a:rPr>
              <a:t>Susanna Zambrano - </a:t>
            </a:r>
            <a:r>
              <a:rPr lang="en-US" sz="2800" b="1">
                <a:solidFill>
                  <a:schemeClr val="tx1"/>
                </a:solidFill>
              </a:rPr>
              <a:t>Hungry Matador</a:t>
            </a:r>
            <a:r>
              <a:rPr lang="en-US" sz="2800">
                <a:solidFill>
                  <a:schemeClr val="tx1"/>
                </a:solidFill>
              </a:rPr>
              <a:t> - $10,500</a:t>
            </a:r>
            <a:endParaRPr lang="en-US" sz="2800">
              <a:solidFill>
                <a:schemeClr val="tx1"/>
              </a:solidFill>
              <a:ea typeface="Calibri"/>
              <a:cs typeface="Calibri"/>
            </a:endParaRPr>
          </a:p>
          <a:p>
            <a:r>
              <a:rPr lang="en-US" sz="2800">
                <a:solidFill>
                  <a:schemeClr val="tx1"/>
                </a:solidFill>
              </a:rPr>
              <a:t>Abigail Maze/Marlie Meza – </a:t>
            </a:r>
            <a:r>
              <a:rPr lang="en-US" sz="2800" b="1">
                <a:solidFill>
                  <a:schemeClr val="tx1"/>
                </a:solidFill>
              </a:rPr>
              <a:t>Science Area Study Area</a:t>
            </a:r>
            <a:r>
              <a:rPr lang="en-US" sz="2800">
                <a:solidFill>
                  <a:schemeClr val="tx1"/>
                </a:solidFill>
              </a:rPr>
              <a:t> - $7,000</a:t>
            </a:r>
            <a:endParaRPr lang="en-US" sz="2800">
              <a:solidFill>
                <a:schemeClr val="tx1"/>
              </a:solidFill>
              <a:ea typeface="Calibri"/>
              <a:cs typeface="Calibri"/>
            </a:endParaRPr>
          </a:p>
          <a:p>
            <a:r>
              <a:rPr lang="en-US" sz="2800">
                <a:solidFill>
                  <a:schemeClr val="tx1"/>
                </a:solidFill>
              </a:rPr>
              <a:t>Michelle Thomas – </a:t>
            </a:r>
            <a:r>
              <a:rPr lang="en-US" sz="2800" b="1">
                <a:solidFill>
                  <a:schemeClr val="tx1"/>
                </a:solidFill>
              </a:rPr>
              <a:t>CLUB SOTE </a:t>
            </a:r>
            <a:r>
              <a:rPr lang="en-US" sz="2800">
                <a:solidFill>
                  <a:schemeClr val="tx1"/>
                </a:solidFill>
              </a:rPr>
              <a:t>- $22,620</a:t>
            </a:r>
            <a:endParaRPr lang="en-US" sz="2800">
              <a:solidFill>
                <a:schemeClr val="tx1"/>
              </a:solidFill>
              <a:ea typeface="Calibri"/>
              <a:cs typeface="Calibri"/>
            </a:endParaRPr>
          </a:p>
          <a:p>
            <a:r>
              <a:rPr lang="en-US" sz="2800">
                <a:solidFill>
                  <a:schemeClr val="tx1"/>
                </a:solidFill>
              </a:rPr>
              <a:t>Kevin Kato/Shawn Clavell – </a:t>
            </a:r>
            <a:r>
              <a:rPr lang="en-US" sz="2800" b="1">
                <a:solidFill>
                  <a:schemeClr val="tx1"/>
                </a:solidFill>
              </a:rPr>
              <a:t>Human Wellness Lab</a:t>
            </a:r>
            <a:r>
              <a:rPr lang="en-US" sz="2800">
                <a:solidFill>
                  <a:schemeClr val="tx1"/>
                </a:solidFill>
              </a:rPr>
              <a:t> - $20,645</a:t>
            </a:r>
            <a:endParaRPr lang="en-US" sz="2800">
              <a:solidFill>
                <a:schemeClr val="tx1"/>
              </a:solidFill>
              <a:ea typeface="Calibri"/>
              <a:cs typeface="Calibri"/>
            </a:endParaRPr>
          </a:p>
          <a:p>
            <a:endParaRPr lang="en-US">
              <a:solidFill>
                <a:schemeClr val="tx1"/>
              </a:solidFill>
              <a:ea typeface="Calibri"/>
              <a:cs typeface="Calibri"/>
            </a:endParaRPr>
          </a:p>
          <a:p>
            <a:endParaRPr lang="en-US"/>
          </a:p>
          <a:p>
            <a:endParaRPr lang="en-US"/>
          </a:p>
        </p:txBody>
      </p:sp>
    </p:spTree>
    <p:extLst>
      <p:ext uri="{BB962C8B-B14F-4D97-AF65-F5344CB8AC3E}">
        <p14:creationId xmlns:p14="http://schemas.microsoft.com/office/powerpoint/2010/main" val="3994645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3D9C-A5FF-2C8B-145E-2CB7FED25047}"/>
              </a:ext>
            </a:extLst>
          </p:cNvPr>
          <p:cNvSpPr>
            <a:spLocks noGrp="1"/>
          </p:cNvSpPr>
          <p:nvPr>
            <p:ph type="title"/>
          </p:nvPr>
        </p:nvSpPr>
        <p:spPr>
          <a:xfrm>
            <a:off x="839787" y="457200"/>
            <a:ext cx="6543145" cy="1600200"/>
          </a:xfrm>
        </p:spPr>
        <p:txBody>
          <a:bodyPr>
            <a:noAutofit/>
          </a:bodyPr>
          <a:lstStyle/>
          <a:p>
            <a:br>
              <a:rPr lang="en-US" sz="4800" b="1" dirty="0">
                <a:latin typeface="+mn-lt"/>
              </a:rPr>
            </a:br>
            <a:r>
              <a:rPr lang="en-US" sz="4800" b="1" dirty="0">
                <a:latin typeface="+mn-lt"/>
              </a:rPr>
              <a:t>KAWC: </a:t>
            </a:r>
            <a:r>
              <a:rPr lang="en-US" sz="4800" b="1" dirty="0" err="1">
                <a:latin typeface="+mn-lt"/>
              </a:rPr>
              <a:t>Siendo</a:t>
            </a:r>
            <a:r>
              <a:rPr lang="en-US" sz="4800" b="1" dirty="0">
                <a:latin typeface="+mn-lt"/>
              </a:rPr>
              <a:t> Primero</a:t>
            </a:r>
            <a:br>
              <a:rPr lang="en-US" sz="4800" b="1" dirty="0">
                <a:latin typeface="+mn-lt"/>
              </a:rPr>
            </a:br>
            <a:endParaRPr lang="en-US" sz="4800" b="1" dirty="0">
              <a:latin typeface="+mn-lt"/>
            </a:endParaRPr>
          </a:p>
        </p:txBody>
      </p:sp>
      <p:sp>
        <p:nvSpPr>
          <p:cNvPr id="7" name="Text Placeholder 6">
            <a:extLst>
              <a:ext uri="{FF2B5EF4-FFF2-40B4-BE49-F238E27FC236}">
                <a16:creationId xmlns:a16="http://schemas.microsoft.com/office/drawing/2014/main" id="{87E83405-A901-4FCF-AC31-9318F64E080A}"/>
              </a:ext>
            </a:extLst>
          </p:cNvPr>
          <p:cNvSpPr>
            <a:spLocks noGrp="1"/>
          </p:cNvSpPr>
          <p:nvPr>
            <p:ph type="body" sz="half" idx="2"/>
          </p:nvPr>
        </p:nvSpPr>
        <p:spPr>
          <a:xfrm>
            <a:off x="839787" y="1391641"/>
            <a:ext cx="6951016" cy="3790805"/>
          </a:xfrm>
        </p:spPr>
        <p:txBody>
          <a:bodyPr vert="horz" lIns="91440" tIns="45720" rIns="91440" bIns="45720" rtlCol="0" anchor="t">
            <a:noAutofit/>
          </a:bodyPr>
          <a:lstStyle/>
          <a:p>
            <a:r>
              <a:rPr lang="en-US" sz="2800" dirty="0">
                <a:ea typeface="+mn-lt"/>
                <a:cs typeface="+mn-lt"/>
              </a:rPr>
              <a:t>KAWC team has hired a </a:t>
            </a:r>
            <a:r>
              <a:rPr lang="en-US" sz="2800" b="1" dirty="0">
                <a:ea typeface="+mn-lt"/>
                <a:cs typeface="+mn-lt"/>
              </a:rPr>
              <a:t>cohort of AWC and university students </a:t>
            </a:r>
            <a:r>
              <a:rPr lang="en-US" sz="2800" dirty="0">
                <a:ea typeface="+mn-lt"/>
                <a:cs typeface="+mn-lt"/>
              </a:rPr>
              <a:t>to produce a </a:t>
            </a:r>
            <a:r>
              <a:rPr lang="en-US" sz="2800" b="1" dirty="0">
                <a:ea typeface="+mn-lt"/>
                <a:cs typeface="+mn-lt"/>
              </a:rPr>
              <a:t>bi-lingual podcast </a:t>
            </a:r>
            <a:r>
              <a:rPr lang="en-US" sz="2800" dirty="0">
                <a:ea typeface="+mn-lt"/>
                <a:cs typeface="+mn-lt"/>
              </a:rPr>
              <a:t>including our new co-hosts Angelica Albarran and David Valdez. </a:t>
            </a:r>
          </a:p>
          <a:p>
            <a:r>
              <a:rPr lang="en-US" sz="2800" dirty="0">
                <a:ea typeface="+mn-lt"/>
                <a:cs typeface="+mn-lt"/>
              </a:rPr>
              <a:t>Produced in our </a:t>
            </a:r>
            <a:r>
              <a:rPr lang="en-US" sz="2800" b="1" dirty="0">
                <a:ea typeface="+mn-lt"/>
                <a:cs typeface="+mn-lt"/>
              </a:rPr>
              <a:t>new studios in the MAC</a:t>
            </a:r>
            <a:r>
              <a:rPr lang="en-US" sz="2800" dirty="0">
                <a:ea typeface="+mn-lt"/>
                <a:cs typeface="+mn-lt"/>
              </a:rPr>
              <a:t>, the focus is on issues important to </a:t>
            </a:r>
            <a:r>
              <a:rPr lang="en-US" sz="2800" b="1" dirty="0">
                <a:ea typeface="+mn-lt"/>
                <a:cs typeface="+mn-lt"/>
              </a:rPr>
              <a:t>first generation college students</a:t>
            </a:r>
            <a:r>
              <a:rPr lang="en-US" sz="2800" dirty="0">
                <a:ea typeface="+mn-lt"/>
                <a:cs typeface="+mn-lt"/>
              </a:rPr>
              <a:t> presented primarily in Spanish. Also includes conversations with AWC staff &amp; faculty who were themselves first gen and now work to support students.</a:t>
            </a:r>
            <a:endParaRPr lang="en-US" sz="2800" dirty="0">
              <a:ea typeface="Calibri"/>
              <a:cs typeface="Calibri"/>
            </a:endParaRPr>
          </a:p>
        </p:txBody>
      </p:sp>
      <p:pic>
        <p:nvPicPr>
          <p:cNvPr id="3" name="Picture 2" descr="A group of people posing for a photo&#10;&#10;Description automatically generated">
            <a:extLst>
              <a:ext uri="{FF2B5EF4-FFF2-40B4-BE49-F238E27FC236}">
                <a16:creationId xmlns:a16="http://schemas.microsoft.com/office/drawing/2014/main" id="{5BD87AD5-0E80-1FAA-9E0F-BCB90663F32C}"/>
              </a:ext>
            </a:extLst>
          </p:cNvPr>
          <p:cNvPicPr>
            <a:picLocks noChangeAspect="1"/>
          </p:cNvPicPr>
          <p:nvPr/>
        </p:nvPicPr>
        <p:blipFill>
          <a:blip r:embed="rId4"/>
          <a:stretch>
            <a:fillRect/>
          </a:stretch>
        </p:blipFill>
        <p:spPr>
          <a:xfrm>
            <a:off x="7790804" y="573384"/>
            <a:ext cx="3761867" cy="3185160"/>
          </a:xfrm>
          <a:prstGeom prst="rect">
            <a:avLst/>
          </a:prstGeom>
        </p:spPr>
      </p:pic>
      <p:pic>
        <p:nvPicPr>
          <p:cNvPr id="4" name="Picture 3" descr="A person and person wearing headphones and standing next to a microphone&#10;&#10;Description automatically generated">
            <a:extLst>
              <a:ext uri="{FF2B5EF4-FFF2-40B4-BE49-F238E27FC236}">
                <a16:creationId xmlns:a16="http://schemas.microsoft.com/office/drawing/2014/main" id="{A2CC64CD-EAAC-29A0-CEA6-BCF29675CDDB}"/>
              </a:ext>
            </a:extLst>
          </p:cNvPr>
          <p:cNvPicPr>
            <a:picLocks noChangeAspect="1"/>
          </p:cNvPicPr>
          <p:nvPr/>
        </p:nvPicPr>
        <p:blipFill>
          <a:blip r:embed="rId5"/>
          <a:stretch>
            <a:fillRect/>
          </a:stretch>
        </p:blipFill>
        <p:spPr>
          <a:xfrm>
            <a:off x="8854761" y="4098056"/>
            <a:ext cx="3039872" cy="2204339"/>
          </a:xfrm>
          <a:prstGeom prst="rect">
            <a:avLst/>
          </a:prstGeom>
        </p:spPr>
      </p:pic>
    </p:spTree>
    <p:extLst>
      <p:ext uri="{BB962C8B-B14F-4D97-AF65-F5344CB8AC3E}">
        <p14:creationId xmlns:p14="http://schemas.microsoft.com/office/powerpoint/2010/main" val="147893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3581D3-0888-5669-81EC-62A043E4F984}"/>
              </a:ext>
            </a:extLst>
          </p:cNvPr>
          <p:cNvSpPr>
            <a:spLocks noGrp="1"/>
          </p:cNvSpPr>
          <p:nvPr>
            <p:ph type="body" idx="1"/>
          </p:nvPr>
        </p:nvSpPr>
        <p:spPr>
          <a:xfrm>
            <a:off x="831850" y="3023287"/>
            <a:ext cx="10515600" cy="3066363"/>
          </a:xfrm>
        </p:spPr>
        <p:txBody>
          <a:bodyPr vert="horz" lIns="91440" tIns="45720" rIns="91440" bIns="45720" rtlCol="0" anchor="t">
            <a:normAutofit/>
          </a:bodyPr>
          <a:lstStyle/>
          <a:p>
            <a:endParaRPr lang="en-US"/>
          </a:p>
          <a:p>
            <a:endParaRPr lang="en-US"/>
          </a:p>
          <a:p>
            <a:endParaRPr lang="en-US"/>
          </a:p>
        </p:txBody>
      </p:sp>
      <p:sp>
        <p:nvSpPr>
          <p:cNvPr id="7" name="Title 1">
            <a:extLst>
              <a:ext uri="{FF2B5EF4-FFF2-40B4-BE49-F238E27FC236}">
                <a16:creationId xmlns:a16="http://schemas.microsoft.com/office/drawing/2014/main" id="{AC28DCF8-A4ED-443A-B5C7-67890C82F2F8}"/>
              </a:ext>
            </a:extLst>
          </p:cNvPr>
          <p:cNvSpPr>
            <a:spLocks noGrp="1"/>
          </p:cNvSpPr>
          <p:nvPr>
            <p:ph type="title"/>
          </p:nvPr>
        </p:nvSpPr>
        <p:spPr>
          <a:xfrm>
            <a:off x="398539" y="4243003"/>
            <a:ext cx="10515600" cy="2852737"/>
          </a:xfrm>
        </p:spPr>
        <p:txBody>
          <a:bodyPr>
            <a:noAutofit/>
          </a:bodyPr>
          <a:lstStyle/>
          <a:p>
            <a:pPr fontAlgn="base"/>
            <a:r>
              <a:rPr lang="en-US" sz="2000" b="1" u="sng" dirty="0">
                <a:latin typeface="Calibri" panose="020F0502020204030204" pitchFamily="34" charset="0"/>
                <a:cs typeface="Calibri" panose="020F0502020204030204" pitchFamily="34" charset="0"/>
              </a:rPr>
              <a:t>Kickoff</a:t>
            </a:r>
            <a:r>
              <a:rPr lang="en-US" sz="2000" b="1" dirty="0">
                <a:latin typeface="Calibri" panose="020F0502020204030204" pitchFamily="34" charset="0"/>
                <a:cs typeface="Calibri" panose="020F0502020204030204" pitchFamily="34" charset="0"/>
              </a:rPr>
              <a:t> for Plan Development – Jan 2017</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Horizon Symposium – April 2017</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First Innovation Projects Launched – Dec 2017</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Strategic </a:t>
            </a:r>
            <a:r>
              <a:rPr lang="en-US" sz="2000" b="1" u="sng" dirty="0">
                <a:latin typeface="Calibri" panose="020F0502020204030204" pitchFamily="34" charset="0"/>
                <a:cs typeface="Calibri" panose="020F0502020204030204" pitchFamily="34" charset="0"/>
              </a:rPr>
              <a:t>Plan Launch </a:t>
            </a:r>
            <a:r>
              <a:rPr lang="en-US" sz="2000" b="1" dirty="0">
                <a:latin typeface="Calibri" panose="020F0502020204030204" pitchFamily="34" charset="0"/>
                <a:cs typeface="Calibri" panose="020F0502020204030204" pitchFamily="34" charset="0"/>
              </a:rPr>
              <a:t>– Jan 2018</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Student Food &amp; Feedback – Sept 2018</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Pathways Framework Adopted – Nov 2018​</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Disaggregated </a:t>
            </a:r>
            <a:r>
              <a:rPr lang="en-US" sz="2000" b="1" u="sng" dirty="0">
                <a:latin typeface="Calibri" panose="020F0502020204030204" pitchFamily="34" charset="0"/>
                <a:cs typeface="Calibri" panose="020F0502020204030204" pitchFamily="34" charset="0"/>
              </a:rPr>
              <a:t>Data Party </a:t>
            </a:r>
            <a:r>
              <a:rPr lang="en-US" sz="2000" b="1" dirty="0">
                <a:latin typeface="Calibri" panose="020F0502020204030204" pitchFamily="34" charset="0"/>
                <a:cs typeface="Calibri" panose="020F0502020204030204" pitchFamily="34" charset="0"/>
              </a:rPr>
              <a:t>– June 2019​</a:t>
            </a:r>
            <a:br>
              <a:rPr lang="en-US" sz="2000" b="1" dirty="0">
                <a:latin typeface="Calibri" panose="020F0502020204030204" pitchFamily="34" charset="0"/>
                <a:cs typeface="Calibri" panose="020F0502020204030204" pitchFamily="34" charset="0"/>
              </a:rPr>
            </a:br>
            <a:r>
              <a:rPr lang="en-US" sz="2000" b="1" u="sng" dirty="0">
                <a:latin typeface="Calibri" panose="020F0502020204030204" pitchFamily="34" charset="0"/>
                <a:cs typeface="Calibri" panose="020F0502020204030204" pitchFamily="34" charset="0"/>
              </a:rPr>
              <a:t>Taste of the Future </a:t>
            </a:r>
            <a:r>
              <a:rPr lang="en-US" sz="2000" b="1" dirty="0">
                <a:latin typeface="Calibri" panose="020F0502020204030204" pitchFamily="34" charset="0"/>
                <a:cs typeface="Calibri" panose="020F0502020204030204" pitchFamily="34" charset="0"/>
              </a:rPr>
              <a:t>– October 2019​</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Strategic Plan status report – July 2019​</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2</a:t>
            </a:r>
            <a:r>
              <a:rPr lang="en-US" sz="2000" b="1" baseline="30000" dirty="0">
                <a:latin typeface="Calibri" panose="020F0502020204030204" pitchFamily="34" charset="0"/>
                <a:cs typeface="Calibri" panose="020F0502020204030204" pitchFamily="34" charset="0"/>
              </a:rPr>
              <a:t>nd</a:t>
            </a:r>
            <a:r>
              <a:rPr lang="en-US" sz="2000" b="1" dirty="0">
                <a:latin typeface="Calibri" panose="020F0502020204030204" pitchFamily="34" charset="0"/>
                <a:cs typeface="Calibri" panose="020F0502020204030204" pitchFamily="34" charset="0"/>
              </a:rPr>
              <a:t> Horizon Symposium – Nov 2019</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Implementation Council – March 2020​</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Stopping To Contemplate – May 2020​</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Streamline: Stop to Reinvent – June 2020​</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Shared Governance Launch – August 2020​</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Faculty Leadership Academy – Aug 2020</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SP Status &amp; Innovation Funds Townhall – Dec 2020</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SP Status &amp; Innovation Funds Townhall – Dec 2021​ ​</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SP Celebration &amp; Remaining Work – May 2022</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SP Status &amp; Innovation Funds Townhall – Dec 2022</a:t>
            </a:r>
            <a:br>
              <a:rPr lang="en-US" sz="1400" b="1" dirty="0">
                <a:latin typeface="Calibri" panose="020F0502020204030204" pitchFamily="34" charset="0"/>
                <a:cs typeface="Calibri" panose="020F0502020204030204" pitchFamily="34" charset="0"/>
              </a:rPr>
            </a:br>
            <a:endParaRPr lang="en-US" sz="14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6B28914-CC2F-489E-824E-F4FD2256B802}"/>
              </a:ext>
            </a:extLst>
          </p:cNvPr>
          <p:cNvSpPr txBox="1"/>
          <p:nvPr/>
        </p:nvSpPr>
        <p:spPr>
          <a:xfrm>
            <a:off x="5656339" y="1528285"/>
            <a:ext cx="6387548" cy="1446550"/>
          </a:xfrm>
          <a:prstGeom prst="rect">
            <a:avLst/>
          </a:prstGeom>
          <a:noFill/>
        </p:spPr>
        <p:txBody>
          <a:bodyPr wrap="square" rtlCol="0">
            <a:spAutoFit/>
          </a:bodyPr>
          <a:lstStyle/>
          <a:p>
            <a:pPr lvl="3"/>
            <a:r>
              <a:rPr lang="en-US" sz="4400" b="1" i="1" dirty="0"/>
              <a:t>Launching &amp; Sustaining the Plan</a:t>
            </a:r>
          </a:p>
        </p:txBody>
      </p:sp>
      <p:pic>
        <p:nvPicPr>
          <p:cNvPr id="9" name="Picture 8">
            <a:extLst>
              <a:ext uri="{FF2B5EF4-FFF2-40B4-BE49-F238E27FC236}">
                <a16:creationId xmlns:a16="http://schemas.microsoft.com/office/drawing/2014/main" id="{8D8ACFE9-26E5-472B-BB14-41887EC4EFCC}"/>
              </a:ext>
            </a:extLst>
          </p:cNvPr>
          <p:cNvPicPr>
            <a:picLocks noChangeAspect="1"/>
          </p:cNvPicPr>
          <p:nvPr/>
        </p:nvPicPr>
        <p:blipFill>
          <a:blip r:embed="rId4"/>
          <a:stretch>
            <a:fillRect/>
          </a:stretch>
        </p:blipFill>
        <p:spPr>
          <a:xfrm rot="257105">
            <a:off x="8116134" y="3053476"/>
            <a:ext cx="3535829" cy="3579807"/>
          </a:xfrm>
          <a:prstGeom prst="rect">
            <a:avLst/>
          </a:prstGeom>
        </p:spPr>
      </p:pic>
    </p:spTree>
    <p:extLst>
      <p:ext uri="{BB962C8B-B14F-4D97-AF65-F5344CB8AC3E}">
        <p14:creationId xmlns:p14="http://schemas.microsoft.com/office/powerpoint/2010/main" val="296089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BB7679-0C13-3873-3AB8-23F8544EB611}"/>
              </a:ext>
            </a:extLst>
          </p:cNvPr>
          <p:cNvSpPr>
            <a:spLocks noGrp="1"/>
          </p:cNvSpPr>
          <p:nvPr>
            <p:ph sz="half" idx="2"/>
          </p:nvPr>
        </p:nvSpPr>
        <p:spPr>
          <a:xfrm>
            <a:off x="836612" y="1259823"/>
            <a:ext cx="10223541" cy="4017651"/>
          </a:xfrm>
        </p:spPr>
        <p:txBody>
          <a:bodyPr vert="horz" lIns="91440" tIns="45720" rIns="91440" bIns="45720" rtlCol="0" anchor="t">
            <a:noAutofit/>
          </a:bodyPr>
          <a:lstStyle/>
          <a:p>
            <a:endParaRPr lang="en-US" dirty="0">
              <a:latin typeface="Times New Roman"/>
              <a:cs typeface="Times New Roman"/>
            </a:endParaRPr>
          </a:p>
          <a:p>
            <a:r>
              <a:rPr lang="en-US" dirty="0">
                <a:latin typeface="Times New Roman"/>
                <a:cs typeface="Times New Roman"/>
              </a:rPr>
              <a:t>The Hungry Matadors project to create </a:t>
            </a:r>
            <a:r>
              <a:rPr lang="en-US" b="1" dirty="0">
                <a:latin typeface="Times New Roman"/>
                <a:cs typeface="Times New Roman"/>
              </a:rPr>
              <a:t>dining / gathering space </a:t>
            </a:r>
            <a:r>
              <a:rPr lang="en-US" dirty="0">
                <a:latin typeface="Times New Roman"/>
                <a:cs typeface="Times New Roman"/>
              </a:rPr>
              <a:t>at </a:t>
            </a:r>
            <a:r>
              <a:rPr lang="en-US" b="1" dirty="0">
                <a:latin typeface="Times New Roman"/>
                <a:cs typeface="Times New Roman"/>
              </a:rPr>
              <a:t>San Luis Learning Center </a:t>
            </a:r>
            <a:r>
              <a:rPr lang="en-US" dirty="0">
                <a:latin typeface="Times New Roman"/>
                <a:cs typeface="Times New Roman"/>
              </a:rPr>
              <a:t>has now become a </a:t>
            </a:r>
            <a:r>
              <a:rPr lang="en-US" b="1" dirty="0">
                <a:latin typeface="Times New Roman"/>
                <a:cs typeface="Times New Roman"/>
              </a:rPr>
              <a:t>combination CIP + Innovation Fund project</a:t>
            </a:r>
            <a:r>
              <a:rPr lang="en-US" dirty="0">
                <a:latin typeface="Times New Roman"/>
                <a:cs typeface="Times New Roman"/>
              </a:rPr>
              <a:t>. The refrigerator, two microwaves, and tables have been purchased. Also purchased were items and decorations to make the space more welcoming. </a:t>
            </a:r>
            <a:endParaRPr lang="en-US" dirty="0">
              <a:cs typeface="Calibri"/>
            </a:endParaRPr>
          </a:p>
          <a:p>
            <a:r>
              <a:rPr lang="en-US" dirty="0">
                <a:latin typeface="Times New Roman"/>
                <a:ea typeface="Calibri"/>
                <a:cs typeface="Calibri"/>
              </a:rPr>
              <a:t>Currently we are waiting for facilities to put in a new                   sink and remove the carpet in the area so that the space                      can be used and enjoyed by students. </a:t>
            </a:r>
          </a:p>
        </p:txBody>
      </p:sp>
      <p:sp>
        <p:nvSpPr>
          <p:cNvPr id="6" name="Title 5">
            <a:extLst>
              <a:ext uri="{FF2B5EF4-FFF2-40B4-BE49-F238E27FC236}">
                <a16:creationId xmlns:a16="http://schemas.microsoft.com/office/drawing/2014/main" id="{04D0E342-6F66-E4AE-0A19-082136BA82EA}"/>
              </a:ext>
            </a:extLst>
          </p:cNvPr>
          <p:cNvSpPr>
            <a:spLocks noGrp="1"/>
          </p:cNvSpPr>
          <p:nvPr>
            <p:ph type="title"/>
          </p:nvPr>
        </p:nvSpPr>
        <p:spPr/>
        <p:txBody>
          <a:bodyPr/>
          <a:lstStyle/>
          <a:p>
            <a:r>
              <a:rPr lang="en-US" b="1" dirty="0">
                <a:ea typeface="Calibri Light"/>
                <a:cs typeface="Calibri Light"/>
              </a:rPr>
              <a:t>SLLC: THE </a:t>
            </a:r>
            <a:r>
              <a:rPr lang="en-US" b="1" dirty="0">
                <a:latin typeface="+mn-lt"/>
                <a:ea typeface="Calibri Light"/>
                <a:cs typeface="Calibri Light"/>
              </a:rPr>
              <a:t>HUNGRY</a:t>
            </a:r>
            <a:r>
              <a:rPr lang="en-US" b="1" dirty="0">
                <a:ea typeface="Calibri Light"/>
                <a:cs typeface="Calibri Light"/>
              </a:rPr>
              <a:t> MATADORS</a:t>
            </a:r>
          </a:p>
        </p:txBody>
      </p:sp>
      <p:pic>
        <p:nvPicPr>
          <p:cNvPr id="3" name="Picture 2">
            <a:extLst>
              <a:ext uri="{FF2B5EF4-FFF2-40B4-BE49-F238E27FC236}">
                <a16:creationId xmlns:a16="http://schemas.microsoft.com/office/drawing/2014/main" id="{DA328818-4CF7-4C6F-AB1B-211C9EDD827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37768" y="3042788"/>
            <a:ext cx="2420819" cy="1613879"/>
          </a:xfrm>
          <a:prstGeom prst="rect">
            <a:avLst/>
          </a:prstGeom>
        </p:spPr>
      </p:pic>
    </p:spTree>
    <p:extLst>
      <p:ext uri="{BB962C8B-B14F-4D97-AF65-F5344CB8AC3E}">
        <p14:creationId xmlns:p14="http://schemas.microsoft.com/office/powerpoint/2010/main" val="1504594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212D-4833-1CFB-ADC0-8DA24C600D22}"/>
              </a:ext>
            </a:extLst>
          </p:cNvPr>
          <p:cNvSpPr>
            <a:spLocks noGrp="1"/>
          </p:cNvSpPr>
          <p:nvPr>
            <p:ph type="title"/>
          </p:nvPr>
        </p:nvSpPr>
        <p:spPr/>
        <p:txBody>
          <a:bodyPr>
            <a:normAutofit fontScale="90000"/>
          </a:bodyPr>
          <a:lstStyle/>
          <a:p>
            <a:br>
              <a:rPr lang="en-US" dirty="0"/>
            </a:br>
            <a:br>
              <a:rPr lang="en-US" dirty="0"/>
            </a:br>
            <a:br>
              <a:rPr lang="en-US" dirty="0"/>
            </a:br>
            <a:r>
              <a:rPr lang="en-US" b="1" dirty="0">
                <a:latin typeface="+mn-lt"/>
              </a:rPr>
              <a:t>Illuminate</a:t>
            </a:r>
            <a:r>
              <a:rPr lang="en-US" b="1" dirty="0"/>
              <a:t> </a:t>
            </a:r>
            <a:r>
              <a:rPr lang="en-US" b="1" dirty="0">
                <a:latin typeface="+mn-lt"/>
              </a:rPr>
              <a:t>AWC</a:t>
            </a:r>
            <a:endParaRPr lang="en-US" sz="3600" b="1" dirty="0">
              <a:latin typeface="+mn-lt"/>
              <a:cs typeface="Calibri Light"/>
            </a:endParaRPr>
          </a:p>
        </p:txBody>
      </p:sp>
      <p:sp>
        <p:nvSpPr>
          <p:cNvPr id="5" name="Content Placeholder 4">
            <a:extLst>
              <a:ext uri="{FF2B5EF4-FFF2-40B4-BE49-F238E27FC236}">
                <a16:creationId xmlns:a16="http://schemas.microsoft.com/office/drawing/2014/main" id="{42646C1B-9583-2543-4776-7CDD16081838}"/>
              </a:ext>
            </a:extLst>
          </p:cNvPr>
          <p:cNvSpPr>
            <a:spLocks noGrp="1"/>
          </p:cNvSpPr>
          <p:nvPr>
            <p:ph sz="half" idx="1"/>
          </p:nvPr>
        </p:nvSpPr>
        <p:spPr>
          <a:xfrm>
            <a:off x="459367" y="2304090"/>
            <a:ext cx="10242500" cy="4351338"/>
          </a:xfrm>
        </p:spPr>
        <p:txBody>
          <a:bodyPr vert="horz" lIns="91440" tIns="45720" rIns="91440" bIns="45720" rtlCol="0" anchor="t">
            <a:noAutofit/>
          </a:bodyPr>
          <a:lstStyle/>
          <a:p>
            <a:r>
              <a:rPr lang="en-US" sz="3200" dirty="0">
                <a:cs typeface="Calibri"/>
              </a:rPr>
              <a:t>This project had to pivot slightly due to costs.  Illumination of the 3C building is no longer an option.</a:t>
            </a:r>
          </a:p>
          <a:p>
            <a:r>
              <a:rPr lang="en-US" sz="3200" dirty="0">
                <a:cs typeface="Calibri"/>
              </a:rPr>
              <a:t>The </a:t>
            </a:r>
            <a:r>
              <a:rPr lang="en-US" sz="3200" b="1" dirty="0">
                <a:cs typeface="Calibri"/>
              </a:rPr>
              <a:t>'audience' lighting at the AWC Amphitheater </a:t>
            </a:r>
            <a:r>
              <a:rPr lang="en-US" sz="3200" dirty="0">
                <a:cs typeface="Calibri"/>
              </a:rPr>
              <a:t>for both safety purposes and to make the area more attractive will be updated. (The existing lights are approximately 15 years old.)</a:t>
            </a:r>
          </a:p>
          <a:p>
            <a:r>
              <a:rPr lang="en-US" sz="3200" dirty="0">
                <a:cs typeface="Calibri"/>
              </a:rPr>
              <a:t>Also investigating a way to </a:t>
            </a:r>
            <a:r>
              <a:rPr lang="en-US" sz="3200" b="1" dirty="0">
                <a:cs typeface="Calibri"/>
              </a:rPr>
              <a:t>light up the EB Building back wall </a:t>
            </a:r>
            <a:r>
              <a:rPr lang="en-US" sz="3200" dirty="0">
                <a:cs typeface="Calibri"/>
              </a:rPr>
              <a:t>behind the audience to enhance the audience/student experience when attending an event at the Amphitheatre.</a:t>
            </a:r>
          </a:p>
        </p:txBody>
      </p:sp>
      <p:pic>
        <p:nvPicPr>
          <p:cNvPr id="4" name="Graphic 3" descr="Lightbulb">
            <a:extLst>
              <a:ext uri="{FF2B5EF4-FFF2-40B4-BE49-F238E27FC236}">
                <a16:creationId xmlns:a16="http://schemas.microsoft.com/office/drawing/2014/main" id="{08E956F5-A404-4ADA-9A79-07BF97BA17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8792" y="4538134"/>
            <a:ext cx="1954742" cy="1954742"/>
          </a:xfrm>
          <a:prstGeom prst="rect">
            <a:avLst/>
          </a:prstGeom>
        </p:spPr>
      </p:pic>
    </p:spTree>
    <p:extLst>
      <p:ext uri="{BB962C8B-B14F-4D97-AF65-F5344CB8AC3E}">
        <p14:creationId xmlns:p14="http://schemas.microsoft.com/office/powerpoint/2010/main" val="3428039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F83B-7199-4879-82AD-55EAFC136492}"/>
              </a:ext>
            </a:extLst>
          </p:cNvPr>
          <p:cNvSpPr>
            <a:spLocks noGrp="1"/>
          </p:cNvSpPr>
          <p:nvPr>
            <p:ph type="title"/>
          </p:nvPr>
        </p:nvSpPr>
        <p:spPr>
          <a:xfrm>
            <a:off x="474134" y="1095147"/>
            <a:ext cx="4821865" cy="641881"/>
          </a:xfrm>
        </p:spPr>
        <p:txBody>
          <a:bodyPr>
            <a:noAutofit/>
          </a:bodyPr>
          <a:lstStyle/>
          <a:p>
            <a:r>
              <a:rPr lang="en-US" sz="3600" b="1" dirty="0">
                <a:latin typeface="+mn-lt"/>
              </a:rPr>
              <a:t>Science Club Furniture </a:t>
            </a:r>
            <a:endParaRPr lang="en-US" b="1" dirty="0">
              <a:latin typeface="+mn-lt"/>
              <a:ea typeface="Calibri Light"/>
              <a:cs typeface="Calibri Light"/>
            </a:endParaRPr>
          </a:p>
        </p:txBody>
      </p:sp>
      <p:sp>
        <p:nvSpPr>
          <p:cNvPr id="8" name="Text Placeholder 7">
            <a:extLst>
              <a:ext uri="{FF2B5EF4-FFF2-40B4-BE49-F238E27FC236}">
                <a16:creationId xmlns:a16="http://schemas.microsoft.com/office/drawing/2014/main" id="{9F11F653-034A-076C-4074-F86CA77CE3DA}"/>
              </a:ext>
            </a:extLst>
          </p:cNvPr>
          <p:cNvSpPr>
            <a:spLocks noGrp="1"/>
          </p:cNvSpPr>
          <p:nvPr>
            <p:ph type="body" sz="half" idx="2"/>
          </p:nvPr>
        </p:nvSpPr>
        <p:spPr>
          <a:xfrm>
            <a:off x="474134" y="1720703"/>
            <a:ext cx="5350934" cy="4493843"/>
          </a:xfrm>
        </p:spPr>
        <p:txBody>
          <a:bodyPr vert="horz" lIns="91440" tIns="45720" rIns="91440" bIns="45720" rtlCol="0" anchor="t">
            <a:noAutofit/>
          </a:bodyPr>
          <a:lstStyle/>
          <a:p>
            <a:r>
              <a:rPr lang="en-US" sz="2800" dirty="0">
                <a:ea typeface="+mn-lt"/>
                <a:cs typeface="+mn-lt"/>
              </a:rPr>
              <a:t>To create a </a:t>
            </a:r>
            <a:r>
              <a:rPr lang="en-US" sz="2800" b="1" dirty="0">
                <a:ea typeface="+mn-lt"/>
                <a:cs typeface="+mn-lt"/>
              </a:rPr>
              <a:t>highly functional / collaborative student space on the 2</a:t>
            </a:r>
            <a:r>
              <a:rPr lang="en-US" sz="2800" b="1" baseline="30000" dirty="0">
                <a:ea typeface="+mn-lt"/>
                <a:cs typeface="+mn-lt"/>
              </a:rPr>
              <a:t>nd</a:t>
            </a:r>
            <a:r>
              <a:rPr lang="en-US" sz="2800" b="1" dirty="0">
                <a:ea typeface="+mn-lt"/>
                <a:cs typeface="+mn-lt"/>
              </a:rPr>
              <a:t> floor landing of the AS building</a:t>
            </a:r>
            <a:r>
              <a:rPr lang="en-US" sz="2800" dirty="0">
                <a:ea typeface="+mn-lt"/>
                <a:cs typeface="+mn-lt"/>
              </a:rPr>
              <a:t>. This area now features </a:t>
            </a:r>
            <a:r>
              <a:rPr lang="en-US" sz="2800" b="1" dirty="0">
                <a:ea typeface="+mn-lt"/>
                <a:cs typeface="+mn-lt"/>
              </a:rPr>
              <a:t>three versatile tables</a:t>
            </a:r>
            <a:r>
              <a:rPr lang="en-US" sz="2800" dirty="0">
                <a:ea typeface="+mn-lt"/>
                <a:cs typeface="+mn-lt"/>
              </a:rPr>
              <a:t> that can be joined to form a large workspace, plus modular seating in AWC's new colors. The 4 x 6 double-sided whiteboards are utilized weekly for group studies and collaborative projects. This is now a </a:t>
            </a:r>
            <a:r>
              <a:rPr lang="en-US" sz="2800" b="1" dirty="0">
                <a:ea typeface="+mn-lt"/>
                <a:cs typeface="+mn-lt"/>
              </a:rPr>
              <a:t>hub of student activity </a:t>
            </a:r>
            <a:r>
              <a:rPr lang="en-US" sz="2800" dirty="0">
                <a:ea typeface="+mn-lt"/>
                <a:cs typeface="+mn-lt"/>
              </a:rPr>
              <a:t>throughout the day</a:t>
            </a:r>
            <a:r>
              <a:rPr lang="en-US" sz="2000" dirty="0">
                <a:ea typeface="+mn-lt"/>
                <a:cs typeface="+mn-lt"/>
              </a:rPr>
              <a:t>.</a:t>
            </a:r>
            <a:endParaRPr lang="en-US" sz="2000" dirty="0">
              <a:ea typeface="Calibri"/>
              <a:cs typeface="Calibri"/>
            </a:endParaRPr>
          </a:p>
          <a:p>
            <a:endParaRPr lang="en-US" dirty="0">
              <a:ea typeface="Calibri"/>
              <a:cs typeface="Calibri"/>
            </a:endParaRPr>
          </a:p>
        </p:txBody>
      </p:sp>
      <p:pic>
        <p:nvPicPr>
          <p:cNvPr id="5" name="Picture 4" descr="A white board with writing on it&#10;&#10;Description automatically generated">
            <a:extLst>
              <a:ext uri="{FF2B5EF4-FFF2-40B4-BE49-F238E27FC236}">
                <a16:creationId xmlns:a16="http://schemas.microsoft.com/office/drawing/2014/main" id="{3D15B354-E431-0F7F-BDE5-B43FC95A7817}"/>
              </a:ext>
            </a:extLst>
          </p:cNvPr>
          <p:cNvPicPr>
            <a:picLocks noChangeAspect="1"/>
          </p:cNvPicPr>
          <p:nvPr/>
        </p:nvPicPr>
        <p:blipFill>
          <a:blip r:embed="rId4"/>
          <a:stretch>
            <a:fillRect/>
          </a:stretch>
        </p:blipFill>
        <p:spPr>
          <a:xfrm>
            <a:off x="7744133" y="3299599"/>
            <a:ext cx="4366332" cy="3455015"/>
          </a:xfrm>
          <a:prstGeom prst="rect">
            <a:avLst/>
          </a:prstGeom>
        </p:spPr>
      </p:pic>
      <p:pic>
        <p:nvPicPr>
          <p:cNvPr id="3" name="Picture Placeholder 2" descr="A group of people sitting at tables&#10;&#10;Description automatically generated">
            <a:extLst>
              <a:ext uri="{FF2B5EF4-FFF2-40B4-BE49-F238E27FC236}">
                <a16:creationId xmlns:a16="http://schemas.microsoft.com/office/drawing/2014/main" id="{D2F0158D-5830-5D0A-8C21-1EAF50347C7E}"/>
              </a:ext>
            </a:extLst>
          </p:cNvPr>
          <p:cNvPicPr>
            <a:picLocks noGrp="1" noChangeAspect="1"/>
          </p:cNvPicPr>
          <p:nvPr>
            <p:ph type="pic" idx="1"/>
          </p:nvPr>
        </p:nvPicPr>
        <p:blipFill>
          <a:blip r:embed="rId5"/>
          <a:srcRect l="17082" r="17082"/>
          <a:stretch/>
        </p:blipFill>
        <p:spPr>
          <a:xfrm>
            <a:off x="5825068" y="228541"/>
            <a:ext cx="3838131" cy="3611126"/>
          </a:xfrm>
        </p:spPr>
      </p:pic>
    </p:spTree>
    <p:extLst>
      <p:ext uri="{BB962C8B-B14F-4D97-AF65-F5344CB8AC3E}">
        <p14:creationId xmlns:p14="http://schemas.microsoft.com/office/powerpoint/2010/main" val="3828486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F83B-7199-4879-82AD-55EAFC136492}"/>
              </a:ext>
            </a:extLst>
          </p:cNvPr>
          <p:cNvSpPr>
            <a:spLocks noGrp="1"/>
          </p:cNvSpPr>
          <p:nvPr>
            <p:ph type="title"/>
          </p:nvPr>
        </p:nvSpPr>
        <p:spPr>
          <a:xfrm>
            <a:off x="838200" y="843817"/>
            <a:ext cx="10515600" cy="866409"/>
          </a:xfrm>
        </p:spPr>
        <p:txBody>
          <a:bodyPr/>
          <a:lstStyle/>
          <a:p>
            <a:pPr algn="ctr"/>
            <a:r>
              <a:rPr lang="en-US" b="1" dirty="0">
                <a:latin typeface="+mn-lt"/>
              </a:rPr>
              <a:t>First Gen Empowerment Symposium</a:t>
            </a:r>
            <a:endParaRPr lang="en-US" b="1" dirty="0">
              <a:latin typeface="+mn-lt"/>
              <a:cs typeface="Calibri Light"/>
            </a:endParaRPr>
          </a:p>
        </p:txBody>
      </p:sp>
      <p:sp>
        <p:nvSpPr>
          <p:cNvPr id="6" name="Content Placeholder 5">
            <a:extLst>
              <a:ext uri="{FF2B5EF4-FFF2-40B4-BE49-F238E27FC236}">
                <a16:creationId xmlns:a16="http://schemas.microsoft.com/office/drawing/2014/main" id="{8AC156AC-E5BA-7B94-D0E3-095B032FC1BF}"/>
              </a:ext>
            </a:extLst>
          </p:cNvPr>
          <p:cNvSpPr>
            <a:spLocks noGrp="1"/>
          </p:cNvSpPr>
          <p:nvPr>
            <p:ph sz="half" idx="1"/>
          </p:nvPr>
        </p:nvSpPr>
        <p:spPr>
          <a:xfrm>
            <a:off x="95739" y="1981932"/>
            <a:ext cx="5924061" cy="4195031"/>
          </a:xfrm>
        </p:spPr>
        <p:txBody>
          <a:bodyPr vert="horz" lIns="91440" tIns="45720" rIns="91440" bIns="45720" rtlCol="0" anchor="t">
            <a:normAutofit fontScale="62500" lnSpcReduction="20000"/>
          </a:bodyPr>
          <a:lstStyle/>
          <a:p>
            <a:pPr marL="0" indent="0">
              <a:buNone/>
            </a:pPr>
            <a:endParaRPr lang="en-US" b="1" u="sng" dirty="0">
              <a:latin typeface="Times New Roman"/>
              <a:cs typeface="Calibri"/>
            </a:endParaRPr>
          </a:p>
          <a:p>
            <a:r>
              <a:rPr lang="en-US" sz="3400" b="1" dirty="0">
                <a:cs typeface="Times New Roman"/>
              </a:rPr>
              <a:t>PHASE I</a:t>
            </a:r>
            <a:r>
              <a:rPr lang="en-US" sz="3400" dirty="0">
                <a:cs typeface="Times New Roman"/>
              </a:rPr>
              <a:t>. (Fall 2022): Four Club SOTE members attended a </a:t>
            </a:r>
            <a:r>
              <a:rPr lang="en-US" sz="3400" b="1" dirty="0">
                <a:cs typeface="Times New Roman"/>
              </a:rPr>
              <a:t>Student Leadership Conference</a:t>
            </a:r>
            <a:r>
              <a:rPr lang="en-US" sz="3400" dirty="0">
                <a:cs typeface="Times New Roman"/>
              </a:rPr>
              <a:t> in Long Beach, CA to be empowered and trained so they can bring the knowledge learned to the student body here at AWC.</a:t>
            </a:r>
            <a:endParaRPr lang="en-US" sz="3400" dirty="0">
              <a:cs typeface="Calibri"/>
            </a:endParaRPr>
          </a:p>
          <a:p>
            <a:r>
              <a:rPr lang="en-US" sz="3400" b="1" dirty="0">
                <a:cs typeface="Times New Roman"/>
              </a:rPr>
              <a:t>PHASE II</a:t>
            </a:r>
            <a:r>
              <a:rPr lang="en-US" sz="3400" dirty="0">
                <a:cs typeface="Times New Roman"/>
              </a:rPr>
              <a:t>. (Spring 2023):  98 AWC and High School students attended </a:t>
            </a:r>
            <a:r>
              <a:rPr lang="en-US" sz="3400" b="1" dirty="0">
                <a:cs typeface="Times New Roman"/>
              </a:rPr>
              <a:t>First-Generation Student Empowerment Symposium</a:t>
            </a:r>
            <a:r>
              <a:rPr lang="en-US" sz="3400" dirty="0">
                <a:cs typeface="Times New Roman"/>
              </a:rPr>
              <a:t> on the AWC campus that was planned by Club SOTE students. </a:t>
            </a:r>
            <a:endParaRPr lang="en-US" sz="3400" dirty="0"/>
          </a:p>
          <a:p>
            <a:r>
              <a:rPr lang="en-US" sz="3400" b="1" dirty="0">
                <a:cs typeface="Times New Roman"/>
              </a:rPr>
              <a:t>PHASE III</a:t>
            </a:r>
            <a:r>
              <a:rPr lang="en-US" sz="3400" dirty="0">
                <a:cs typeface="Times New Roman"/>
              </a:rPr>
              <a:t>. (Spring 2023): 14 AWC students attended the </a:t>
            </a:r>
            <a:r>
              <a:rPr lang="en-US" sz="3400" b="1" dirty="0">
                <a:cs typeface="Times New Roman"/>
              </a:rPr>
              <a:t>Circle of Change First Generation Student Career Conference </a:t>
            </a:r>
            <a:r>
              <a:rPr lang="en-US" sz="3400" dirty="0">
                <a:cs typeface="Times New Roman"/>
              </a:rPr>
              <a:t>in Miami, Florida to gain exposure to diverse cultures, thoughts, and points of view which encourage students to see the many possibilities open to them.</a:t>
            </a:r>
            <a:endParaRPr lang="en-US" sz="3400" dirty="0"/>
          </a:p>
          <a:p>
            <a:endParaRPr lang="en-US" dirty="0"/>
          </a:p>
          <a:p>
            <a:endParaRPr lang="en-US" dirty="0">
              <a:cs typeface="Calibri"/>
            </a:endParaRPr>
          </a:p>
        </p:txBody>
      </p:sp>
      <p:pic>
        <p:nvPicPr>
          <p:cNvPr id="3" name="Content Placeholder 2" descr="A group of people posing for a photo&#10;&#10;Description automatically generated">
            <a:extLst>
              <a:ext uri="{FF2B5EF4-FFF2-40B4-BE49-F238E27FC236}">
                <a16:creationId xmlns:a16="http://schemas.microsoft.com/office/drawing/2014/main" id="{FC724DAF-BCAF-E34E-DDC7-18BFAE6D5A5A}"/>
              </a:ext>
            </a:extLst>
          </p:cNvPr>
          <p:cNvPicPr>
            <a:picLocks noGrp="1" noChangeAspect="1"/>
          </p:cNvPicPr>
          <p:nvPr>
            <p:ph sz="half" idx="2"/>
          </p:nvPr>
        </p:nvPicPr>
        <p:blipFill>
          <a:blip r:embed="rId4"/>
          <a:stretch>
            <a:fillRect/>
          </a:stretch>
        </p:blipFill>
        <p:spPr>
          <a:xfrm>
            <a:off x="6271846" y="1632968"/>
            <a:ext cx="5547608" cy="3332604"/>
          </a:xfrm>
        </p:spPr>
      </p:pic>
      <p:pic>
        <p:nvPicPr>
          <p:cNvPr id="4" name="Picture 3" descr="A group of people posing for a photo&#10;&#10;Description automatically generated">
            <a:extLst>
              <a:ext uri="{FF2B5EF4-FFF2-40B4-BE49-F238E27FC236}">
                <a16:creationId xmlns:a16="http://schemas.microsoft.com/office/drawing/2014/main" id="{CC91C575-6928-74F6-134F-0CD85D5BCB3B}"/>
              </a:ext>
            </a:extLst>
          </p:cNvPr>
          <p:cNvPicPr>
            <a:picLocks noChangeAspect="1"/>
          </p:cNvPicPr>
          <p:nvPr/>
        </p:nvPicPr>
        <p:blipFill>
          <a:blip r:embed="rId5"/>
          <a:stretch>
            <a:fillRect/>
          </a:stretch>
        </p:blipFill>
        <p:spPr>
          <a:xfrm>
            <a:off x="5929923" y="4424240"/>
            <a:ext cx="6096000" cy="2190750"/>
          </a:xfrm>
          <a:prstGeom prst="rect">
            <a:avLst/>
          </a:prstGeom>
        </p:spPr>
      </p:pic>
    </p:spTree>
    <p:extLst>
      <p:ext uri="{BB962C8B-B14F-4D97-AF65-F5344CB8AC3E}">
        <p14:creationId xmlns:p14="http://schemas.microsoft.com/office/powerpoint/2010/main" val="1994596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46E91A-7DE0-4A5F-964A-BAC17C492D16}"/>
              </a:ext>
            </a:extLst>
          </p:cNvPr>
          <p:cNvSpPr>
            <a:spLocks noGrp="1"/>
          </p:cNvSpPr>
          <p:nvPr>
            <p:ph type="ctrTitle"/>
          </p:nvPr>
        </p:nvSpPr>
        <p:spPr>
          <a:xfrm>
            <a:off x="651933" y="504208"/>
            <a:ext cx="10016067" cy="1018086"/>
          </a:xfrm>
        </p:spPr>
        <p:txBody>
          <a:bodyPr>
            <a:normAutofit/>
          </a:bodyPr>
          <a:lstStyle/>
          <a:p>
            <a:r>
              <a:rPr lang="en-US" sz="4800" b="1" dirty="0">
                <a:latin typeface="+mn-lt"/>
              </a:rPr>
              <a:t>The Human Performance Lab</a:t>
            </a:r>
            <a:endParaRPr lang="en-US" sz="4800" dirty="0">
              <a:latin typeface="+mn-lt"/>
              <a:cs typeface="Calibri Light"/>
            </a:endParaRPr>
          </a:p>
        </p:txBody>
      </p:sp>
      <p:sp>
        <p:nvSpPr>
          <p:cNvPr id="4" name="Subtitle 3">
            <a:extLst>
              <a:ext uri="{FF2B5EF4-FFF2-40B4-BE49-F238E27FC236}">
                <a16:creationId xmlns:a16="http://schemas.microsoft.com/office/drawing/2014/main" id="{2BB70565-6DA9-2244-D891-5D129AE3CC27}"/>
              </a:ext>
            </a:extLst>
          </p:cNvPr>
          <p:cNvSpPr>
            <a:spLocks noGrp="1"/>
          </p:cNvSpPr>
          <p:nvPr>
            <p:ph type="subTitle" idx="1"/>
          </p:nvPr>
        </p:nvSpPr>
        <p:spPr>
          <a:xfrm>
            <a:off x="651933" y="1590880"/>
            <a:ext cx="9144000" cy="2896454"/>
          </a:xfrm>
        </p:spPr>
        <p:txBody>
          <a:bodyPr vert="horz" lIns="91440" tIns="45720" rIns="91440" bIns="45720" rtlCol="0" anchor="t">
            <a:normAutofit fontScale="92500" lnSpcReduction="20000"/>
          </a:bodyPr>
          <a:lstStyle/>
          <a:p>
            <a:pPr algn="l"/>
            <a:r>
              <a:rPr lang="en-US" sz="2800" dirty="0">
                <a:ea typeface="Calibri"/>
                <a:cs typeface="Calibri"/>
              </a:rPr>
              <a:t>This project is designed for people to </a:t>
            </a:r>
            <a:r>
              <a:rPr lang="en-US" sz="2800" b="1" dirty="0">
                <a:ea typeface="Calibri"/>
                <a:cs typeface="Calibri"/>
              </a:rPr>
              <a:t>use health assessment equipment, vitals screenings, mobility testing</a:t>
            </a:r>
            <a:r>
              <a:rPr lang="en-US" sz="2800" dirty="0">
                <a:ea typeface="Calibri"/>
                <a:cs typeface="Calibri"/>
              </a:rPr>
              <a:t>. For students in many fields, including </a:t>
            </a:r>
            <a:r>
              <a:rPr lang="en-US" sz="2800" b="1" dirty="0">
                <a:ea typeface="Calibri"/>
                <a:cs typeface="Calibri"/>
              </a:rPr>
              <a:t>anatomy/physiology, allied health, exercise science</a:t>
            </a:r>
            <a:r>
              <a:rPr lang="en-US" sz="2800" dirty="0">
                <a:ea typeface="Calibri"/>
                <a:cs typeface="Calibri"/>
              </a:rPr>
              <a:t>. </a:t>
            </a:r>
          </a:p>
          <a:p>
            <a:pPr algn="l"/>
            <a:r>
              <a:rPr lang="en-US" sz="2800" dirty="0">
                <a:ea typeface="Calibri"/>
                <a:cs typeface="Calibri"/>
              </a:rPr>
              <a:t>Professors Kevin Kato and Shawn Clavell have waited to order the Vitals Cart equipment pending suitable space. Facilities will create a locked storage area in the Fitness center to house the equipment. Requisitions have been submitted to purchase the equipment.</a:t>
            </a:r>
          </a:p>
        </p:txBody>
      </p:sp>
      <p:pic>
        <p:nvPicPr>
          <p:cNvPr id="3" name="Picture 2">
            <a:extLst>
              <a:ext uri="{FF2B5EF4-FFF2-40B4-BE49-F238E27FC236}">
                <a16:creationId xmlns:a16="http://schemas.microsoft.com/office/drawing/2014/main" id="{25C3822A-3633-4116-A32F-130E2B0E41D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795933" y="1522294"/>
            <a:ext cx="2302933" cy="3454400"/>
          </a:xfrm>
          <a:prstGeom prst="rect">
            <a:avLst/>
          </a:prstGeom>
        </p:spPr>
      </p:pic>
    </p:spTree>
    <p:extLst>
      <p:ext uri="{BB962C8B-B14F-4D97-AF65-F5344CB8AC3E}">
        <p14:creationId xmlns:p14="http://schemas.microsoft.com/office/powerpoint/2010/main" val="2663559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1F1855-EE20-424A-A5BB-C5144EFC7261}"/>
              </a:ext>
            </a:extLst>
          </p:cNvPr>
          <p:cNvSpPr>
            <a:spLocks noGrp="1"/>
          </p:cNvSpPr>
          <p:nvPr>
            <p:ph type="ctrTitle"/>
          </p:nvPr>
        </p:nvSpPr>
        <p:spPr>
          <a:xfrm>
            <a:off x="1437736" y="2450765"/>
            <a:ext cx="9144000" cy="1138684"/>
          </a:xfrm>
        </p:spPr>
        <p:txBody>
          <a:bodyPr/>
          <a:lstStyle/>
          <a:p>
            <a:r>
              <a:rPr lang="en-US" b="1"/>
              <a:t>And Now, for 2024 Projects</a:t>
            </a:r>
            <a:endParaRPr lang="en-US"/>
          </a:p>
        </p:txBody>
      </p:sp>
      <p:sp>
        <p:nvSpPr>
          <p:cNvPr id="4" name="Subtitle 3">
            <a:extLst>
              <a:ext uri="{FF2B5EF4-FFF2-40B4-BE49-F238E27FC236}">
                <a16:creationId xmlns:a16="http://schemas.microsoft.com/office/drawing/2014/main" id="{9822C119-DCB3-7961-9433-C451A4C0C75F}"/>
              </a:ext>
            </a:extLst>
          </p:cNvPr>
          <p:cNvSpPr>
            <a:spLocks noGrp="1"/>
          </p:cNvSpPr>
          <p:nvPr>
            <p:ph type="subTitle" idx="1"/>
          </p:nvPr>
        </p:nvSpPr>
        <p:spPr/>
        <p:txBody>
          <a:bodyPr vert="horz" lIns="91440" tIns="45720" rIns="91440" bIns="45720" rtlCol="0" anchor="t">
            <a:normAutofit/>
          </a:bodyPr>
          <a:lstStyle/>
          <a:p>
            <a:r>
              <a:rPr lang="en-US">
                <a:ea typeface="Calibri"/>
                <a:cs typeface="Calibri"/>
              </a:rPr>
              <a:t>Drumroll, please </a:t>
            </a:r>
            <a:endParaRPr lang="en-US"/>
          </a:p>
        </p:txBody>
      </p:sp>
    </p:spTree>
    <p:extLst>
      <p:ext uri="{BB962C8B-B14F-4D97-AF65-F5344CB8AC3E}">
        <p14:creationId xmlns:p14="http://schemas.microsoft.com/office/powerpoint/2010/main" val="308573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E8000CE9-589D-F33B-99DE-E9994CAB2406}"/>
              </a:ext>
            </a:extLst>
          </p:cNvPr>
          <p:cNvGraphicFramePr>
            <a:graphicFrameLocks noGrp="1"/>
          </p:cNvGraphicFramePr>
          <p:nvPr>
            <p:ph idx="1"/>
            <p:extLst>
              <p:ext uri="{D42A27DB-BD31-4B8C-83A1-F6EECF244321}">
                <p14:modId xmlns:p14="http://schemas.microsoft.com/office/powerpoint/2010/main" val="3099960882"/>
              </p:ext>
            </p:extLst>
          </p:nvPr>
        </p:nvGraphicFramePr>
        <p:xfrm>
          <a:off x="50131" y="2265947"/>
          <a:ext cx="12161519" cy="4220637"/>
        </p:xfrm>
        <a:graphic>
          <a:graphicData uri="http://schemas.openxmlformats.org/drawingml/2006/table">
            <a:tbl>
              <a:tblPr firstRow="1" bandRow="1">
                <a:tableStyleId>{5C22544A-7EE6-4342-B048-85BDC9FD1C3A}</a:tableStyleId>
              </a:tblPr>
              <a:tblGrid>
                <a:gridCol w="4091653">
                  <a:extLst>
                    <a:ext uri="{9D8B030D-6E8A-4147-A177-3AD203B41FA5}">
                      <a16:colId xmlns:a16="http://schemas.microsoft.com/office/drawing/2014/main" val="680825383"/>
                    </a:ext>
                  </a:extLst>
                </a:gridCol>
                <a:gridCol w="3893325">
                  <a:extLst>
                    <a:ext uri="{9D8B030D-6E8A-4147-A177-3AD203B41FA5}">
                      <a16:colId xmlns:a16="http://schemas.microsoft.com/office/drawing/2014/main" val="401716004"/>
                    </a:ext>
                  </a:extLst>
                </a:gridCol>
                <a:gridCol w="1096616">
                  <a:extLst>
                    <a:ext uri="{9D8B030D-6E8A-4147-A177-3AD203B41FA5}">
                      <a16:colId xmlns:a16="http://schemas.microsoft.com/office/drawing/2014/main" val="1321881856"/>
                    </a:ext>
                  </a:extLst>
                </a:gridCol>
                <a:gridCol w="3079925">
                  <a:extLst>
                    <a:ext uri="{9D8B030D-6E8A-4147-A177-3AD203B41FA5}">
                      <a16:colId xmlns:a16="http://schemas.microsoft.com/office/drawing/2014/main" val="2594564901"/>
                    </a:ext>
                  </a:extLst>
                </a:gridCol>
              </a:tblGrid>
              <a:tr h="410486">
                <a:tc>
                  <a:txBody>
                    <a:bodyPr/>
                    <a:lstStyle/>
                    <a:p>
                      <a:r>
                        <a:rPr lang="en-US"/>
                        <a:t>Project</a:t>
                      </a:r>
                    </a:p>
                  </a:txBody>
                  <a:tcPr marL="45720" marR="45720"/>
                </a:tc>
                <a:tc>
                  <a:txBody>
                    <a:bodyPr/>
                    <a:lstStyle/>
                    <a:p>
                      <a:r>
                        <a:rPr lang="en-US"/>
                        <a:t>Submitter</a:t>
                      </a:r>
                    </a:p>
                  </a:txBody>
                  <a:tcPr marL="45720" marR="45720"/>
                </a:tc>
                <a:tc>
                  <a:txBody>
                    <a:bodyPr/>
                    <a:lstStyle/>
                    <a:p>
                      <a:r>
                        <a:rPr lang="en-US"/>
                        <a:t>Amount</a:t>
                      </a:r>
                    </a:p>
                  </a:txBody>
                  <a:tcPr marL="45720" marR="45720"/>
                </a:tc>
                <a:tc>
                  <a:txBody>
                    <a:bodyPr/>
                    <a:lstStyle/>
                    <a:p>
                      <a:r>
                        <a:rPr lang="en-US"/>
                        <a:t>Caveat</a:t>
                      </a:r>
                    </a:p>
                  </a:txBody>
                  <a:tcPr marL="45720" marR="45720"/>
                </a:tc>
                <a:extLst>
                  <a:ext uri="{0D108BD9-81ED-4DB2-BD59-A6C34878D82A}">
                    <a16:rowId xmlns:a16="http://schemas.microsoft.com/office/drawing/2014/main" val="2481475221"/>
                  </a:ext>
                </a:extLst>
              </a:tr>
              <a:tr h="515739">
                <a:tc>
                  <a:txBody>
                    <a:bodyPr/>
                    <a:lstStyle/>
                    <a:p>
                      <a:pPr lvl="0">
                        <a:buNone/>
                      </a:pPr>
                      <a:r>
                        <a:rPr lang="en-US" sz="2400" b="0" i="0" u="none" strike="noStrike" noProof="0" err="1">
                          <a:latin typeface="Calibri"/>
                        </a:rPr>
                        <a:t>leadHERship</a:t>
                      </a:r>
                      <a:r>
                        <a:rPr lang="en-US" sz="2400" b="0" i="0" u="none" strike="noStrike" noProof="0">
                          <a:latin typeface="Calibri"/>
                        </a:rPr>
                        <a:t>    </a:t>
                      </a:r>
                      <a:endParaRPr lang="en-US" sz="2400"/>
                    </a:p>
                  </a:txBody>
                  <a:tcPr marL="45720" marR="45720"/>
                </a:tc>
                <a:tc>
                  <a:txBody>
                    <a:bodyPr/>
                    <a:lstStyle/>
                    <a:p>
                      <a:pPr lvl="0">
                        <a:buNone/>
                      </a:pPr>
                      <a:r>
                        <a:rPr lang="en-US" sz="2400" b="0" i="0" u="none" strike="noStrike" noProof="0">
                          <a:latin typeface="Calibri"/>
                        </a:rPr>
                        <a:t>Sara Amani</a:t>
                      </a:r>
                      <a:endParaRPr lang="en-US"/>
                    </a:p>
                  </a:txBody>
                  <a:tcPr marL="45720" marR="45720"/>
                </a:tc>
                <a:tc>
                  <a:txBody>
                    <a:bodyPr/>
                    <a:lstStyle/>
                    <a:p>
                      <a:pPr lvl="0">
                        <a:buNone/>
                      </a:pPr>
                      <a:r>
                        <a:rPr lang="en-US" sz="2400" b="0" i="0" u="none" strike="noStrike" noProof="0">
                          <a:latin typeface="Calibri"/>
                        </a:rPr>
                        <a:t>$20,000</a:t>
                      </a:r>
                    </a:p>
                  </a:txBody>
                  <a:tcPr marL="45720" marR="45720"/>
                </a:tc>
                <a:tc>
                  <a:txBody>
                    <a:bodyPr/>
                    <a:lstStyle/>
                    <a:p>
                      <a:r>
                        <a:rPr lang="en-US" sz="2400"/>
                        <a:t>Partial Funding</a:t>
                      </a:r>
                    </a:p>
                  </a:txBody>
                  <a:tcPr marL="45720" marR="45720"/>
                </a:tc>
                <a:extLst>
                  <a:ext uri="{0D108BD9-81ED-4DB2-BD59-A6C34878D82A}">
                    <a16:rowId xmlns:a16="http://schemas.microsoft.com/office/drawing/2014/main" val="3011772468"/>
                  </a:ext>
                </a:extLst>
              </a:tr>
              <a:tr h="515739">
                <a:tc>
                  <a:txBody>
                    <a:bodyPr/>
                    <a:lstStyle/>
                    <a:p>
                      <a:pPr lvl="0" algn="l">
                        <a:lnSpc>
                          <a:spcPct val="100000"/>
                        </a:lnSpc>
                        <a:spcBef>
                          <a:spcPts val="0"/>
                        </a:spcBef>
                        <a:spcAft>
                          <a:spcPts val="0"/>
                        </a:spcAft>
                        <a:buNone/>
                      </a:pPr>
                      <a:r>
                        <a:rPr lang="en-US" sz="2400" b="0" i="0" u="none" strike="noStrike" noProof="0">
                          <a:latin typeface="Calibri"/>
                        </a:rPr>
                        <a:t>MAC Visual Arts Display</a:t>
                      </a:r>
                    </a:p>
                  </a:txBody>
                  <a:tcPr marL="45720" marR="45720"/>
                </a:tc>
                <a:tc>
                  <a:txBody>
                    <a:bodyPr/>
                    <a:lstStyle/>
                    <a:p>
                      <a:pPr lvl="0">
                        <a:buNone/>
                      </a:pPr>
                      <a:r>
                        <a:rPr lang="en-US" sz="2400" b="0" i="0" u="none" strike="noStrike" noProof="0">
                          <a:latin typeface="Calibri"/>
                        </a:rPr>
                        <a:t>William Bloomquist</a:t>
                      </a:r>
                      <a:endParaRPr lang="en-US"/>
                    </a:p>
                  </a:txBody>
                  <a:tcPr marL="45720" marR="45720"/>
                </a:tc>
                <a:tc>
                  <a:txBody>
                    <a:bodyPr/>
                    <a:lstStyle/>
                    <a:p>
                      <a:pPr lvl="0">
                        <a:buNone/>
                      </a:pPr>
                      <a:r>
                        <a:rPr lang="en-US" sz="2400" b="0" i="0" u="none" strike="noStrike" noProof="0">
                          <a:latin typeface="Calibri"/>
                        </a:rPr>
                        <a:t>$3,750</a:t>
                      </a:r>
                      <a:endParaRPr lang="en-US"/>
                    </a:p>
                  </a:txBody>
                  <a:tcPr marL="45720" marR="45720"/>
                </a:tc>
                <a:tc>
                  <a:txBody>
                    <a:bodyPr/>
                    <a:lstStyle/>
                    <a:p>
                      <a:endParaRPr lang="en-US" sz="2400"/>
                    </a:p>
                  </a:txBody>
                  <a:tcPr marL="45720" marR="45720"/>
                </a:tc>
                <a:extLst>
                  <a:ext uri="{0D108BD9-81ED-4DB2-BD59-A6C34878D82A}">
                    <a16:rowId xmlns:a16="http://schemas.microsoft.com/office/drawing/2014/main" val="426232965"/>
                  </a:ext>
                </a:extLst>
              </a:tr>
              <a:tr h="515739">
                <a:tc>
                  <a:txBody>
                    <a:bodyPr/>
                    <a:lstStyle/>
                    <a:p>
                      <a:pPr lvl="0" algn="l">
                        <a:lnSpc>
                          <a:spcPct val="100000"/>
                        </a:lnSpc>
                        <a:spcBef>
                          <a:spcPts val="0"/>
                        </a:spcBef>
                        <a:spcAft>
                          <a:spcPts val="0"/>
                        </a:spcAft>
                        <a:buNone/>
                      </a:pPr>
                      <a:r>
                        <a:rPr lang="en-US" sz="2400" b="0" i="0" u="none" strike="noStrike" noProof="0">
                          <a:latin typeface="Calibri"/>
                        </a:rPr>
                        <a:t>Yuma History Map</a:t>
                      </a:r>
                    </a:p>
                  </a:txBody>
                  <a:tcPr marL="45720" marR="45720"/>
                </a:tc>
                <a:tc>
                  <a:txBody>
                    <a:bodyPr/>
                    <a:lstStyle/>
                    <a:p>
                      <a:pPr lvl="0">
                        <a:buNone/>
                      </a:pPr>
                      <a:r>
                        <a:rPr lang="en-US" sz="2400"/>
                        <a:t>Ellen Riek</a:t>
                      </a:r>
                      <a:endParaRPr lang="en-US"/>
                    </a:p>
                  </a:txBody>
                  <a:tcPr marL="45720" marR="45720"/>
                </a:tc>
                <a:tc>
                  <a:txBody>
                    <a:bodyPr/>
                    <a:lstStyle/>
                    <a:p>
                      <a:pPr lvl="0">
                        <a:buNone/>
                      </a:pPr>
                      <a:r>
                        <a:rPr lang="en-US" sz="2400" b="0" i="0" u="none" strike="noStrike" noProof="0">
                          <a:latin typeface="Calibri"/>
                        </a:rPr>
                        <a:t>$13,700</a:t>
                      </a:r>
                      <a:endParaRPr lang="en-US"/>
                    </a:p>
                  </a:txBody>
                  <a:tcPr marL="45720" marR="45720"/>
                </a:tc>
                <a:tc>
                  <a:txBody>
                    <a:bodyPr/>
                    <a:lstStyle/>
                    <a:p>
                      <a:pPr lvl="0">
                        <a:buNone/>
                      </a:pPr>
                      <a:endParaRPr lang="en-US" sz="2400" b="0" i="0" u="none" strike="noStrike" noProof="0">
                        <a:latin typeface="Calibri"/>
                      </a:endParaRPr>
                    </a:p>
                  </a:txBody>
                  <a:tcPr marL="45720" marR="45720"/>
                </a:tc>
                <a:extLst>
                  <a:ext uri="{0D108BD9-81ED-4DB2-BD59-A6C34878D82A}">
                    <a16:rowId xmlns:a16="http://schemas.microsoft.com/office/drawing/2014/main" val="2769307478"/>
                  </a:ext>
                </a:extLst>
              </a:tr>
              <a:tr h="515739">
                <a:tc>
                  <a:txBody>
                    <a:bodyPr/>
                    <a:lstStyle/>
                    <a:p>
                      <a:pPr lvl="0" algn="l">
                        <a:lnSpc>
                          <a:spcPct val="100000"/>
                        </a:lnSpc>
                        <a:spcBef>
                          <a:spcPts val="0"/>
                        </a:spcBef>
                        <a:spcAft>
                          <a:spcPts val="0"/>
                        </a:spcAft>
                        <a:buNone/>
                      </a:pPr>
                      <a:r>
                        <a:rPr lang="en-US" sz="2400" b="0" i="0" u="none" strike="noStrike" noProof="0">
                          <a:latin typeface="Calibri"/>
                        </a:rPr>
                        <a:t>Living Walls</a:t>
                      </a:r>
                    </a:p>
                  </a:txBody>
                  <a:tcPr marL="45720" marR="45720"/>
                </a:tc>
                <a:tc>
                  <a:txBody>
                    <a:bodyPr/>
                    <a:lstStyle/>
                    <a:p>
                      <a:pPr lvl="0">
                        <a:buNone/>
                      </a:pPr>
                      <a:r>
                        <a:rPr lang="en-US" sz="2400"/>
                        <a:t>Tosha Gillespie</a:t>
                      </a:r>
                    </a:p>
                  </a:txBody>
                  <a:tcPr marL="45720" marR="45720"/>
                </a:tc>
                <a:tc>
                  <a:txBody>
                    <a:bodyPr/>
                    <a:lstStyle/>
                    <a:p>
                      <a:pPr lvl="0">
                        <a:buNone/>
                      </a:pPr>
                      <a:r>
                        <a:rPr lang="en-US" sz="2400" b="0" i="0" u="none" strike="noStrike" noProof="0">
                          <a:latin typeface="Calibri"/>
                        </a:rPr>
                        <a:t>$15,000</a:t>
                      </a:r>
                      <a:endParaRPr lang="en-US"/>
                    </a:p>
                  </a:txBody>
                  <a:tcPr marL="45720" marR="45720"/>
                </a:tc>
                <a:tc>
                  <a:txBody>
                    <a:bodyPr/>
                    <a:lstStyle/>
                    <a:p>
                      <a:endParaRPr lang="en-US" sz="2400"/>
                    </a:p>
                  </a:txBody>
                  <a:tcPr marL="45720" marR="45720"/>
                </a:tc>
                <a:extLst>
                  <a:ext uri="{0D108BD9-81ED-4DB2-BD59-A6C34878D82A}">
                    <a16:rowId xmlns:a16="http://schemas.microsoft.com/office/drawing/2014/main" val="2249616858"/>
                  </a:ext>
                </a:extLst>
              </a:tr>
              <a:tr h="1747195">
                <a:tc>
                  <a:txBody>
                    <a:bodyPr/>
                    <a:lstStyle/>
                    <a:p>
                      <a:pPr lvl="0" algn="l">
                        <a:lnSpc>
                          <a:spcPct val="100000"/>
                        </a:lnSpc>
                        <a:spcBef>
                          <a:spcPts val="0"/>
                        </a:spcBef>
                        <a:spcAft>
                          <a:spcPts val="0"/>
                        </a:spcAft>
                        <a:buNone/>
                      </a:pPr>
                      <a:r>
                        <a:rPr lang="en-US" sz="2400" b="0" i="0" u="none" strike="noStrike" noProof="0">
                          <a:latin typeface="Calibri"/>
                        </a:rPr>
                        <a:t>Assistive Tech. Lab Renovation</a:t>
                      </a:r>
                    </a:p>
                  </a:txBody>
                  <a:tcPr marL="45720" marR="45720"/>
                </a:tc>
                <a:tc>
                  <a:txBody>
                    <a:bodyPr/>
                    <a:lstStyle/>
                    <a:p>
                      <a:pPr lvl="0">
                        <a:buNone/>
                      </a:pPr>
                      <a:r>
                        <a:rPr lang="en-US" sz="2400" b="0" i="0" u="none" strike="noStrike" noProof="0">
                          <a:latin typeface="Calibri"/>
                        </a:rPr>
                        <a:t>Lisa Swenson</a:t>
                      </a:r>
                      <a:endParaRPr lang="en-US"/>
                    </a:p>
                  </a:txBody>
                  <a:tcPr marL="45720" marR="45720"/>
                </a:tc>
                <a:tc>
                  <a:txBody>
                    <a:bodyPr/>
                    <a:lstStyle/>
                    <a:p>
                      <a:pPr lvl="0">
                        <a:buNone/>
                      </a:pPr>
                      <a:r>
                        <a:rPr lang="en-US" sz="2400" b="0" i="0" u="none" strike="noStrike" noProof="0">
                          <a:latin typeface="Calibri"/>
                        </a:rPr>
                        <a:t>$5,850</a:t>
                      </a:r>
                      <a:endParaRPr lang="en-US"/>
                    </a:p>
                  </a:txBody>
                  <a:tcPr marL="45720" marR="45720"/>
                </a:tc>
                <a:tc>
                  <a:txBody>
                    <a:bodyPr/>
                    <a:lstStyle/>
                    <a:p>
                      <a:r>
                        <a:rPr lang="en-US" sz="2400"/>
                        <a:t>Partial Funding for furniture pieces/seek help from facilities for repairs.</a:t>
                      </a:r>
                    </a:p>
                  </a:txBody>
                  <a:tcPr marL="45720" marR="45720"/>
                </a:tc>
                <a:extLst>
                  <a:ext uri="{0D108BD9-81ED-4DB2-BD59-A6C34878D82A}">
                    <a16:rowId xmlns:a16="http://schemas.microsoft.com/office/drawing/2014/main" val="4019080448"/>
                  </a:ext>
                </a:extLst>
              </a:tr>
            </a:tbl>
          </a:graphicData>
        </a:graphic>
      </p:graphicFrame>
    </p:spTree>
    <p:extLst>
      <p:ext uri="{BB962C8B-B14F-4D97-AF65-F5344CB8AC3E}">
        <p14:creationId xmlns:p14="http://schemas.microsoft.com/office/powerpoint/2010/main" val="4262731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E8000CE9-589D-F33B-99DE-E9994CAB2406}"/>
              </a:ext>
            </a:extLst>
          </p:cNvPr>
          <p:cNvGraphicFramePr>
            <a:graphicFrameLocks noGrp="1"/>
          </p:cNvGraphicFramePr>
          <p:nvPr>
            <p:ph idx="1"/>
            <p:extLst>
              <p:ext uri="{D42A27DB-BD31-4B8C-83A1-F6EECF244321}">
                <p14:modId xmlns:p14="http://schemas.microsoft.com/office/powerpoint/2010/main" val="2890121303"/>
              </p:ext>
            </p:extLst>
          </p:nvPr>
        </p:nvGraphicFramePr>
        <p:xfrm>
          <a:off x="310815" y="2195763"/>
          <a:ext cx="11480920" cy="4622095"/>
        </p:xfrm>
        <a:graphic>
          <a:graphicData uri="http://schemas.openxmlformats.org/drawingml/2006/table">
            <a:tbl>
              <a:tblPr firstRow="1" bandRow="1">
                <a:tableStyleId>{5C22544A-7EE6-4342-B048-85BDC9FD1C3A}</a:tableStyleId>
              </a:tblPr>
              <a:tblGrid>
                <a:gridCol w="3870157">
                  <a:extLst>
                    <a:ext uri="{9D8B030D-6E8A-4147-A177-3AD203B41FA5}">
                      <a16:colId xmlns:a16="http://schemas.microsoft.com/office/drawing/2014/main" val="680825383"/>
                    </a:ext>
                  </a:extLst>
                </a:gridCol>
                <a:gridCol w="3363057">
                  <a:extLst>
                    <a:ext uri="{9D8B030D-6E8A-4147-A177-3AD203B41FA5}">
                      <a16:colId xmlns:a16="http://schemas.microsoft.com/office/drawing/2014/main" val="401716004"/>
                    </a:ext>
                  </a:extLst>
                </a:gridCol>
                <a:gridCol w="1413067">
                  <a:extLst>
                    <a:ext uri="{9D8B030D-6E8A-4147-A177-3AD203B41FA5}">
                      <a16:colId xmlns:a16="http://schemas.microsoft.com/office/drawing/2014/main" val="1321881856"/>
                    </a:ext>
                  </a:extLst>
                </a:gridCol>
                <a:gridCol w="2834639">
                  <a:extLst>
                    <a:ext uri="{9D8B030D-6E8A-4147-A177-3AD203B41FA5}">
                      <a16:colId xmlns:a16="http://schemas.microsoft.com/office/drawing/2014/main" val="2594564901"/>
                    </a:ext>
                  </a:extLst>
                </a:gridCol>
              </a:tblGrid>
              <a:tr h="474548">
                <a:tc>
                  <a:txBody>
                    <a:bodyPr/>
                    <a:lstStyle/>
                    <a:p>
                      <a:r>
                        <a:rPr lang="en-US"/>
                        <a:t>Project</a:t>
                      </a:r>
                    </a:p>
                  </a:txBody>
                  <a:tcPr/>
                </a:tc>
                <a:tc>
                  <a:txBody>
                    <a:bodyPr/>
                    <a:lstStyle/>
                    <a:p>
                      <a:r>
                        <a:rPr lang="en-US"/>
                        <a:t>Submitter</a:t>
                      </a:r>
                    </a:p>
                  </a:txBody>
                  <a:tcPr/>
                </a:tc>
                <a:tc>
                  <a:txBody>
                    <a:bodyPr/>
                    <a:lstStyle/>
                    <a:p>
                      <a:r>
                        <a:rPr lang="en-US"/>
                        <a:t>Amount</a:t>
                      </a:r>
                    </a:p>
                  </a:txBody>
                  <a:tcPr/>
                </a:tc>
                <a:tc>
                  <a:txBody>
                    <a:bodyPr/>
                    <a:lstStyle/>
                    <a:p>
                      <a:r>
                        <a:rPr lang="en-US"/>
                        <a:t>Caveat</a:t>
                      </a:r>
                    </a:p>
                  </a:txBody>
                  <a:tcPr/>
                </a:tc>
                <a:extLst>
                  <a:ext uri="{0D108BD9-81ED-4DB2-BD59-A6C34878D82A}">
                    <a16:rowId xmlns:a16="http://schemas.microsoft.com/office/drawing/2014/main" val="2481475221"/>
                  </a:ext>
                </a:extLst>
              </a:tr>
              <a:tr h="540984">
                <a:tc>
                  <a:txBody>
                    <a:bodyPr/>
                    <a:lstStyle/>
                    <a:p>
                      <a:pPr lvl="0">
                        <a:buNone/>
                      </a:pPr>
                      <a:r>
                        <a:rPr lang="en-US" sz="2400" b="0" i="0" u="none" strike="noStrike" noProof="0">
                          <a:latin typeface="Calibri"/>
                        </a:rPr>
                        <a:t>Bug Days and Beyond</a:t>
                      </a:r>
                    </a:p>
                  </a:txBody>
                  <a:tcPr/>
                </a:tc>
                <a:tc>
                  <a:txBody>
                    <a:bodyPr/>
                    <a:lstStyle/>
                    <a:p>
                      <a:pPr lvl="0">
                        <a:buNone/>
                      </a:pPr>
                      <a:r>
                        <a:rPr lang="en-US" sz="2400" b="0" i="0" u="none" strike="noStrike" noProof="0">
                          <a:latin typeface="Calibri"/>
                        </a:rPr>
                        <a:t>Jacob Gibson</a:t>
                      </a:r>
                    </a:p>
                  </a:txBody>
                  <a:tcPr/>
                </a:tc>
                <a:tc>
                  <a:txBody>
                    <a:bodyPr/>
                    <a:lstStyle/>
                    <a:p>
                      <a:pPr lvl="0">
                        <a:buNone/>
                      </a:pPr>
                      <a:r>
                        <a:rPr lang="en-US" sz="2400" b="0" i="0" u="none" strike="noStrike" noProof="0">
                          <a:latin typeface="Calibri"/>
                        </a:rPr>
                        <a:t>$2,600</a:t>
                      </a:r>
                    </a:p>
                  </a:txBody>
                  <a:tcPr/>
                </a:tc>
                <a:tc>
                  <a:txBody>
                    <a:bodyPr/>
                    <a:lstStyle/>
                    <a:p>
                      <a:pPr lvl="0">
                        <a:buNone/>
                      </a:pPr>
                      <a:endParaRPr lang="en-US" sz="2400"/>
                    </a:p>
                  </a:txBody>
                  <a:tcPr/>
                </a:tc>
                <a:extLst>
                  <a:ext uri="{0D108BD9-81ED-4DB2-BD59-A6C34878D82A}">
                    <a16:rowId xmlns:a16="http://schemas.microsoft.com/office/drawing/2014/main" val="245296382"/>
                  </a:ext>
                </a:extLst>
              </a:tr>
              <a:tr h="540984">
                <a:tc>
                  <a:txBody>
                    <a:bodyPr/>
                    <a:lstStyle/>
                    <a:p>
                      <a:pPr lvl="0">
                        <a:buNone/>
                      </a:pPr>
                      <a:r>
                        <a:rPr lang="en-US" sz="2400" b="0" i="0" u="none" strike="noStrike" noProof="0">
                          <a:latin typeface="Calibri"/>
                        </a:rPr>
                        <a:t>AWC Enrollment Tour</a:t>
                      </a:r>
                    </a:p>
                  </a:txBody>
                  <a:tcPr/>
                </a:tc>
                <a:tc>
                  <a:txBody>
                    <a:bodyPr/>
                    <a:lstStyle/>
                    <a:p>
                      <a:pPr lvl="0">
                        <a:buNone/>
                      </a:pPr>
                      <a:r>
                        <a:rPr lang="en-US" sz="2400" b="0" i="0" u="none" strike="noStrike" noProof="0">
                          <a:latin typeface="Calibri"/>
                        </a:rPr>
                        <a:t>Biridiana Martinez</a:t>
                      </a:r>
                    </a:p>
                  </a:txBody>
                  <a:tcPr/>
                </a:tc>
                <a:tc>
                  <a:txBody>
                    <a:bodyPr/>
                    <a:lstStyle/>
                    <a:p>
                      <a:pPr lvl="0">
                        <a:buNone/>
                      </a:pPr>
                      <a:r>
                        <a:rPr lang="en-US" sz="2400" b="0" i="0" u="none" strike="noStrike" noProof="0">
                          <a:latin typeface="Calibri"/>
                        </a:rPr>
                        <a:t>$5,000</a:t>
                      </a:r>
                    </a:p>
                  </a:txBody>
                  <a:tcPr/>
                </a:tc>
                <a:tc>
                  <a:txBody>
                    <a:bodyPr/>
                    <a:lstStyle/>
                    <a:p>
                      <a:pPr lvl="0">
                        <a:buNone/>
                      </a:pPr>
                      <a:endParaRPr lang="en-US" sz="2400"/>
                    </a:p>
                  </a:txBody>
                  <a:tcPr/>
                </a:tc>
                <a:extLst>
                  <a:ext uri="{0D108BD9-81ED-4DB2-BD59-A6C34878D82A}">
                    <a16:rowId xmlns:a16="http://schemas.microsoft.com/office/drawing/2014/main" val="2948655607"/>
                  </a:ext>
                </a:extLst>
              </a:tr>
              <a:tr h="863677">
                <a:tc>
                  <a:txBody>
                    <a:bodyPr/>
                    <a:lstStyle/>
                    <a:p>
                      <a:pPr lvl="0">
                        <a:buNone/>
                      </a:pPr>
                      <a:r>
                        <a:rPr lang="en-US" sz="2400" b="0" i="0" u="none" strike="noStrike" noProof="0">
                          <a:latin typeface="Calibri"/>
                        </a:rPr>
                        <a:t>Our Part of Yuma History</a:t>
                      </a:r>
                      <a:endParaRPr lang="en-US" sz="2400"/>
                    </a:p>
                  </a:txBody>
                  <a:tcPr/>
                </a:tc>
                <a:tc>
                  <a:txBody>
                    <a:bodyPr/>
                    <a:lstStyle/>
                    <a:p>
                      <a:pPr lvl="0">
                        <a:buNone/>
                      </a:pPr>
                      <a:r>
                        <a:rPr lang="en-US" sz="2400" b="0" i="0" u="none" strike="noStrike" noProof="0">
                          <a:latin typeface="Calibri"/>
                        </a:rPr>
                        <a:t>Elizabeth Dawson/Angie Creel</a:t>
                      </a:r>
                      <a:endParaRPr lang="en-US" sz="2400"/>
                    </a:p>
                  </a:txBody>
                  <a:tcPr/>
                </a:tc>
                <a:tc>
                  <a:txBody>
                    <a:bodyPr/>
                    <a:lstStyle/>
                    <a:p>
                      <a:pPr lvl="0">
                        <a:buNone/>
                      </a:pPr>
                      <a:r>
                        <a:rPr lang="en-US" sz="2400" b="0" i="0" u="none" strike="noStrike" noProof="0">
                          <a:latin typeface="Calibri"/>
                        </a:rPr>
                        <a:t>$4,600</a:t>
                      </a:r>
                      <a:endParaRPr lang="en-US" sz="2400"/>
                    </a:p>
                  </a:txBody>
                  <a:tcPr/>
                </a:tc>
                <a:tc>
                  <a:txBody>
                    <a:bodyPr/>
                    <a:lstStyle/>
                    <a:p>
                      <a:endParaRPr lang="en-US" sz="2400"/>
                    </a:p>
                  </a:txBody>
                  <a:tcPr/>
                </a:tc>
                <a:extLst>
                  <a:ext uri="{0D108BD9-81ED-4DB2-BD59-A6C34878D82A}">
                    <a16:rowId xmlns:a16="http://schemas.microsoft.com/office/drawing/2014/main" val="3011772468"/>
                  </a:ext>
                </a:extLst>
              </a:tr>
              <a:tr h="863677">
                <a:tc>
                  <a:txBody>
                    <a:bodyPr/>
                    <a:lstStyle/>
                    <a:p>
                      <a:pPr lvl="0" algn="l">
                        <a:lnSpc>
                          <a:spcPct val="100000"/>
                        </a:lnSpc>
                        <a:spcBef>
                          <a:spcPts val="0"/>
                        </a:spcBef>
                        <a:spcAft>
                          <a:spcPts val="0"/>
                        </a:spcAft>
                        <a:buNone/>
                      </a:pPr>
                      <a:r>
                        <a:rPr lang="en-US" sz="2400" b="0" i="0" u="none" strike="noStrike" noProof="0">
                          <a:latin typeface="Calibri"/>
                        </a:rPr>
                        <a:t>Updating Fitness Center Equipment</a:t>
                      </a:r>
                    </a:p>
                  </a:txBody>
                  <a:tcPr/>
                </a:tc>
                <a:tc>
                  <a:txBody>
                    <a:bodyPr/>
                    <a:lstStyle/>
                    <a:p>
                      <a:pPr lvl="0">
                        <a:buNone/>
                      </a:pPr>
                      <a:r>
                        <a:rPr lang="en-US" sz="2400" b="0" i="0" u="none" strike="noStrike" noProof="0">
                          <a:latin typeface="Calibri"/>
                        </a:rPr>
                        <a:t>Jane Peabody</a:t>
                      </a:r>
                      <a:endParaRPr lang="en-US"/>
                    </a:p>
                  </a:txBody>
                  <a:tcPr/>
                </a:tc>
                <a:tc>
                  <a:txBody>
                    <a:bodyPr/>
                    <a:lstStyle/>
                    <a:p>
                      <a:pPr lvl="0">
                        <a:buNone/>
                      </a:pPr>
                      <a:r>
                        <a:rPr lang="en-US" sz="2400" b="0" i="0" u="none" strike="noStrike" noProof="0">
                          <a:latin typeface="Calibri"/>
                        </a:rPr>
                        <a:t>$10,000</a:t>
                      </a:r>
                      <a:endParaRPr lang="en-US"/>
                    </a:p>
                  </a:txBody>
                  <a:tcPr/>
                </a:tc>
                <a:tc>
                  <a:txBody>
                    <a:bodyPr/>
                    <a:lstStyle/>
                    <a:p>
                      <a:r>
                        <a:rPr lang="en-US" sz="2400"/>
                        <a:t>Partial Funding for equipment</a:t>
                      </a:r>
                    </a:p>
                  </a:txBody>
                  <a:tcPr/>
                </a:tc>
                <a:extLst>
                  <a:ext uri="{0D108BD9-81ED-4DB2-BD59-A6C34878D82A}">
                    <a16:rowId xmlns:a16="http://schemas.microsoft.com/office/drawing/2014/main" val="426232965"/>
                  </a:ext>
                </a:extLst>
              </a:tr>
              <a:tr h="863677">
                <a:tc>
                  <a:txBody>
                    <a:bodyPr/>
                    <a:lstStyle/>
                    <a:p>
                      <a:pPr lvl="0" algn="l">
                        <a:lnSpc>
                          <a:spcPct val="100000"/>
                        </a:lnSpc>
                        <a:spcBef>
                          <a:spcPts val="0"/>
                        </a:spcBef>
                        <a:spcAft>
                          <a:spcPts val="0"/>
                        </a:spcAft>
                        <a:buNone/>
                      </a:pPr>
                      <a:r>
                        <a:rPr lang="en-US" sz="2400" b="0" i="0" u="none" strike="noStrike" noProof="0">
                          <a:latin typeface="Calibri"/>
                        </a:rPr>
                        <a:t>Dac at the MAC </a:t>
                      </a:r>
                    </a:p>
                  </a:txBody>
                  <a:tcPr/>
                </a:tc>
                <a:tc>
                  <a:txBody>
                    <a:bodyPr/>
                    <a:lstStyle/>
                    <a:p>
                      <a:pPr lvl="0">
                        <a:buNone/>
                      </a:pPr>
                      <a:r>
                        <a:rPr lang="en-US" sz="2400"/>
                        <a:t>Shara Skinner</a:t>
                      </a:r>
                      <a:endParaRPr lang="en-US"/>
                    </a:p>
                  </a:txBody>
                  <a:tcPr/>
                </a:tc>
                <a:tc>
                  <a:txBody>
                    <a:bodyPr/>
                    <a:lstStyle/>
                    <a:p>
                      <a:pPr lvl="0">
                        <a:buNone/>
                      </a:pPr>
                      <a:r>
                        <a:rPr lang="en-US" sz="2400" b="0" i="0" u="none" strike="noStrike" noProof="0">
                          <a:latin typeface="Calibri"/>
                        </a:rPr>
                        <a:t>$5,500</a:t>
                      </a:r>
                      <a:endParaRPr lang="en-US"/>
                    </a:p>
                  </a:txBody>
                  <a:tcPr/>
                </a:tc>
                <a:tc>
                  <a:txBody>
                    <a:bodyPr/>
                    <a:lstStyle/>
                    <a:p>
                      <a:pPr lvl="0">
                        <a:buNone/>
                      </a:pPr>
                      <a:r>
                        <a:rPr lang="en-US" sz="2400" b="0" i="0" u="none" strike="noStrike" noProof="0">
                          <a:latin typeface="Calibri"/>
                        </a:rPr>
                        <a:t>Partial Funding / one chair instead of two</a:t>
                      </a:r>
                      <a:endParaRPr lang="en-US" sz="2400"/>
                    </a:p>
                  </a:txBody>
                  <a:tcPr/>
                </a:tc>
                <a:extLst>
                  <a:ext uri="{0D108BD9-81ED-4DB2-BD59-A6C34878D82A}">
                    <a16:rowId xmlns:a16="http://schemas.microsoft.com/office/drawing/2014/main" val="2769307478"/>
                  </a:ext>
                </a:extLst>
              </a:tr>
              <a:tr h="474548">
                <a:tc>
                  <a:txBody>
                    <a:bodyPr/>
                    <a:lstStyle/>
                    <a:p>
                      <a:pPr lvl="0">
                        <a:buNone/>
                      </a:pPr>
                      <a:r>
                        <a:rPr lang="en-US" sz="2400" b="1"/>
                        <a:t>TOTAL</a:t>
                      </a:r>
                    </a:p>
                  </a:txBody>
                  <a:tcPr/>
                </a:tc>
                <a:tc>
                  <a:txBody>
                    <a:bodyPr/>
                    <a:lstStyle/>
                    <a:p>
                      <a:pPr lvl="0">
                        <a:buNone/>
                      </a:pPr>
                      <a:endParaRPr lang="en-US" sz="2400" b="1" i="0" u="none" strike="noStrike" noProof="0">
                        <a:latin typeface="Calibri"/>
                      </a:endParaRPr>
                    </a:p>
                  </a:txBody>
                  <a:tcPr/>
                </a:tc>
                <a:tc>
                  <a:txBody>
                    <a:bodyPr/>
                    <a:lstStyle/>
                    <a:p>
                      <a:pPr lvl="0">
                        <a:buNone/>
                      </a:pPr>
                      <a:r>
                        <a:rPr lang="en-US" sz="2400" b="1" i="0" u="none" strike="noStrike" noProof="0">
                          <a:latin typeface="Calibri"/>
                        </a:rPr>
                        <a:t>$86,000</a:t>
                      </a:r>
                    </a:p>
                  </a:txBody>
                  <a:tcPr/>
                </a:tc>
                <a:tc>
                  <a:txBody>
                    <a:bodyPr/>
                    <a:lstStyle/>
                    <a:p>
                      <a:pPr lvl="0">
                        <a:buNone/>
                      </a:pPr>
                      <a:endParaRPr lang="en-US" sz="2400" b="0" i="0" u="none" strike="noStrike" noProof="0">
                        <a:latin typeface="Calibri"/>
                      </a:endParaRPr>
                    </a:p>
                  </a:txBody>
                  <a:tcPr/>
                </a:tc>
                <a:extLst>
                  <a:ext uri="{0D108BD9-81ED-4DB2-BD59-A6C34878D82A}">
                    <a16:rowId xmlns:a16="http://schemas.microsoft.com/office/drawing/2014/main" val="669954241"/>
                  </a:ext>
                </a:extLst>
              </a:tr>
            </a:tbl>
          </a:graphicData>
        </a:graphic>
      </p:graphicFrame>
    </p:spTree>
    <p:extLst>
      <p:ext uri="{BB962C8B-B14F-4D97-AF65-F5344CB8AC3E}">
        <p14:creationId xmlns:p14="http://schemas.microsoft.com/office/powerpoint/2010/main" val="829400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46E91A-7DE0-4A5F-964A-BAC17C492D16}"/>
              </a:ext>
            </a:extLst>
          </p:cNvPr>
          <p:cNvSpPr>
            <a:spLocks noGrp="1"/>
          </p:cNvSpPr>
          <p:nvPr>
            <p:ph type="ctrTitle"/>
          </p:nvPr>
        </p:nvSpPr>
        <p:spPr>
          <a:xfrm>
            <a:off x="1302269" y="128356"/>
            <a:ext cx="9144000" cy="1018086"/>
          </a:xfrm>
        </p:spPr>
        <p:txBody>
          <a:bodyPr>
            <a:normAutofit/>
          </a:bodyPr>
          <a:lstStyle/>
          <a:p>
            <a:r>
              <a:rPr lang="en-US" sz="6600" b="1" dirty="0" err="1"/>
              <a:t>leadHERship</a:t>
            </a:r>
            <a:endParaRPr lang="en-US" sz="3100" b="1" dirty="0">
              <a:cs typeface="Calibri Light"/>
            </a:endParaRPr>
          </a:p>
        </p:txBody>
      </p:sp>
      <p:sp>
        <p:nvSpPr>
          <p:cNvPr id="6" name="Subtitle 5">
            <a:extLst>
              <a:ext uri="{FF2B5EF4-FFF2-40B4-BE49-F238E27FC236}">
                <a16:creationId xmlns:a16="http://schemas.microsoft.com/office/drawing/2014/main" id="{A71866DC-F01A-46B0-9584-33E6C7F2F9CE}"/>
              </a:ext>
            </a:extLst>
          </p:cNvPr>
          <p:cNvSpPr>
            <a:spLocks noGrp="1"/>
          </p:cNvSpPr>
          <p:nvPr>
            <p:ph type="subTitle" idx="1"/>
          </p:nvPr>
        </p:nvSpPr>
        <p:spPr>
          <a:xfrm>
            <a:off x="304800" y="1524000"/>
            <a:ext cx="11548533" cy="3064476"/>
          </a:xfrm>
        </p:spPr>
        <p:txBody>
          <a:bodyPr vert="horz" lIns="91440" tIns="45720" rIns="91440" bIns="45720" rtlCol="0" anchor="t">
            <a:noAutofit/>
          </a:bodyPr>
          <a:lstStyle/>
          <a:p>
            <a:pPr marL="571500" indent="-571500" algn="l">
              <a:buChar char="•"/>
            </a:pPr>
            <a:r>
              <a:rPr lang="en-US" b="1" u="sng" dirty="0" err="1">
                <a:ea typeface="+mn-lt"/>
                <a:cs typeface="+mn-lt"/>
              </a:rPr>
              <a:t>leadHERship</a:t>
            </a:r>
            <a:r>
              <a:rPr lang="en-US" dirty="0">
                <a:ea typeface="+mn-lt"/>
                <a:cs typeface="+mn-lt"/>
              </a:rPr>
              <a:t> will  foster enlightenment about issues that affect women and address gender inequality issues, as well as to drive change through community service. The program includes mentorship, workshops, and deep conversation help dismantle gender inequality, eradicate stereotypes, and assist women gain more confidence to pursue a life of impact.</a:t>
            </a:r>
          </a:p>
          <a:p>
            <a:pPr marL="571500" indent="-571500" algn="l">
              <a:buChar char="•"/>
            </a:pPr>
            <a:r>
              <a:rPr lang="en-US" dirty="0">
                <a:ea typeface="+mn-lt"/>
                <a:cs typeface="+mn-lt"/>
              </a:rPr>
              <a:t>To develop a curriculum for the entire year of 2024, there will be </a:t>
            </a:r>
            <a:r>
              <a:rPr lang="en-US" b="1" dirty="0">
                <a:ea typeface="+mn-lt"/>
                <a:cs typeface="+mn-lt"/>
              </a:rPr>
              <a:t>10 workshops</a:t>
            </a:r>
            <a:r>
              <a:rPr lang="en-US" dirty="0">
                <a:ea typeface="+mn-lt"/>
                <a:cs typeface="+mn-lt"/>
              </a:rPr>
              <a:t>. Each workshop includes </a:t>
            </a:r>
            <a:r>
              <a:rPr lang="en-US" b="1" dirty="0">
                <a:ea typeface="+mn-lt"/>
                <a:cs typeface="+mn-lt"/>
              </a:rPr>
              <a:t>interactive activities, discussions, and opportunities for participants to engage with guest speakers and mentors</a:t>
            </a:r>
            <a:r>
              <a:rPr lang="en-US" dirty="0">
                <a:ea typeface="+mn-lt"/>
                <a:cs typeface="+mn-lt"/>
              </a:rPr>
              <a:t>. Also included, regular affirmation meetings and ongoing support for participants throughout the year.</a:t>
            </a:r>
            <a:endParaRPr lang="en-US" dirty="0">
              <a:cs typeface="Calibri"/>
            </a:endParaRPr>
          </a:p>
        </p:txBody>
      </p:sp>
      <p:sp>
        <p:nvSpPr>
          <p:cNvPr id="2" name="TextBox 1">
            <a:extLst>
              <a:ext uri="{FF2B5EF4-FFF2-40B4-BE49-F238E27FC236}">
                <a16:creationId xmlns:a16="http://schemas.microsoft.com/office/drawing/2014/main" id="{55246E39-D272-4B34-B3A2-27AE985645F9}"/>
              </a:ext>
            </a:extLst>
          </p:cNvPr>
          <p:cNvSpPr txBox="1"/>
          <p:nvPr/>
        </p:nvSpPr>
        <p:spPr>
          <a:xfrm>
            <a:off x="6383068" y="969572"/>
            <a:ext cx="3776133" cy="523220"/>
          </a:xfrm>
          <a:prstGeom prst="rect">
            <a:avLst/>
          </a:prstGeom>
          <a:noFill/>
        </p:spPr>
        <p:txBody>
          <a:bodyPr wrap="square" rtlCol="0">
            <a:spAutoFit/>
          </a:bodyPr>
          <a:lstStyle/>
          <a:p>
            <a:r>
              <a:rPr lang="en-US" sz="2800" dirty="0"/>
              <a:t>Sara Amani</a:t>
            </a:r>
          </a:p>
        </p:txBody>
      </p:sp>
    </p:spTree>
    <p:extLst>
      <p:ext uri="{BB962C8B-B14F-4D97-AF65-F5344CB8AC3E}">
        <p14:creationId xmlns:p14="http://schemas.microsoft.com/office/powerpoint/2010/main" val="99640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3D9C-A5FF-2C8B-145E-2CB7FED25047}"/>
              </a:ext>
            </a:extLst>
          </p:cNvPr>
          <p:cNvSpPr>
            <a:spLocks noGrp="1"/>
          </p:cNvSpPr>
          <p:nvPr>
            <p:ph type="title"/>
          </p:nvPr>
        </p:nvSpPr>
        <p:spPr/>
        <p:txBody>
          <a:bodyPr>
            <a:normAutofit/>
          </a:bodyPr>
          <a:lstStyle/>
          <a:p>
            <a:br>
              <a:rPr lang="en-US"/>
            </a:br>
            <a:endParaRPr lang="en-US"/>
          </a:p>
        </p:txBody>
      </p:sp>
      <p:sp>
        <p:nvSpPr>
          <p:cNvPr id="7" name="Text Placeholder 6">
            <a:extLst>
              <a:ext uri="{FF2B5EF4-FFF2-40B4-BE49-F238E27FC236}">
                <a16:creationId xmlns:a16="http://schemas.microsoft.com/office/drawing/2014/main" id="{87E83405-A901-4FCF-AC31-9318F64E080A}"/>
              </a:ext>
            </a:extLst>
          </p:cNvPr>
          <p:cNvSpPr>
            <a:spLocks noGrp="1"/>
          </p:cNvSpPr>
          <p:nvPr>
            <p:ph idx="1"/>
          </p:nvPr>
        </p:nvSpPr>
        <p:spPr>
          <a:xfrm>
            <a:off x="838200" y="663087"/>
            <a:ext cx="7026443" cy="4742107"/>
          </a:xfrm>
        </p:spPr>
        <p:txBody>
          <a:bodyPr vert="horz" lIns="91440" tIns="45720" rIns="91440" bIns="45720" rtlCol="0" anchor="t">
            <a:normAutofit fontScale="92500"/>
          </a:bodyPr>
          <a:lstStyle/>
          <a:p>
            <a:pPr marL="0" indent="0" algn="ctr">
              <a:buNone/>
            </a:pPr>
            <a:r>
              <a:rPr lang="en-US" sz="4800" b="1" dirty="0">
                <a:cs typeface="Calibri"/>
              </a:rPr>
              <a:t>The MAC Visual Arts Display</a:t>
            </a:r>
            <a:endParaRPr lang="en-US" b="1" dirty="0"/>
          </a:p>
          <a:p>
            <a:pPr marL="0" indent="0">
              <a:buNone/>
            </a:pPr>
            <a:r>
              <a:rPr lang="en-US" sz="2600" dirty="0">
                <a:ea typeface="+mn-lt"/>
                <a:cs typeface="+mn-lt"/>
              </a:rPr>
              <a:t>At AWC the visual arts engender achievements from a wide range of students. These achievements should be given prominence and pride of place.</a:t>
            </a:r>
          </a:p>
          <a:p>
            <a:pPr marL="0" indent="0" algn="just">
              <a:buNone/>
            </a:pPr>
            <a:r>
              <a:rPr lang="en-US" sz="2600" dirty="0">
                <a:ea typeface="+mn-lt"/>
                <a:cs typeface="+mn-lt"/>
              </a:rPr>
              <a:t>In the new MAC, a wide corridor dividing the makerspace and television and radio has been identified as an excellent display area for wall art. </a:t>
            </a:r>
            <a:r>
              <a:rPr lang="en-US" sz="2600" b="1" dirty="0">
                <a:ea typeface="+mn-lt"/>
                <a:cs typeface="+mn-lt"/>
              </a:rPr>
              <a:t>This 50-foot-long space provides approximately 80 feet of wall, potentially a fine art gallery</a:t>
            </a:r>
            <a:r>
              <a:rPr lang="en-US" sz="2600" dirty="0">
                <a:ea typeface="+mn-lt"/>
                <a:cs typeface="+mn-lt"/>
              </a:rPr>
              <a:t>.</a:t>
            </a:r>
          </a:p>
          <a:p>
            <a:pPr marL="0" indent="0" algn="just">
              <a:buNone/>
            </a:pPr>
            <a:r>
              <a:rPr lang="en-US" sz="2600" dirty="0">
                <a:ea typeface="+mn-lt"/>
                <a:cs typeface="+mn-lt"/>
              </a:rPr>
              <a:t>A </a:t>
            </a:r>
            <a:r>
              <a:rPr lang="en-US" sz="2600" b="1" dirty="0">
                <a:ea typeface="+mn-lt"/>
                <a:cs typeface="+mn-lt"/>
              </a:rPr>
              <a:t>professional hanging and lighting system </a:t>
            </a:r>
            <a:r>
              <a:rPr lang="en-US" sz="2600" dirty="0">
                <a:ea typeface="+mn-lt"/>
                <a:cs typeface="+mn-lt"/>
              </a:rPr>
              <a:t>will turn the space into an art gallery, protecting the walls while lighting and securing 2-dimensional artworks.</a:t>
            </a:r>
            <a:endParaRPr lang="en-US" sz="2600" dirty="0">
              <a:cs typeface="Calibri"/>
            </a:endParaRPr>
          </a:p>
        </p:txBody>
      </p:sp>
      <p:pic>
        <p:nvPicPr>
          <p:cNvPr id="4" name="Picture 3" descr="Pain brush and palette">
            <a:extLst>
              <a:ext uri="{FF2B5EF4-FFF2-40B4-BE49-F238E27FC236}">
                <a16:creationId xmlns:a16="http://schemas.microsoft.com/office/drawing/2014/main" id="{50F51B23-EA8D-8873-6D09-82098FB6E297}"/>
              </a:ext>
            </a:extLst>
          </p:cNvPr>
          <p:cNvPicPr>
            <a:picLocks noChangeAspect="1"/>
          </p:cNvPicPr>
          <p:nvPr/>
        </p:nvPicPr>
        <p:blipFill>
          <a:blip r:embed="rId4"/>
          <a:stretch>
            <a:fillRect/>
          </a:stretch>
        </p:blipFill>
        <p:spPr>
          <a:xfrm>
            <a:off x="8151395" y="3568186"/>
            <a:ext cx="2857500" cy="1696814"/>
          </a:xfrm>
          <a:prstGeom prst="rect">
            <a:avLst/>
          </a:prstGeom>
        </p:spPr>
      </p:pic>
      <p:pic>
        <p:nvPicPr>
          <p:cNvPr id="5" name="Picture 4" descr="Colorful Arts Hanging on Wall · Free Stock Photo">
            <a:extLst>
              <a:ext uri="{FF2B5EF4-FFF2-40B4-BE49-F238E27FC236}">
                <a16:creationId xmlns:a16="http://schemas.microsoft.com/office/drawing/2014/main" id="{59197080-4238-8D64-5646-3F57F3304031}"/>
              </a:ext>
            </a:extLst>
          </p:cNvPr>
          <p:cNvPicPr>
            <a:picLocks noChangeAspect="1"/>
          </p:cNvPicPr>
          <p:nvPr/>
        </p:nvPicPr>
        <p:blipFill>
          <a:blip r:embed="rId5"/>
          <a:stretch>
            <a:fillRect/>
          </a:stretch>
        </p:blipFill>
        <p:spPr>
          <a:xfrm>
            <a:off x="8048725" y="1285373"/>
            <a:ext cx="3062839" cy="2031332"/>
          </a:xfrm>
          <a:prstGeom prst="rect">
            <a:avLst/>
          </a:prstGeom>
        </p:spPr>
      </p:pic>
      <p:sp>
        <p:nvSpPr>
          <p:cNvPr id="6" name="TextBox 5">
            <a:extLst>
              <a:ext uri="{FF2B5EF4-FFF2-40B4-BE49-F238E27FC236}">
                <a16:creationId xmlns:a16="http://schemas.microsoft.com/office/drawing/2014/main" id="{62D7DD56-BA9D-41FB-8E37-4EA3A5E42315}"/>
              </a:ext>
            </a:extLst>
          </p:cNvPr>
          <p:cNvSpPr txBox="1"/>
          <p:nvPr/>
        </p:nvSpPr>
        <p:spPr>
          <a:xfrm>
            <a:off x="8415867" y="504686"/>
            <a:ext cx="3776133" cy="523220"/>
          </a:xfrm>
          <a:prstGeom prst="rect">
            <a:avLst/>
          </a:prstGeom>
          <a:noFill/>
        </p:spPr>
        <p:txBody>
          <a:bodyPr wrap="square" rtlCol="0">
            <a:spAutoFit/>
          </a:bodyPr>
          <a:lstStyle/>
          <a:p>
            <a:r>
              <a:rPr lang="en-US" sz="2800" dirty="0"/>
              <a:t>Bill Blomquist</a:t>
            </a:r>
          </a:p>
        </p:txBody>
      </p:sp>
    </p:spTree>
    <p:extLst>
      <p:ext uri="{BB962C8B-B14F-4D97-AF65-F5344CB8AC3E}">
        <p14:creationId xmlns:p14="http://schemas.microsoft.com/office/powerpoint/2010/main" val="714710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09FF67C-995F-4B4D-9945-86BD556E7452}"/>
              </a:ext>
            </a:extLst>
          </p:cNvPr>
          <p:cNvSpPr/>
          <p:nvPr/>
        </p:nvSpPr>
        <p:spPr>
          <a:xfrm>
            <a:off x="2686122" y="658695"/>
            <a:ext cx="1452282" cy="1362635"/>
          </a:xfrm>
          <a:prstGeom prst="ellipse">
            <a:avLst/>
          </a:prstGeom>
          <a:solidFill>
            <a:srgbClr val="48A23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a:t>BHAG</a:t>
            </a:r>
          </a:p>
        </p:txBody>
      </p:sp>
      <p:sp>
        <p:nvSpPr>
          <p:cNvPr id="12" name="Oval 11">
            <a:extLst>
              <a:ext uri="{FF2B5EF4-FFF2-40B4-BE49-F238E27FC236}">
                <a16:creationId xmlns:a16="http://schemas.microsoft.com/office/drawing/2014/main" id="{171E3CE1-0414-4D86-A8C2-BD6085D74A92}"/>
              </a:ext>
            </a:extLst>
          </p:cNvPr>
          <p:cNvSpPr/>
          <p:nvPr/>
        </p:nvSpPr>
        <p:spPr>
          <a:xfrm>
            <a:off x="2683250" y="1929658"/>
            <a:ext cx="3412750" cy="3278849"/>
          </a:xfrm>
          <a:prstGeom prst="ellipse">
            <a:avLst/>
          </a:prstGeom>
          <a:solidFill>
            <a:srgbClr val="2CCCD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400"/>
              <a:t>Mission </a:t>
            </a:r>
          </a:p>
          <a:p>
            <a:pPr algn="ctr"/>
            <a:r>
              <a:rPr lang="en-US" sz="5400"/>
              <a:t>Vision</a:t>
            </a:r>
          </a:p>
        </p:txBody>
      </p:sp>
      <p:sp>
        <p:nvSpPr>
          <p:cNvPr id="13" name="Oval 12">
            <a:extLst>
              <a:ext uri="{FF2B5EF4-FFF2-40B4-BE49-F238E27FC236}">
                <a16:creationId xmlns:a16="http://schemas.microsoft.com/office/drawing/2014/main" id="{93FF888A-031D-42F3-BDA7-8A4226261FC6}"/>
              </a:ext>
            </a:extLst>
          </p:cNvPr>
          <p:cNvSpPr/>
          <p:nvPr/>
        </p:nvSpPr>
        <p:spPr>
          <a:xfrm>
            <a:off x="1200644" y="1461309"/>
            <a:ext cx="1768287" cy="1712260"/>
          </a:xfrm>
          <a:prstGeom prst="ellipse">
            <a:avLst/>
          </a:prstGeom>
          <a:solidFill>
            <a:srgbClr val="FFC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Student</a:t>
            </a:r>
          </a:p>
          <a:p>
            <a:pPr algn="ctr"/>
            <a:r>
              <a:rPr lang="en-US">
                <a:solidFill>
                  <a:schemeClr val="tx1"/>
                </a:solidFill>
              </a:rPr>
              <a:t>Experience Statement</a:t>
            </a:r>
          </a:p>
        </p:txBody>
      </p:sp>
      <p:sp>
        <p:nvSpPr>
          <p:cNvPr id="14" name="Oval 13">
            <a:extLst>
              <a:ext uri="{FF2B5EF4-FFF2-40B4-BE49-F238E27FC236}">
                <a16:creationId xmlns:a16="http://schemas.microsoft.com/office/drawing/2014/main" id="{211B7107-5F75-4E95-82F6-A79FF4DD6466}"/>
              </a:ext>
            </a:extLst>
          </p:cNvPr>
          <p:cNvSpPr/>
          <p:nvPr/>
        </p:nvSpPr>
        <p:spPr>
          <a:xfrm>
            <a:off x="1604822" y="381559"/>
            <a:ext cx="1120589" cy="1039906"/>
          </a:xfrm>
          <a:prstGeom prst="ellipse">
            <a:avLst/>
          </a:prstGeom>
          <a:solidFill>
            <a:srgbClr val="9B224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a:t>Values</a:t>
            </a:r>
          </a:p>
        </p:txBody>
      </p:sp>
      <p:sp>
        <p:nvSpPr>
          <p:cNvPr id="15" name="Oval 14">
            <a:extLst>
              <a:ext uri="{FF2B5EF4-FFF2-40B4-BE49-F238E27FC236}">
                <a16:creationId xmlns:a16="http://schemas.microsoft.com/office/drawing/2014/main" id="{97027D41-340D-40E5-89E6-1DE77D3FFDE4}"/>
              </a:ext>
            </a:extLst>
          </p:cNvPr>
          <p:cNvSpPr/>
          <p:nvPr/>
        </p:nvSpPr>
        <p:spPr>
          <a:xfrm>
            <a:off x="4202696" y="414632"/>
            <a:ext cx="1608044" cy="1515026"/>
          </a:xfrm>
          <a:prstGeom prst="ellipse">
            <a:avLst/>
          </a:prstGeom>
          <a:solidFill>
            <a:srgbClr val="BA0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a:solidFill>
                  <a:schemeClr val="bg1"/>
                </a:solidFill>
              </a:rPr>
              <a:t>Accessibility</a:t>
            </a:r>
          </a:p>
        </p:txBody>
      </p:sp>
      <p:sp>
        <p:nvSpPr>
          <p:cNvPr id="16" name="Oval 15">
            <a:extLst>
              <a:ext uri="{FF2B5EF4-FFF2-40B4-BE49-F238E27FC236}">
                <a16:creationId xmlns:a16="http://schemas.microsoft.com/office/drawing/2014/main" id="{439598F1-5B3A-46F4-8107-B8DE36948D59}"/>
              </a:ext>
            </a:extLst>
          </p:cNvPr>
          <p:cNvSpPr/>
          <p:nvPr/>
        </p:nvSpPr>
        <p:spPr>
          <a:xfrm>
            <a:off x="5679981" y="1421465"/>
            <a:ext cx="1608044" cy="1515026"/>
          </a:xfrm>
          <a:prstGeom prst="ellipse">
            <a:avLst/>
          </a:prstGeom>
          <a:solidFill>
            <a:srgbClr val="BA0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a:solidFill>
                  <a:schemeClr val="bg1"/>
                </a:solidFill>
              </a:rPr>
              <a:t>Technology</a:t>
            </a:r>
          </a:p>
        </p:txBody>
      </p:sp>
      <p:sp>
        <p:nvSpPr>
          <p:cNvPr id="17" name="Oval 16">
            <a:extLst>
              <a:ext uri="{FF2B5EF4-FFF2-40B4-BE49-F238E27FC236}">
                <a16:creationId xmlns:a16="http://schemas.microsoft.com/office/drawing/2014/main" id="{5A60FA0B-F011-4F90-BA53-6F6BC9BAAEB9}"/>
              </a:ext>
            </a:extLst>
          </p:cNvPr>
          <p:cNvSpPr/>
          <p:nvPr/>
        </p:nvSpPr>
        <p:spPr>
          <a:xfrm>
            <a:off x="6154271" y="2968792"/>
            <a:ext cx="1608044" cy="1515026"/>
          </a:xfrm>
          <a:prstGeom prst="ellipse">
            <a:avLst/>
          </a:prstGeom>
          <a:solidFill>
            <a:srgbClr val="BA0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a:solidFill>
                  <a:schemeClr val="bg1"/>
                </a:solidFill>
              </a:rPr>
              <a:t>Agility</a:t>
            </a:r>
          </a:p>
        </p:txBody>
      </p:sp>
      <p:sp>
        <p:nvSpPr>
          <p:cNvPr id="18" name="Oval 17">
            <a:extLst>
              <a:ext uri="{FF2B5EF4-FFF2-40B4-BE49-F238E27FC236}">
                <a16:creationId xmlns:a16="http://schemas.microsoft.com/office/drawing/2014/main" id="{3234F0DC-02B4-417D-8C37-29DCD1FB489F}"/>
              </a:ext>
            </a:extLst>
          </p:cNvPr>
          <p:cNvSpPr/>
          <p:nvPr/>
        </p:nvSpPr>
        <p:spPr>
          <a:xfrm>
            <a:off x="5537527" y="4483818"/>
            <a:ext cx="1608044" cy="1515026"/>
          </a:xfrm>
          <a:prstGeom prst="ellipse">
            <a:avLst/>
          </a:prstGeom>
          <a:solidFill>
            <a:srgbClr val="BA0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a:solidFill>
                  <a:schemeClr val="bg1"/>
                </a:solidFill>
              </a:rPr>
              <a:t>Prosperity</a:t>
            </a:r>
          </a:p>
        </p:txBody>
      </p:sp>
      <p:sp>
        <p:nvSpPr>
          <p:cNvPr id="19" name="Oval 18">
            <a:extLst>
              <a:ext uri="{FF2B5EF4-FFF2-40B4-BE49-F238E27FC236}">
                <a16:creationId xmlns:a16="http://schemas.microsoft.com/office/drawing/2014/main" id="{66B54DC9-00E1-4254-9B3A-DC34B715009A}"/>
              </a:ext>
            </a:extLst>
          </p:cNvPr>
          <p:cNvSpPr/>
          <p:nvPr/>
        </p:nvSpPr>
        <p:spPr>
          <a:xfrm>
            <a:off x="1263777" y="3207124"/>
            <a:ext cx="1419473" cy="1409464"/>
          </a:xfrm>
          <a:prstGeom prst="ellipse">
            <a:avLst/>
          </a:prstGeom>
          <a:solidFill>
            <a:srgbClr val="FA46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Innovation</a:t>
            </a:r>
          </a:p>
          <a:p>
            <a:pPr algn="ctr"/>
            <a:r>
              <a:rPr lang="en-US" sz="1400" b="1"/>
              <a:t>Fund</a:t>
            </a:r>
          </a:p>
        </p:txBody>
      </p:sp>
      <p:sp>
        <p:nvSpPr>
          <p:cNvPr id="20" name="TextBox 19">
            <a:extLst>
              <a:ext uri="{FF2B5EF4-FFF2-40B4-BE49-F238E27FC236}">
                <a16:creationId xmlns:a16="http://schemas.microsoft.com/office/drawing/2014/main" id="{B3D78B28-8CA4-483D-BE05-25A66021A9C9}"/>
              </a:ext>
            </a:extLst>
          </p:cNvPr>
          <p:cNvSpPr txBox="1"/>
          <p:nvPr/>
        </p:nvSpPr>
        <p:spPr>
          <a:xfrm>
            <a:off x="5810740" y="622539"/>
            <a:ext cx="6067495" cy="646331"/>
          </a:xfrm>
          <a:prstGeom prst="rect">
            <a:avLst/>
          </a:prstGeom>
          <a:noFill/>
        </p:spPr>
        <p:txBody>
          <a:bodyPr wrap="square" rtlCol="0">
            <a:spAutoFit/>
          </a:bodyPr>
          <a:lstStyle/>
          <a:p>
            <a:r>
              <a:rPr lang="en-US"/>
              <a:t>Guided Pathways / Data-Drive Class Schedule / HS Articulation / Wrap Around Services / OER / Resources Management </a:t>
            </a:r>
          </a:p>
        </p:txBody>
      </p:sp>
      <p:sp>
        <p:nvSpPr>
          <p:cNvPr id="21" name="TextBox 20">
            <a:extLst>
              <a:ext uri="{FF2B5EF4-FFF2-40B4-BE49-F238E27FC236}">
                <a16:creationId xmlns:a16="http://schemas.microsoft.com/office/drawing/2014/main" id="{120EBD3B-7557-4DAD-A8D3-F3757380C857}"/>
              </a:ext>
            </a:extLst>
          </p:cNvPr>
          <p:cNvSpPr txBox="1"/>
          <p:nvPr/>
        </p:nvSpPr>
        <p:spPr>
          <a:xfrm>
            <a:off x="7288025" y="1898966"/>
            <a:ext cx="4701779" cy="646331"/>
          </a:xfrm>
          <a:prstGeom prst="rect">
            <a:avLst/>
          </a:prstGeom>
          <a:noFill/>
        </p:spPr>
        <p:txBody>
          <a:bodyPr wrap="square" rtlCol="0">
            <a:spAutoFit/>
          </a:bodyPr>
          <a:lstStyle/>
          <a:p>
            <a:r>
              <a:rPr lang="en-US"/>
              <a:t>Tech Literacy / Increased Automation / </a:t>
            </a:r>
          </a:p>
          <a:p>
            <a:r>
              <a:rPr lang="en-US"/>
              <a:t>Enriched Tech / IT Audit Remediation</a:t>
            </a:r>
          </a:p>
        </p:txBody>
      </p:sp>
      <p:sp>
        <p:nvSpPr>
          <p:cNvPr id="22" name="TextBox 21">
            <a:extLst>
              <a:ext uri="{FF2B5EF4-FFF2-40B4-BE49-F238E27FC236}">
                <a16:creationId xmlns:a16="http://schemas.microsoft.com/office/drawing/2014/main" id="{E6A5D64A-CD1A-44A9-A6CB-8C12D4C8D89A}"/>
              </a:ext>
            </a:extLst>
          </p:cNvPr>
          <p:cNvSpPr txBox="1"/>
          <p:nvPr/>
        </p:nvSpPr>
        <p:spPr>
          <a:xfrm>
            <a:off x="7820586" y="3212311"/>
            <a:ext cx="4701779" cy="923330"/>
          </a:xfrm>
          <a:prstGeom prst="rect">
            <a:avLst/>
          </a:prstGeom>
          <a:noFill/>
        </p:spPr>
        <p:txBody>
          <a:bodyPr wrap="square" rtlCol="0">
            <a:spAutoFit/>
          </a:bodyPr>
          <a:lstStyle/>
          <a:p>
            <a:r>
              <a:rPr lang="en-US"/>
              <a:t>Shared Governance / Sensible Work </a:t>
            </a:r>
          </a:p>
          <a:p>
            <a:r>
              <a:rPr lang="en-US"/>
              <a:t>Flows / Cross Training / </a:t>
            </a:r>
          </a:p>
          <a:p>
            <a:r>
              <a:rPr lang="en-US"/>
              <a:t>Professional Development</a:t>
            </a:r>
          </a:p>
        </p:txBody>
      </p:sp>
      <p:sp>
        <p:nvSpPr>
          <p:cNvPr id="23" name="TextBox 22">
            <a:extLst>
              <a:ext uri="{FF2B5EF4-FFF2-40B4-BE49-F238E27FC236}">
                <a16:creationId xmlns:a16="http://schemas.microsoft.com/office/drawing/2014/main" id="{466E97DF-D240-43A3-85B5-3F28F92821CD}"/>
              </a:ext>
            </a:extLst>
          </p:cNvPr>
          <p:cNvSpPr txBox="1"/>
          <p:nvPr/>
        </p:nvSpPr>
        <p:spPr>
          <a:xfrm>
            <a:off x="7176456" y="4513205"/>
            <a:ext cx="4701779" cy="923330"/>
          </a:xfrm>
          <a:prstGeom prst="rect">
            <a:avLst/>
          </a:prstGeom>
          <a:noFill/>
        </p:spPr>
        <p:txBody>
          <a:bodyPr wrap="square" rtlCol="0">
            <a:spAutoFit/>
          </a:bodyPr>
          <a:lstStyle/>
          <a:p>
            <a:r>
              <a:rPr lang="en-US"/>
              <a:t>Guiding Principles of Learning (GPL) / Prior </a:t>
            </a:r>
          </a:p>
          <a:p>
            <a:r>
              <a:rPr lang="en-US"/>
              <a:t>Learning Assessment (PLA) / Economic Growth &amp; Program Development</a:t>
            </a:r>
          </a:p>
        </p:txBody>
      </p:sp>
      <p:sp>
        <p:nvSpPr>
          <p:cNvPr id="24" name="TextBox 23">
            <a:extLst>
              <a:ext uri="{FF2B5EF4-FFF2-40B4-BE49-F238E27FC236}">
                <a16:creationId xmlns:a16="http://schemas.microsoft.com/office/drawing/2014/main" id="{D9204583-17E7-4981-ADA3-13E724BB974A}"/>
              </a:ext>
            </a:extLst>
          </p:cNvPr>
          <p:cNvSpPr txBox="1"/>
          <p:nvPr/>
        </p:nvSpPr>
        <p:spPr>
          <a:xfrm>
            <a:off x="7376624" y="5833484"/>
            <a:ext cx="5145741" cy="830997"/>
          </a:xfrm>
          <a:prstGeom prst="rect">
            <a:avLst/>
          </a:prstGeom>
          <a:noFill/>
        </p:spPr>
        <p:txBody>
          <a:bodyPr wrap="square" rtlCol="0">
            <a:spAutoFit/>
          </a:bodyPr>
          <a:lstStyle/>
          <a:p>
            <a:r>
              <a:rPr lang="en-US" sz="4800" b="1" i="1" dirty="0"/>
              <a:t>The Plan Elements</a:t>
            </a:r>
          </a:p>
        </p:txBody>
      </p:sp>
    </p:spTree>
    <p:extLst>
      <p:ext uri="{BB962C8B-B14F-4D97-AF65-F5344CB8AC3E}">
        <p14:creationId xmlns:p14="http://schemas.microsoft.com/office/powerpoint/2010/main" val="71780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DE53-CABA-9BB4-E6B4-CEBF3EE641AB}"/>
              </a:ext>
            </a:extLst>
          </p:cNvPr>
          <p:cNvSpPr>
            <a:spLocks noGrp="1"/>
          </p:cNvSpPr>
          <p:nvPr>
            <p:ph type="title"/>
          </p:nvPr>
        </p:nvSpPr>
        <p:spPr>
          <a:xfrm>
            <a:off x="807269" y="2488756"/>
            <a:ext cx="10447216" cy="720791"/>
          </a:xfrm>
        </p:spPr>
        <p:txBody>
          <a:bodyPr>
            <a:normAutofit fontScale="90000"/>
          </a:bodyPr>
          <a:lstStyle/>
          <a:p>
            <a:pPr algn="ctr"/>
            <a:br>
              <a:rPr lang="en-US" b="1" dirty="0">
                <a:cs typeface="Calibri Light"/>
              </a:rPr>
            </a:br>
            <a:br>
              <a:rPr lang="en-US" b="1" dirty="0">
                <a:cs typeface="Calibri Light"/>
              </a:rPr>
            </a:br>
            <a:br>
              <a:rPr lang="en-US" b="1" dirty="0">
                <a:cs typeface="Calibri Light"/>
              </a:rPr>
            </a:br>
            <a:r>
              <a:rPr lang="en-US" b="1" dirty="0">
                <a:latin typeface="+mn-lt"/>
                <a:cs typeface="Calibri Light"/>
              </a:rPr>
              <a:t>Yuma History Application</a:t>
            </a:r>
            <a:br>
              <a:rPr lang="en-US" b="1" dirty="0">
                <a:cs typeface="Calibri Light"/>
              </a:rPr>
            </a:br>
            <a:r>
              <a:rPr lang="en-US" sz="4000" b="1" dirty="0">
                <a:cs typeface="Calibri Light"/>
              </a:rPr>
              <a:t>Ellen </a:t>
            </a:r>
            <a:r>
              <a:rPr lang="en-US" sz="4000" b="1" dirty="0" err="1">
                <a:cs typeface="Calibri Light"/>
              </a:rPr>
              <a:t>Riek</a:t>
            </a:r>
            <a:endParaRPr lang="en-US" sz="4000" b="1" dirty="0">
              <a:cs typeface="Calibri Light"/>
            </a:endParaRPr>
          </a:p>
        </p:txBody>
      </p:sp>
      <p:sp>
        <p:nvSpPr>
          <p:cNvPr id="3" name="Text Placeholder 2">
            <a:extLst>
              <a:ext uri="{FF2B5EF4-FFF2-40B4-BE49-F238E27FC236}">
                <a16:creationId xmlns:a16="http://schemas.microsoft.com/office/drawing/2014/main" id="{273581D3-0888-5669-81EC-62A043E4F984}"/>
              </a:ext>
            </a:extLst>
          </p:cNvPr>
          <p:cNvSpPr>
            <a:spLocks noGrp="1"/>
          </p:cNvSpPr>
          <p:nvPr>
            <p:ph type="body" idx="1"/>
          </p:nvPr>
        </p:nvSpPr>
        <p:spPr>
          <a:xfrm>
            <a:off x="625221" y="3466220"/>
            <a:ext cx="10849925" cy="2844192"/>
          </a:xfrm>
        </p:spPr>
        <p:txBody>
          <a:bodyPr vert="horz" lIns="91440" tIns="45720" rIns="91440" bIns="45720" rtlCol="0" anchor="t">
            <a:normAutofit/>
          </a:bodyPr>
          <a:lstStyle/>
          <a:p>
            <a:endParaRPr lang="en-US">
              <a:solidFill>
                <a:srgbClr val="898989"/>
              </a:solidFill>
              <a:ea typeface="+mn-lt"/>
              <a:cs typeface="+mn-lt"/>
            </a:endParaRPr>
          </a:p>
          <a:p>
            <a:endParaRPr lang="en-US" sz="3200">
              <a:solidFill>
                <a:schemeClr val="tx1"/>
              </a:solidFill>
              <a:cs typeface="Calibri"/>
            </a:endParaRPr>
          </a:p>
        </p:txBody>
      </p:sp>
      <p:sp>
        <p:nvSpPr>
          <p:cNvPr id="4" name="TextBox 3">
            <a:extLst>
              <a:ext uri="{FF2B5EF4-FFF2-40B4-BE49-F238E27FC236}">
                <a16:creationId xmlns:a16="http://schemas.microsoft.com/office/drawing/2014/main" id="{B3F6DBAD-A22C-857A-E213-954443ED2562}"/>
              </a:ext>
            </a:extLst>
          </p:cNvPr>
          <p:cNvSpPr txBox="1"/>
          <p:nvPr/>
        </p:nvSpPr>
        <p:spPr>
          <a:xfrm>
            <a:off x="302847" y="3321538"/>
            <a:ext cx="1142804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imes New Roman"/>
                <a:ea typeface="+mn-lt"/>
                <a:cs typeface="+mn-lt"/>
              </a:rPr>
              <a:t>This project addresses several aspects of the AWC Student Experience, Pillar 4 of Guided Pathways, serves the AWC mission by “creating partnerships” that will enhance and support “thriving communities”, putting </a:t>
            </a:r>
            <a:r>
              <a:rPr lang="en-US" sz="2400" b="1" dirty="0">
                <a:latin typeface="Times New Roman"/>
                <a:ea typeface="+mn-lt"/>
                <a:cs typeface="+mn-lt"/>
              </a:rPr>
              <a:t>AWC students at the heart of educating others about Yuma History.</a:t>
            </a:r>
          </a:p>
          <a:p>
            <a:endParaRPr lang="en-US" sz="2400" dirty="0">
              <a:latin typeface="Times New Roman"/>
              <a:cs typeface="Calibri"/>
            </a:endParaRPr>
          </a:p>
          <a:p>
            <a:r>
              <a:rPr lang="en-US" sz="2400" dirty="0">
                <a:latin typeface="Times New Roman"/>
                <a:ea typeface="+mn-lt"/>
                <a:cs typeface="+mn-lt"/>
              </a:rPr>
              <a:t>Using an app called </a:t>
            </a:r>
            <a:r>
              <a:rPr lang="en-US" sz="2400" dirty="0" err="1">
                <a:latin typeface="Times New Roman"/>
                <a:ea typeface="+mn-lt"/>
                <a:cs typeface="+mn-lt"/>
              </a:rPr>
              <a:t>Cuseum</a:t>
            </a:r>
            <a:r>
              <a:rPr lang="en-US" sz="2400" dirty="0">
                <a:latin typeface="Times New Roman"/>
                <a:ea typeface="+mn-lt"/>
                <a:cs typeface="+mn-lt"/>
              </a:rPr>
              <a:t>, </a:t>
            </a:r>
            <a:r>
              <a:rPr lang="en-US" sz="2400" b="1" dirty="0">
                <a:latin typeface="Times New Roman"/>
                <a:ea typeface="+mn-lt"/>
                <a:cs typeface="+mn-lt"/>
              </a:rPr>
              <a:t>students will create rich digital content </a:t>
            </a:r>
            <a:r>
              <a:rPr lang="en-US" sz="2400" dirty="0">
                <a:latin typeface="Times New Roman"/>
                <a:ea typeface="+mn-lt"/>
                <a:cs typeface="+mn-lt"/>
              </a:rPr>
              <a:t>through the learned skills of historical research, storytelling and editing. It will </a:t>
            </a:r>
            <a:r>
              <a:rPr lang="en-US" sz="2400" b="1" dirty="0">
                <a:latin typeface="Times New Roman"/>
                <a:ea typeface="+mn-lt"/>
                <a:cs typeface="+mn-lt"/>
              </a:rPr>
              <a:t>promote the region </a:t>
            </a:r>
            <a:r>
              <a:rPr lang="en-US" sz="2400" dirty="0">
                <a:latin typeface="Times New Roman"/>
                <a:ea typeface="+mn-lt"/>
                <a:cs typeface="+mn-lt"/>
              </a:rPr>
              <a:t>in a collaborative way and, most importantly, </a:t>
            </a:r>
            <a:r>
              <a:rPr lang="en-US" sz="2400" b="1" dirty="0">
                <a:latin typeface="Times New Roman"/>
                <a:ea typeface="+mn-lt"/>
                <a:cs typeface="+mn-lt"/>
              </a:rPr>
              <a:t>engages students in sharing their work </a:t>
            </a:r>
            <a:r>
              <a:rPr lang="en-US" sz="2400" dirty="0">
                <a:latin typeface="Times New Roman"/>
                <a:ea typeface="+mn-lt"/>
                <a:cs typeface="+mn-lt"/>
              </a:rPr>
              <a:t>to educate others about our </a:t>
            </a:r>
            <a:r>
              <a:rPr lang="en-US" sz="2400" b="1" dirty="0">
                <a:latin typeface="Times New Roman"/>
                <a:ea typeface="+mn-lt"/>
                <a:cs typeface="+mn-lt"/>
              </a:rPr>
              <a:t>unique Yuma history</a:t>
            </a:r>
            <a:r>
              <a:rPr lang="en-US" sz="2400" dirty="0">
                <a:latin typeface="Times New Roman"/>
                <a:ea typeface="+mn-lt"/>
                <a:cs typeface="+mn-lt"/>
              </a:rPr>
              <a:t>.</a:t>
            </a:r>
            <a:endParaRPr lang="en-US" sz="2400" dirty="0">
              <a:latin typeface="Times New Roman"/>
              <a:cs typeface="Times New Roman"/>
            </a:endParaRPr>
          </a:p>
        </p:txBody>
      </p:sp>
    </p:spTree>
    <p:extLst>
      <p:ext uri="{BB962C8B-B14F-4D97-AF65-F5344CB8AC3E}">
        <p14:creationId xmlns:p14="http://schemas.microsoft.com/office/powerpoint/2010/main" val="488369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lose-up of leafy greens in garden bed">
            <a:extLst>
              <a:ext uri="{FF2B5EF4-FFF2-40B4-BE49-F238E27FC236}">
                <a16:creationId xmlns:a16="http://schemas.microsoft.com/office/drawing/2014/main" id="{709E2675-058A-8D9C-6617-DCD1C6B48267}"/>
              </a:ext>
            </a:extLst>
          </p:cNvPr>
          <p:cNvPicPr>
            <a:picLocks noChangeAspect="1"/>
          </p:cNvPicPr>
          <p:nvPr/>
        </p:nvPicPr>
        <p:blipFill rotWithShape="1">
          <a:blip r:embed="rId2"/>
          <a:srcRect l="3603" t="9091" r="19695"/>
          <a:stretch/>
        </p:blipFill>
        <p:spPr>
          <a:xfrm>
            <a:off x="6034179" y="10"/>
            <a:ext cx="6157821"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C1F1855-EE20-424A-A5BB-C5144EFC7261}"/>
              </a:ext>
            </a:extLst>
          </p:cNvPr>
          <p:cNvSpPr>
            <a:spLocks noGrp="1"/>
          </p:cNvSpPr>
          <p:nvPr>
            <p:ph type="ctrTitle"/>
          </p:nvPr>
        </p:nvSpPr>
        <p:spPr>
          <a:xfrm>
            <a:off x="477980" y="866639"/>
            <a:ext cx="4023360" cy="946414"/>
          </a:xfrm>
        </p:spPr>
        <p:txBody>
          <a:bodyPr anchor="b">
            <a:normAutofit fontScale="90000"/>
          </a:bodyPr>
          <a:lstStyle/>
          <a:p>
            <a:pPr algn="l"/>
            <a:r>
              <a:rPr lang="en-US" sz="4800" b="1" dirty="0">
                <a:latin typeface="+mn-lt"/>
                <a:cs typeface="Calibri Light"/>
              </a:rPr>
              <a:t>Living Walls</a:t>
            </a:r>
            <a:br>
              <a:rPr lang="en-US" sz="4800" b="1" dirty="0">
                <a:latin typeface="+mn-lt"/>
                <a:cs typeface="Calibri Light"/>
              </a:rPr>
            </a:br>
            <a:r>
              <a:rPr lang="en-US" sz="2800" b="1" dirty="0">
                <a:latin typeface="+mn-lt"/>
                <a:cs typeface="Calibri Light"/>
              </a:rPr>
              <a:t>Tosha Gillespie</a:t>
            </a:r>
          </a:p>
        </p:txBody>
      </p:sp>
      <p:sp>
        <p:nvSpPr>
          <p:cNvPr id="6" name="Subtitle 5">
            <a:extLst>
              <a:ext uri="{FF2B5EF4-FFF2-40B4-BE49-F238E27FC236}">
                <a16:creationId xmlns:a16="http://schemas.microsoft.com/office/drawing/2014/main" id="{59D554D4-8895-4D16-9195-67F38B129EC8}"/>
              </a:ext>
            </a:extLst>
          </p:cNvPr>
          <p:cNvSpPr>
            <a:spLocks noGrp="1"/>
          </p:cNvSpPr>
          <p:nvPr>
            <p:ph type="subTitle" idx="1"/>
          </p:nvPr>
        </p:nvSpPr>
        <p:spPr>
          <a:xfrm>
            <a:off x="473021" y="1818002"/>
            <a:ext cx="5029589" cy="4173359"/>
          </a:xfrm>
        </p:spPr>
        <p:txBody>
          <a:bodyPr vert="horz" lIns="91440" tIns="45720" rIns="91440" bIns="45720" rtlCol="0" anchor="t">
            <a:noAutofit/>
          </a:bodyPr>
          <a:lstStyle/>
          <a:p>
            <a:pPr marL="171450" indent="-171450" algn="l">
              <a:buChar char="•"/>
            </a:pPr>
            <a:r>
              <a:rPr lang="en-US" dirty="0">
                <a:latin typeface="Times New Roman"/>
                <a:ea typeface="+mn-lt"/>
                <a:cs typeface="+mn-lt"/>
              </a:rPr>
              <a:t>To create free-standing </a:t>
            </a:r>
            <a:r>
              <a:rPr lang="en-US" b="1" dirty="0">
                <a:latin typeface="Times New Roman"/>
                <a:ea typeface="+mn-lt"/>
                <a:cs typeface="+mn-lt"/>
              </a:rPr>
              <a:t>Living Wall indoor planters to grow lettuce/salad crops and herbs</a:t>
            </a:r>
            <a:r>
              <a:rPr lang="en-US" dirty="0">
                <a:latin typeface="Times New Roman"/>
                <a:ea typeface="+mn-lt"/>
                <a:cs typeface="+mn-lt"/>
              </a:rPr>
              <a:t> to create a visually pleasing, educational and air purifying experience. </a:t>
            </a:r>
          </a:p>
          <a:p>
            <a:pPr marL="171450" indent="-171450" algn="l">
              <a:buChar char="•"/>
            </a:pPr>
            <a:r>
              <a:rPr lang="en-US" dirty="0">
                <a:latin typeface="Times New Roman"/>
                <a:ea typeface="+mn-lt"/>
                <a:cs typeface="+mn-lt"/>
              </a:rPr>
              <a:t>The maintenance and design by the Ag Department and </a:t>
            </a:r>
            <a:r>
              <a:rPr lang="en-US" b="1" dirty="0">
                <a:latin typeface="Times New Roman"/>
                <a:ea typeface="+mn-lt"/>
                <a:cs typeface="+mn-lt"/>
              </a:rPr>
              <a:t>Ag course PLS-108 - Plants and People</a:t>
            </a:r>
            <a:r>
              <a:rPr lang="en-US" dirty="0">
                <a:latin typeface="Times New Roman"/>
                <a:ea typeface="+mn-lt"/>
                <a:cs typeface="+mn-lt"/>
              </a:rPr>
              <a:t>. </a:t>
            </a:r>
          </a:p>
          <a:p>
            <a:pPr marL="171450" indent="-171450" algn="l">
              <a:buChar char="•"/>
            </a:pPr>
            <a:r>
              <a:rPr lang="en-US" dirty="0">
                <a:latin typeface="Times New Roman"/>
                <a:ea typeface="+mn-lt"/>
                <a:cs typeface="+mn-lt"/>
              </a:rPr>
              <a:t>This project looks to close the circle by </a:t>
            </a:r>
            <a:r>
              <a:rPr lang="en-US" b="1" dirty="0">
                <a:latin typeface="Times New Roman"/>
                <a:ea typeface="+mn-lt"/>
                <a:cs typeface="+mn-lt"/>
              </a:rPr>
              <a:t>bringing plants to students </a:t>
            </a:r>
            <a:r>
              <a:rPr lang="en-US" dirty="0">
                <a:latin typeface="Times New Roman"/>
                <a:ea typeface="+mn-lt"/>
                <a:cs typeface="+mn-lt"/>
              </a:rPr>
              <a:t>and in the process working to reduce stress and increase air quality. </a:t>
            </a:r>
            <a:endParaRPr lang="en-US" sz="1400" dirty="0">
              <a:latin typeface="Times New Roman"/>
              <a:ea typeface="+mn-lt"/>
              <a:cs typeface="+mn-lt"/>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559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BBC2-6B88-F0F0-FDF5-31073E4283B3}"/>
              </a:ext>
            </a:extLst>
          </p:cNvPr>
          <p:cNvSpPr>
            <a:spLocks noGrp="1"/>
          </p:cNvSpPr>
          <p:nvPr>
            <p:ph type="title"/>
          </p:nvPr>
        </p:nvSpPr>
        <p:spPr/>
        <p:txBody>
          <a:bodyPr>
            <a:normAutofit/>
          </a:bodyPr>
          <a:lstStyle/>
          <a:p>
            <a:pPr algn="ctr"/>
            <a:r>
              <a:rPr lang="en-US" b="1">
                <a:cs typeface="Calibri Light"/>
              </a:rPr>
              <a:t>Assistive Technology Lab Renovation</a:t>
            </a:r>
            <a:br>
              <a:rPr lang="en-US" b="1">
                <a:cs typeface="Calibri Light"/>
              </a:rPr>
            </a:br>
            <a:r>
              <a:rPr lang="en-US" sz="2800" b="1">
                <a:cs typeface="Calibri Light"/>
              </a:rPr>
              <a:t>Lisa Swenson</a:t>
            </a:r>
            <a:endParaRPr lang="en-US" sz="2800">
              <a:cs typeface="Calibri Light"/>
            </a:endParaRPr>
          </a:p>
        </p:txBody>
      </p:sp>
      <p:sp>
        <p:nvSpPr>
          <p:cNvPr id="6" name="Content Placeholder 5">
            <a:extLst>
              <a:ext uri="{FF2B5EF4-FFF2-40B4-BE49-F238E27FC236}">
                <a16:creationId xmlns:a16="http://schemas.microsoft.com/office/drawing/2014/main" id="{4FD37DD8-1F5F-6193-0F0E-FBBA7F0B21EB}"/>
              </a:ext>
            </a:extLst>
          </p:cNvPr>
          <p:cNvSpPr>
            <a:spLocks noGrp="1"/>
          </p:cNvSpPr>
          <p:nvPr>
            <p:ph idx="1"/>
          </p:nvPr>
        </p:nvSpPr>
        <p:spPr>
          <a:xfrm>
            <a:off x="838200" y="1595587"/>
            <a:ext cx="10515600" cy="4351338"/>
          </a:xfrm>
        </p:spPr>
        <p:txBody>
          <a:bodyPr vert="horz" lIns="91440" tIns="45720" rIns="91440" bIns="45720" rtlCol="0" anchor="t">
            <a:noAutofit/>
          </a:bodyPr>
          <a:lstStyle/>
          <a:p>
            <a:r>
              <a:rPr lang="en-US" sz="2400" dirty="0">
                <a:latin typeface="Times New Roman"/>
                <a:ea typeface="+mn-lt"/>
                <a:cs typeface="+mn-lt"/>
              </a:rPr>
              <a:t>To </a:t>
            </a:r>
            <a:r>
              <a:rPr lang="en-US" sz="2400" b="1" dirty="0">
                <a:latin typeface="Times New Roman"/>
                <a:ea typeface="+mn-lt"/>
                <a:cs typeface="+mn-lt"/>
              </a:rPr>
              <a:t>Increase student comfort and ease when accessing assistive technology and tutoring</a:t>
            </a:r>
            <a:r>
              <a:rPr lang="en-US" sz="2400" dirty="0">
                <a:latin typeface="Times New Roman"/>
                <a:ea typeface="+mn-lt"/>
                <a:cs typeface="+mn-lt"/>
              </a:rPr>
              <a:t>, supplementing their learning experience.</a:t>
            </a:r>
          </a:p>
          <a:p>
            <a:r>
              <a:rPr lang="en-US" sz="2400" b="1" dirty="0">
                <a:latin typeface="Times New Roman"/>
                <a:ea typeface="+mn-lt"/>
                <a:cs typeface="+mn-lt"/>
              </a:rPr>
              <a:t>A change in atmosphere in this Lab </a:t>
            </a:r>
            <a:r>
              <a:rPr lang="en-US" sz="2400" dirty="0">
                <a:latin typeface="Times New Roman"/>
                <a:ea typeface="+mn-lt"/>
                <a:cs typeface="+mn-lt"/>
              </a:rPr>
              <a:t>would give it the clean, welcoming, and professional touch it desperately needs. Additionally, the AT Lab’s desks do not allow for any height modification, which is a possible accessibility issue for students with mobility aids, such as wheelchairs.</a:t>
            </a:r>
          </a:p>
          <a:p>
            <a:r>
              <a:rPr lang="en-US" sz="2400" dirty="0">
                <a:latin typeface="Times New Roman"/>
                <a:ea typeface="+mn-lt"/>
                <a:cs typeface="+mn-lt"/>
              </a:rPr>
              <a:t>Includes a fresh coat of paint, new carpet, a front desk, study chairs, conference table, modern room dividers, chairs, </a:t>
            </a:r>
            <a:r>
              <a:rPr lang="en-US" sz="2400" b="1" dirty="0">
                <a:latin typeface="Times New Roman"/>
                <a:ea typeface="+mn-lt"/>
                <a:cs typeface="+mn-lt"/>
              </a:rPr>
              <a:t>height-adjustable desks</a:t>
            </a:r>
            <a:r>
              <a:rPr lang="en-US" sz="2400" dirty="0">
                <a:latin typeface="Times New Roman"/>
                <a:ea typeface="+mn-lt"/>
                <a:cs typeface="+mn-lt"/>
              </a:rPr>
              <a:t>, a front desk, and a new conference table; as well as to add two couches, an armchair, a side table, lamps, and a rug to create a </a:t>
            </a:r>
            <a:r>
              <a:rPr lang="en-US" sz="2400" b="1" dirty="0">
                <a:latin typeface="Times New Roman"/>
                <a:ea typeface="+mn-lt"/>
                <a:cs typeface="+mn-lt"/>
              </a:rPr>
              <a:t>separate comfortable / relaxed space for students</a:t>
            </a:r>
            <a:r>
              <a:rPr lang="en-US" sz="2400" dirty="0">
                <a:latin typeface="Times New Roman"/>
                <a:ea typeface="+mn-lt"/>
                <a:cs typeface="+mn-lt"/>
              </a:rPr>
              <a:t>.</a:t>
            </a:r>
            <a:endParaRPr lang="en-US" sz="2400" dirty="0">
              <a:latin typeface="Times New Roman"/>
              <a:cs typeface="Calibri"/>
            </a:endParaRPr>
          </a:p>
        </p:txBody>
      </p:sp>
    </p:spTree>
    <p:extLst>
      <p:ext uri="{BB962C8B-B14F-4D97-AF65-F5344CB8AC3E}">
        <p14:creationId xmlns:p14="http://schemas.microsoft.com/office/powerpoint/2010/main" val="4192909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1F1855-EE20-424A-A5BB-C5144EFC7261}"/>
              </a:ext>
            </a:extLst>
          </p:cNvPr>
          <p:cNvSpPr>
            <a:spLocks noGrp="1"/>
          </p:cNvSpPr>
          <p:nvPr>
            <p:ph type="ctrTitle"/>
          </p:nvPr>
        </p:nvSpPr>
        <p:spPr>
          <a:xfrm>
            <a:off x="833887" y="734278"/>
            <a:ext cx="9834113" cy="618870"/>
          </a:xfrm>
        </p:spPr>
        <p:txBody>
          <a:bodyPr>
            <a:noAutofit/>
          </a:bodyPr>
          <a:lstStyle/>
          <a:p>
            <a:r>
              <a:rPr lang="en-US" sz="4400" b="1">
                <a:cs typeface="Calibri Light"/>
              </a:rPr>
              <a:t>BUG DAYS AND BEYOND</a:t>
            </a:r>
            <a:br>
              <a:rPr lang="en-US" sz="4400" b="1">
                <a:cs typeface="Calibri Light"/>
              </a:rPr>
            </a:br>
            <a:r>
              <a:rPr lang="en-US" sz="2400" b="1">
                <a:cs typeface="Calibri Light"/>
              </a:rPr>
              <a:t>Jacob Gibson</a:t>
            </a:r>
            <a:endParaRPr lang="en-US" sz="2400" b="1">
              <a:ea typeface="Calibri Light" panose="020F0302020204030204"/>
              <a:cs typeface="Calibri Light" panose="020F0302020204030204"/>
            </a:endParaRPr>
          </a:p>
        </p:txBody>
      </p:sp>
      <p:sp>
        <p:nvSpPr>
          <p:cNvPr id="6" name="Subtitle 5">
            <a:extLst>
              <a:ext uri="{FF2B5EF4-FFF2-40B4-BE49-F238E27FC236}">
                <a16:creationId xmlns:a16="http://schemas.microsoft.com/office/drawing/2014/main" id="{59D554D4-8895-4D16-9195-67F38B129EC8}"/>
              </a:ext>
            </a:extLst>
          </p:cNvPr>
          <p:cNvSpPr>
            <a:spLocks noGrp="1"/>
          </p:cNvSpPr>
          <p:nvPr>
            <p:ph type="subTitle" idx="1"/>
          </p:nvPr>
        </p:nvSpPr>
        <p:spPr>
          <a:xfrm>
            <a:off x="474453" y="822456"/>
            <a:ext cx="8453886" cy="4302377"/>
          </a:xfrm>
        </p:spPr>
        <p:txBody>
          <a:bodyPr vert="horz" lIns="91440" tIns="45720" rIns="91440" bIns="45720" rtlCol="0" anchor="t">
            <a:noAutofit/>
          </a:bodyPr>
          <a:lstStyle/>
          <a:p>
            <a:pPr marL="285750" indent="-285750" algn="l">
              <a:buChar char="•"/>
            </a:pPr>
            <a:endParaRPr lang="en-US" sz="1800" b="1">
              <a:ea typeface="+mn-lt"/>
              <a:cs typeface="+mn-lt"/>
            </a:endParaRPr>
          </a:p>
          <a:p>
            <a:pPr marL="285750" indent="-285750" algn="l">
              <a:buChar char="•"/>
            </a:pPr>
            <a:endParaRPr lang="en-US">
              <a:ea typeface="Calibri"/>
              <a:cs typeface="Calibri"/>
            </a:endParaRPr>
          </a:p>
        </p:txBody>
      </p:sp>
      <p:sp>
        <p:nvSpPr>
          <p:cNvPr id="3" name="TextBox 2">
            <a:extLst>
              <a:ext uri="{FF2B5EF4-FFF2-40B4-BE49-F238E27FC236}">
                <a16:creationId xmlns:a16="http://schemas.microsoft.com/office/drawing/2014/main" id="{71B5F6FD-0848-22A6-26AC-9C3FC73F1BE7}"/>
              </a:ext>
            </a:extLst>
          </p:cNvPr>
          <p:cNvSpPr txBox="1"/>
          <p:nvPr/>
        </p:nvSpPr>
        <p:spPr>
          <a:xfrm>
            <a:off x="300123" y="1441326"/>
            <a:ext cx="920587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To </a:t>
            </a:r>
            <a:r>
              <a:rPr lang="en-US" sz="2400" b="1" dirty="0">
                <a:ea typeface="+mn-lt"/>
                <a:cs typeface="+mn-lt"/>
              </a:rPr>
              <a:t>inspire and encourage an interest in biodiversity and science</a:t>
            </a:r>
            <a:r>
              <a:rPr lang="en-US" sz="2400" dirty="0">
                <a:ea typeface="+mn-lt"/>
                <a:cs typeface="+mn-lt"/>
              </a:rPr>
              <a:t>. Specifically, this project will help grow an annual </a:t>
            </a:r>
            <a:r>
              <a:rPr lang="en-US" sz="2400" b="1" dirty="0">
                <a:ea typeface="+mn-lt"/>
                <a:cs typeface="+mn-lt"/>
              </a:rPr>
              <a:t>“Bug Days” festival </a:t>
            </a:r>
            <a:r>
              <a:rPr lang="en-US" sz="2400" dirty="0">
                <a:ea typeface="+mn-lt"/>
                <a:cs typeface="+mn-lt"/>
              </a:rPr>
              <a:t>and build educational resources for use in AWC classes and outreach.</a:t>
            </a:r>
          </a:p>
          <a:p>
            <a:endParaRPr lang="en-US" sz="2400" dirty="0">
              <a:cs typeface="Calibri"/>
            </a:endParaRPr>
          </a:p>
          <a:p>
            <a:r>
              <a:rPr lang="en-US" sz="2400" dirty="0">
                <a:ea typeface="+mn-lt"/>
                <a:cs typeface="+mn-lt"/>
              </a:rPr>
              <a:t>This project will also allow AWC to </a:t>
            </a:r>
            <a:r>
              <a:rPr lang="en-US" sz="2400" b="1" dirty="0">
                <a:ea typeface="+mn-lt"/>
                <a:cs typeface="+mn-lt"/>
              </a:rPr>
              <a:t>acquire an excellent set of insect specimens</a:t>
            </a:r>
            <a:r>
              <a:rPr lang="en-US" sz="2400" dirty="0">
                <a:ea typeface="+mn-lt"/>
                <a:cs typeface="+mn-lt"/>
              </a:rPr>
              <a:t>. The durable specimens are mounted in epoxy, making them a perfect item for the “Bug Days” festival and outreach. These specimens will also be a </a:t>
            </a:r>
            <a:r>
              <a:rPr lang="en-US" sz="2400" b="1" dirty="0">
                <a:ea typeface="+mn-lt"/>
                <a:cs typeface="+mn-lt"/>
              </a:rPr>
              <a:t>valuable resource for many staple AWC science classes</a:t>
            </a:r>
            <a:r>
              <a:rPr lang="en-US" sz="2400" dirty="0">
                <a:ea typeface="+mn-lt"/>
                <a:cs typeface="+mn-lt"/>
              </a:rPr>
              <a:t>, elevating the experience of hundreds of AWC students each year.</a:t>
            </a:r>
            <a:br>
              <a:rPr lang="en-US" sz="2400" dirty="0">
                <a:ea typeface="+mn-lt"/>
                <a:cs typeface="+mn-lt"/>
              </a:rPr>
            </a:br>
            <a:endParaRPr lang="en-US" sz="2400" b="1" dirty="0">
              <a:cs typeface="Calibri"/>
            </a:endParaRPr>
          </a:p>
        </p:txBody>
      </p:sp>
      <p:pic>
        <p:nvPicPr>
          <p:cNvPr id="15" name="Picture 14" descr="Ladybug Cartoon Free Stock Photo - Public Domain Pictures">
            <a:extLst>
              <a:ext uri="{FF2B5EF4-FFF2-40B4-BE49-F238E27FC236}">
                <a16:creationId xmlns:a16="http://schemas.microsoft.com/office/drawing/2014/main" id="{6D64C113-408D-8613-F3D6-905DE58E971B}"/>
              </a:ext>
            </a:extLst>
          </p:cNvPr>
          <p:cNvPicPr>
            <a:picLocks noChangeAspect="1"/>
          </p:cNvPicPr>
          <p:nvPr/>
        </p:nvPicPr>
        <p:blipFill>
          <a:blip r:embed="rId4"/>
          <a:stretch>
            <a:fillRect/>
          </a:stretch>
        </p:blipFill>
        <p:spPr>
          <a:xfrm>
            <a:off x="9505994" y="3348566"/>
            <a:ext cx="2797376" cy="2157047"/>
          </a:xfrm>
          <a:prstGeom prst="rect">
            <a:avLst/>
          </a:prstGeom>
        </p:spPr>
      </p:pic>
      <p:pic>
        <p:nvPicPr>
          <p:cNvPr id="16" name="Picture 15" descr="A green and black bug&#10;&#10;Description automatically generated">
            <a:extLst>
              <a:ext uri="{FF2B5EF4-FFF2-40B4-BE49-F238E27FC236}">
                <a16:creationId xmlns:a16="http://schemas.microsoft.com/office/drawing/2014/main" id="{BB8A4F5F-41D9-D89B-4215-F185CCF0C21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636000" y="822456"/>
            <a:ext cx="3004728" cy="2713893"/>
          </a:xfrm>
          <a:prstGeom prst="rect">
            <a:avLst/>
          </a:prstGeom>
        </p:spPr>
      </p:pic>
    </p:spTree>
    <p:extLst>
      <p:ext uri="{BB962C8B-B14F-4D97-AF65-F5344CB8AC3E}">
        <p14:creationId xmlns:p14="http://schemas.microsoft.com/office/powerpoint/2010/main" val="1358749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3D9C-A5FF-2C8B-145E-2CB7FED25047}"/>
              </a:ext>
            </a:extLst>
          </p:cNvPr>
          <p:cNvSpPr>
            <a:spLocks noGrp="1"/>
          </p:cNvSpPr>
          <p:nvPr>
            <p:ph type="title"/>
          </p:nvPr>
        </p:nvSpPr>
        <p:spPr>
          <a:xfrm>
            <a:off x="839788" y="607453"/>
            <a:ext cx="9931644" cy="1267497"/>
          </a:xfrm>
        </p:spPr>
        <p:txBody>
          <a:bodyPr>
            <a:normAutofit fontScale="90000"/>
          </a:bodyPr>
          <a:lstStyle/>
          <a:p>
            <a:pPr algn="ctr"/>
            <a:br>
              <a:rPr lang="en-US" dirty="0"/>
            </a:br>
            <a:r>
              <a:rPr lang="en-US" sz="4000" b="1" dirty="0">
                <a:latin typeface="+mn-lt"/>
              </a:rPr>
              <a:t>AWC Enrollment Tour </a:t>
            </a:r>
            <a:br>
              <a:rPr lang="en-US" sz="4000" b="1" dirty="0"/>
            </a:br>
            <a:r>
              <a:rPr lang="en-US" sz="2400" b="1" dirty="0"/>
              <a:t>Biridiana Martinez</a:t>
            </a:r>
            <a:br>
              <a:rPr lang="en-US" sz="2400" b="1" dirty="0">
                <a:cs typeface="Calibri Light"/>
              </a:rPr>
            </a:br>
            <a:endParaRPr lang="en-US" sz="4000" dirty="0"/>
          </a:p>
        </p:txBody>
      </p:sp>
      <p:sp>
        <p:nvSpPr>
          <p:cNvPr id="7" name="Text Placeholder 6">
            <a:extLst>
              <a:ext uri="{FF2B5EF4-FFF2-40B4-BE49-F238E27FC236}">
                <a16:creationId xmlns:a16="http://schemas.microsoft.com/office/drawing/2014/main" id="{87E83405-A901-4FCF-AC31-9318F64E080A}"/>
              </a:ext>
            </a:extLst>
          </p:cNvPr>
          <p:cNvSpPr>
            <a:spLocks noGrp="1"/>
          </p:cNvSpPr>
          <p:nvPr>
            <p:ph type="body" sz="half" idx="2"/>
          </p:nvPr>
        </p:nvSpPr>
        <p:spPr>
          <a:xfrm>
            <a:off x="721254" y="1359734"/>
            <a:ext cx="9303279" cy="3844467"/>
          </a:xfrm>
        </p:spPr>
        <p:txBody>
          <a:bodyPr vert="horz" lIns="91440" tIns="45720" rIns="91440" bIns="45720" rtlCol="0" anchor="t">
            <a:noAutofit/>
          </a:bodyPr>
          <a:lstStyle/>
          <a:p>
            <a:r>
              <a:rPr lang="en-US" sz="2400" dirty="0">
                <a:latin typeface="Times New Roman"/>
                <a:ea typeface="+mn-lt"/>
                <a:cs typeface="+mn-lt"/>
              </a:rPr>
              <a:t>The AWC Enrollment tour was developed to expand resources into the community while nurturing the trust of high school partners to enhance the overall enrollment experience for high school seniors. While adapting to change post-Covid, the </a:t>
            </a:r>
            <a:r>
              <a:rPr lang="en-US" sz="2400" b="1" dirty="0">
                <a:latin typeface="Times New Roman"/>
                <a:ea typeface="+mn-lt"/>
                <a:cs typeface="+mn-lt"/>
              </a:rPr>
              <a:t>AWC Recruitment team saw the opportunity to innovate the delivery of services while adapting the 'meet students where they are'</a:t>
            </a:r>
            <a:r>
              <a:rPr lang="en-US" sz="2400" dirty="0">
                <a:latin typeface="Times New Roman"/>
                <a:ea typeface="+mn-lt"/>
                <a:cs typeface="+mn-lt"/>
              </a:rPr>
              <a:t> approach and creating a collaborative and engaging experience that is unique to the needs of each local high school campus. </a:t>
            </a:r>
          </a:p>
          <a:p>
            <a:r>
              <a:rPr lang="en-US" sz="2400" dirty="0">
                <a:latin typeface="Times New Roman"/>
                <a:ea typeface="+mn-lt"/>
                <a:cs typeface="+mn-lt"/>
              </a:rPr>
              <a:t>This project supports </a:t>
            </a:r>
            <a:r>
              <a:rPr lang="en-US" sz="2400" b="1" dirty="0">
                <a:latin typeface="Times New Roman"/>
                <a:ea typeface="+mn-lt"/>
                <a:cs typeface="+mn-lt"/>
              </a:rPr>
              <a:t>the purchase of technology equipment</a:t>
            </a:r>
            <a:r>
              <a:rPr lang="en-US" sz="2400" dirty="0">
                <a:latin typeface="Times New Roman"/>
                <a:ea typeface="+mn-lt"/>
                <a:cs typeface="+mn-lt"/>
              </a:rPr>
              <a:t> to guarantee the same student experience at every high school campus.  This would include </a:t>
            </a:r>
            <a:r>
              <a:rPr lang="en-US" sz="2400" b="1" dirty="0">
                <a:latin typeface="Times New Roman"/>
                <a:ea typeface="+mn-lt"/>
                <a:cs typeface="+mn-lt"/>
              </a:rPr>
              <a:t>portable screens, microphones, portable speakers and a projector</a:t>
            </a:r>
            <a:r>
              <a:rPr lang="en-US" sz="2400" dirty="0">
                <a:latin typeface="Times New Roman"/>
                <a:ea typeface="+mn-lt"/>
                <a:cs typeface="+mn-lt"/>
              </a:rPr>
              <a:t>.</a:t>
            </a:r>
            <a:endParaRPr lang="en-US" sz="2400" dirty="0">
              <a:latin typeface="Times New Roman"/>
              <a:cs typeface="Times New Roman"/>
            </a:endParaRPr>
          </a:p>
        </p:txBody>
      </p:sp>
      <p:pic>
        <p:nvPicPr>
          <p:cNvPr id="4" name="Graphic 3" descr="Microphone">
            <a:extLst>
              <a:ext uri="{FF2B5EF4-FFF2-40B4-BE49-F238E27FC236}">
                <a16:creationId xmlns:a16="http://schemas.microsoft.com/office/drawing/2014/main" id="{C8DCBF37-345A-4480-824E-2F9AF3189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0266" y="2431370"/>
            <a:ext cx="2360612" cy="2360612"/>
          </a:xfrm>
          <a:prstGeom prst="rect">
            <a:avLst/>
          </a:prstGeom>
        </p:spPr>
      </p:pic>
    </p:spTree>
    <p:extLst>
      <p:ext uri="{BB962C8B-B14F-4D97-AF65-F5344CB8AC3E}">
        <p14:creationId xmlns:p14="http://schemas.microsoft.com/office/powerpoint/2010/main" val="1861910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46E91A-7DE0-4A5F-964A-BAC17C492D16}"/>
              </a:ext>
            </a:extLst>
          </p:cNvPr>
          <p:cNvSpPr>
            <a:spLocks noGrp="1"/>
          </p:cNvSpPr>
          <p:nvPr>
            <p:ph type="ctrTitle"/>
          </p:nvPr>
        </p:nvSpPr>
        <p:spPr>
          <a:xfrm>
            <a:off x="1302269" y="128356"/>
            <a:ext cx="9144000" cy="1018086"/>
          </a:xfrm>
        </p:spPr>
        <p:txBody>
          <a:bodyPr>
            <a:normAutofit/>
          </a:bodyPr>
          <a:lstStyle/>
          <a:p>
            <a:r>
              <a:rPr lang="en-US" sz="6600" b="1" dirty="0"/>
              <a:t>Our Part of Yuma History</a:t>
            </a:r>
            <a:endParaRPr lang="en-US" sz="3100" b="1" dirty="0">
              <a:cs typeface="Calibri Light"/>
            </a:endParaRPr>
          </a:p>
        </p:txBody>
      </p:sp>
      <p:sp>
        <p:nvSpPr>
          <p:cNvPr id="6" name="Subtitle 5">
            <a:extLst>
              <a:ext uri="{FF2B5EF4-FFF2-40B4-BE49-F238E27FC236}">
                <a16:creationId xmlns:a16="http://schemas.microsoft.com/office/drawing/2014/main" id="{A71866DC-F01A-46B0-9584-33E6C7F2F9CE}"/>
              </a:ext>
            </a:extLst>
          </p:cNvPr>
          <p:cNvSpPr>
            <a:spLocks noGrp="1"/>
          </p:cNvSpPr>
          <p:nvPr>
            <p:ph type="subTitle" idx="1"/>
          </p:nvPr>
        </p:nvSpPr>
        <p:spPr>
          <a:xfrm>
            <a:off x="304801" y="1524000"/>
            <a:ext cx="11449878" cy="3352800"/>
          </a:xfrm>
        </p:spPr>
        <p:txBody>
          <a:bodyPr vert="horz" lIns="91440" tIns="45720" rIns="91440" bIns="45720" rtlCol="0" anchor="t">
            <a:noAutofit/>
          </a:bodyPr>
          <a:lstStyle/>
          <a:p>
            <a:pPr marL="571500" indent="-571500" algn="l">
              <a:buChar char="•"/>
            </a:pPr>
            <a:r>
              <a:rPr lang="en-US" sz="2000" dirty="0"/>
              <a:t>The AWC and NAU at Yuma Academic Library seeks to </a:t>
            </a:r>
            <a:r>
              <a:rPr lang="en-US" sz="2000" b="1" dirty="0"/>
              <a:t>create a physical and digital archive containing unique items for our campus and community </a:t>
            </a:r>
            <a:r>
              <a:rPr lang="en-US" sz="2000" dirty="0"/>
              <a:t>and to share with our campus through an interactive digital platform. Our archive will contain items like our original AWC catalogs, student handbooks, the development plan for the college, old pictures including scrapbooks and other documents, and Western Voice and Western Press newspapers. Additionally, AWC objects, such as old uniforms and important realia, will be included.</a:t>
            </a:r>
          </a:p>
          <a:p>
            <a:pPr marL="571500" indent="-571500" algn="l">
              <a:buChar char="•"/>
            </a:pPr>
            <a:r>
              <a:rPr lang="en-US" sz="2000" dirty="0"/>
              <a:t>We want to purchase storage items and create </a:t>
            </a:r>
            <a:r>
              <a:rPr lang="en-US" sz="2000" b="1" dirty="0"/>
              <a:t>our first-ever formal physical and digital archive</a:t>
            </a:r>
            <a:r>
              <a:rPr lang="en-US" sz="2000" dirty="0"/>
              <a:t>. Additionally, to showcase these items, we want to purchase a touch screen portable smart screen monitor and base </a:t>
            </a:r>
            <a:r>
              <a:rPr lang="en-US" sz="2000" b="1" dirty="0"/>
              <a:t>that will invite interaction with our digital archive and build awareness about our Yuma history. </a:t>
            </a:r>
          </a:p>
          <a:p>
            <a:pPr marL="571500" indent="-571500" algn="l">
              <a:buChar char="•"/>
            </a:pPr>
            <a:r>
              <a:rPr lang="en-US" sz="2000" dirty="0"/>
              <a:t>Our Innovation grant requests are for storage supplies and a smart screen monitor and base.</a:t>
            </a:r>
          </a:p>
          <a:p>
            <a:pPr marL="571500" indent="-571500" algn="l">
              <a:buChar char="•"/>
            </a:pPr>
            <a:endParaRPr lang="en-US" sz="2000" dirty="0"/>
          </a:p>
          <a:p>
            <a:pPr marL="571500" indent="-571500" algn="l">
              <a:buChar char="•"/>
            </a:pPr>
            <a:endParaRPr lang="en-US" dirty="0">
              <a:cs typeface="Calibri"/>
            </a:endParaRPr>
          </a:p>
        </p:txBody>
      </p:sp>
      <p:sp>
        <p:nvSpPr>
          <p:cNvPr id="2" name="TextBox 1">
            <a:extLst>
              <a:ext uri="{FF2B5EF4-FFF2-40B4-BE49-F238E27FC236}">
                <a16:creationId xmlns:a16="http://schemas.microsoft.com/office/drawing/2014/main" id="{55246E39-D272-4B34-B3A2-27AE985645F9}"/>
              </a:ext>
            </a:extLst>
          </p:cNvPr>
          <p:cNvSpPr txBox="1"/>
          <p:nvPr/>
        </p:nvSpPr>
        <p:spPr>
          <a:xfrm>
            <a:off x="3313043" y="1000780"/>
            <a:ext cx="5141844" cy="523220"/>
          </a:xfrm>
          <a:prstGeom prst="rect">
            <a:avLst/>
          </a:prstGeom>
          <a:noFill/>
        </p:spPr>
        <p:txBody>
          <a:bodyPr wrap="square" rtlCol="0">
            <a:spAutoFit/>
          </a:bodyPr>
          <a:lstStyle/>
          <a:p>
            <a:r>
              <a:rPr lang="en-US" sz="2800" dirty="0"/>
              <a:t>Angie Creel and Elizabeth Dawson</a:t>
            </a:r>
          </a:p>
        </p:txBody>
      </p:sp>
    </p:spTree>
    <p:extLst>
      <p:ext uri="{BB962C8B-B14F-4D97-AF65-F5344CB8AC3E}">
        <p14:creationId xmlns:p14="http://schemas.microsoft.com/office/powerpoint/2010/main" val="597770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DE53-CABA-9BB4-E6B4-CEBF3EE641AB}"/>
              </a:ext>
            </a:extLst>
          </p:cNvPr>
          <p:cNvSpPr>
            <a:spLocks noGrp="1"/>
          </p:cNvSpPr>
          <p:nvPr>
            <p:ph type="title"/>
          </p:nvPr>
        </p:nvSpPr>
        <p:spPr>
          <a:xfrm>
            <a:off x="940171" y="2236237"/>
            <a:ext cx="10504868" cy="723266"/>
          </a:xfrm>
        </p:spPr>
        <p:txBody>
          <a:bodyPr>
            <a:normAutofit fontScale="90000"/>
          </a:bodyPr>
          <a:lstStyle/>
          <a:p>
            <a:pPr algn="ctr"/>
            <a:r>
              <a:rPr lang="en-US" sz="4000" b="1" dirty="0">
                <a:latin typeface="Calibri" panose="020F0502020204030204" pitchFamily="34" charset="0"/>
                <a:ea typeface="Calibri Light"/>
                <a:cs typeface="Calibri" panose="020F0502020204030204" pitchFamily="34" charset="0"/>
              </a:rPr>
              <a:t>Updating the Fitness Center </a:t>
            </a:r>
            <a:br>
              <a:rPr lang="en-US" sz="4000" b="1" dirty="0">
                <a:latin typeface="Calibri" panose="020F0502020204030204" pitchFamily="34" charset="0"/>
                <a:ea typeface="Calibri Light"/>
                <a:cs typeface="Calibri" panose="020F0502020204030204" pitchFamily="34" charset="0"/>
              </a:rPr>
            </a:br>
            <a:r>
              <a:rPr lang="en-US" sz="2800" dirty="0">
                <a:latin typeface="Calibri" panose="020F0502020204030204" pitchFamily="34" charset="0"/>
                <a:ea typeface="Calibri Light"/>
                <a:cs typeface="Calibri" panose="020F0502020204030204" pitchFamily="34" charset="0"/>
              </a:rPr>
              <a:t>Jane Peabody</a:t>
            </a: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73581D3-0888-5669-81EC-62A043E4F984}"/>
              </a:ext>
            </a:extLst>
          </p:cNvPr>
          <p:cNvSpPr>
            <a:spLocks noGrp="1"/>
          </p:cNvSpPr>
          <p:nvPr>
            <p:ph type="body" idx="1"/>
          </p:nvPr>
        </p:nvSpPr>
        <p:spPr>
          <a:xfrm>
            <a:off x="846227" y="2706985"/>
            <a:ext cx="10587486" cy="3397043"/>
          </a:xfrm>
        </p:spPr>
        <p:txBody>
          <a:bodyPr vert="horz" lIns="91440" tIns="45720" rIns="91440" bIns="45720" rtlCol="0" anchor="t">
            <a:noAutofit/>
          </a:bodyPr>
          <a:lstStyle/>
          <a:p>
            <a:endParaRPr lang="en-US">
              <a:solidFill>
                <a:schemeClr val="tx1"/>
              </a:solidFill>
              <a:ea typeface="Calibri"/>
              <a:cs typeface="Calibri"/>
            </a:endParaRPr>
          </a:p>
          <a:p>
            <a:endParaRPr lang="en-US"/>
          </a:p>
          <a:p>
            <a:endParaRPr lang="en-US"/>
          </a:p>
        </p:txBody>
      </p:sp>
      <p:sp>
        <p:nvSpPr>
          <p:cNvPr id="4" name="TextBox 3">
            <a:extLst>
              <a:ext uri="{FF2B5EF4-FFF2-40B4-BE49-F238E27FC236}">
                <a16:creationId xmlns:a16="http://schemas.microsoft.com/office/drawing/2014/main" id="{2E42E4A7-6C48-0DEA-141A-9FC5893C8470}"/>
              </a:ext>
            </a:extLst>
          </p:cNvPr>
          <p:cNvSpPr txBox="1"/>
          <p:nvPr/>
        </p:nvSpPr>
        <p:spPr>
          <a:xfrm>
            <a:off x="182451" y="3037267"/>
            <a:ext cx="901234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With increased access to the AWC Fitness Center, it is past time to overhaul our aging equipment. </a:t>
            </a:r>
            <a:r>
              <a:rPr lang="en-US" sz="2400" b="1" dirty="0">
                <a:ea typeface="+mn-lt"/>
                <a:cs typeface="+mn-lt"/>
              </a:rPr>
              <a:t>We want to create an optimal experience for our students.</a:t>
            </a:r>
            <a:br>
              <a:rPr lang="en-US" sz="2400" dirty="0">
                <a:ea typeface="+mn-lt"/>
                <a:cs typeface="+mn-lt"/>
              </a:rPr>
            </a:br>
            <a:endParaRPr lang="en-US" sz="2400" dirty="0">
              <a:ea typeface="+mn-lt"/>
              <a:cs typeface="+mn-lt"/>
            </a:endParaRPr>
          </a:p>
          <a:p>
            <a:r>
              <a:rPr lang="en-US" sz="2400" dirty="0">
                <a:ea typeface="+mn-lt"/>
                <a:cs typeface="+mn-lt"/>
              </a:rPr>
              <a:t>We need to reduce or eliminate malfunctions and disruptions on aging equipment so students can complete their routines. </a:t>
            </a:r>
            <a:endParaRPr lang="en-US" sz="2400" dirty="0"/>
          </a:p>
          <a:p>
            <a:r>
              <a:rPr lang="en-US" sz="2400" dirty="0">
                <a:ea typeface="+mn-lt"/>
                <a:cs typeface="+mn-lt"/>
              </a:rPr>
              <a:t>This project </a:t>
            </a:r>
            <a:r>
              <a:rPr lang="en-US" sz="2400" b="1" dirty="0">
                <a:ea typeface="+mn-lt"/>
                <a:cs typeface="+mn-lt"/>
              </a:rPr>
              <a:t>embodies a holistic approach </a:t>
            </a:r>
            <a:r>
              <a:rPr lang="en-US" sz="2400" dirty="0">
                <a:ea typeface="+mn-lt"/>
                <a:cs typeface="+mn-lt"/>
              </a:rPr>
              <a:t>that underscores our dedication </a:t>
            </a:r>
            <a:r>
              <a:rPr lang="en-US" sz="2400" b="1" dirty="0">
                <a:ea typeface="+mn-lt"/>
                <a:cs typeface="+mn-lt"/>
              </a:rPr>
              <a:t>our students' well-being and satisfaction</a:t>
            </a:r>
            <a:r>
              <a:rPr lang="en-US" sz="2400" dirty="0">
                <a:ea typeface="+mn-lt"/>
                <a:cs typeface="+mn-lt"/>
              </a:rPr>
              <a:t>. In essence we are demonstrating our capacity to adapt to changing circumstances and priorities, a key aspect of this college and its strategic plan.</a:t>
            </a:r>
            <a:endParaRPr lang="en-US" sz="2400" dirty="0">
              <a:cs typeface="Calibri"/>
            </a:endParaRPr>
          </a:p>
          <a:p>
            <a:endParaRPr lang="en-US" sz="2400" dirty="0">
              <a:cs typeface="Calibri"/>
            </a:endParaRPr>
          </a:p>
        </p:txBody>
      </p:sp>
      <p:pic>
        <p:nvPicPr>
          <p:cNvPr id="8" name="Picture 7" descr="A person working out on a weight machine&#10;&#10;Description automatically generated">
            <a:extLst>
              <a:ext uri="{FF2B5EF4-FFF2-40B4-BE49-F238E27FC236}">
                <a16:creationId xmlns:a16="http://schemas.microsoft.com/office/drawing/2014/main" id="{34185A4E-7709-D69E-190E-9D711F594B2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892339" y="3429000"/>
            <a:ext cx="2857500" cy="2857500"/>
          </a:xfrm>
          <a:prstGeom prst="rect">
            <a:avLst/>
          </a:prstGeom>
        </p:spPr>
      </p:pic>
    </p:spTree>
    <p:extLst>
      <p:ext uri="{BB962C8B-B14F-4D97-AF65-F5344CB8AC3E}">
        <p14:creationId xmlns:p14="http://schemas.microsoft.com/office/powerpoint/2010/main" val="914229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212D-4833-1CFB-ADC0-8DA24C600D22}"/>
              </a:ext>
            </a:extLst>
          </p:cNvPr>
          <p:cNvSpPr>
            <a:spLocks noGrp="1"/>
          </p:cNvSpPr>
          <p:nvPr>
            <p:ph type="title"/>
          </p:nvPr>
        </p:nvSpPr>
        <p:spPr>
          <a:xfrm>
            <a:off x="838200" y="1266646"/>
            <a:ext cx="10515600" cy="445506"/>
          </a:xfrm>
        </p:spPr>
        <p:txBody>
          <a:bodyPr>
            <a:normAutofit fontScale="90000"/>
          </a:bodyPr>
          <a:lstStyle/>
          <a:p>
            <a:br>
              <a:rPr lang="en-US"/>
            </a:br>
            <a:br>
              <a:rPr lang="en-US"/>
            </a:br>
            <a:br>
              <a:rPr lang="en-US"/>
            </a:br>
            <a:endParaRPr lang="en-US" sz="3600">
              <a:cs typeface="Calibri Light"/>
            </a:endParaRPr>
          </a:p>
        </p:txBody>
      </p:sp>
      <p:sp>
        <p:nvSpPr>
          <p:cNvPr id="5" name="Content Placeholder 4">
            <a:extLst>
              <a:ext uri="{FF2B5EF4-FFF2-40B4-BE49-F238E27FC236}">
                <a16:creationId xmlns:a16="http://schemas.microsoft.com/office/drawing/2014/main" id="{38DB925E-AE63-8CE7-5011-58AB10D0E670}"/>
              </a:ext>
            </a:extLst>
          </p:cNvPr>
          <p:cNvSpPr>
            <a:spLocks noGrp="1"/>
          </p:cNvSpPr>
          <p:nvPr>
            <p:ph sz="half" idx="1"/>
          </p:nvPr>
        </p:nvSpPr>
        <p:spPr>
          <a:xfrm>
            <a:off x="838200" y="1954413"/>
            <a:ext cx="6888051" cy="4608916"/>
          </a:xfrm>
        </p:spPr>
        <p:txBody>
          <a:bodyPr vert="horz" lIns="91440" tIns="45720" rIns="91440" bIns="45720" rtlCol="0" anchor="t">
            <a:noAutofit/>
          </a:bodyPr>
          <a:lstStyle/>
          <a:p>
            <a:pPr>
              <a:lnSpc>
                <a:spcPct val="100000"/>
              </a:lnSpc>
              <a:spcBef>
                <a:spcPts val="0"/>
              </a:spcBef>
            </a:pPr>
            <a:r>
              <a:rPr lang="en-US" sz="2000" dirty="0">
                <a:ea typeface="+mn-lt"/>
                <a:cs typeface="+mn-lt"/>
              </a:rPr>
              <a:t>This proposal requests two Oversized Adirondack (‘</a:t>
            </a:r>
            <a:r>
              <a:rPr lang="en-US" sz="2000" dirty="0" err="1">
                <a:ea typeface="+mn-lt"/>
                <a:cs typeface="+mn-lt"/>
              </a:rPr>
              <a:t>dack</a:t>
            </a:r>
            <a:r>
              <a:rPr lang="en-US" sz="2000" dirty="0">
                <a:ea typeface="+mn-lt"/>
                <a:cs typeface="+mn-lt"/>
              </a:rPr>
              <a:t>) seating to the MAC to create a Student Experience space for seating outside the new Matador Activity Center (MAC). </a:t>
            </a:r>
            <a:br>
              <a:rPr lang="en-US" sz="2000" dirty="0">
                <a:ea typeface="+mn-lt"/>
                <a:cs typeface="+mn-lt"/>
              </a:rPr>
            </a:br>
            <a:br>
              <a:rPr lang="en-US" sz="2000" dirty="0">
                <a:ea typeface="+mn-lt"/>
                <a:cs typeface="+mn-lt"/>
              </a:rPr>
            </a:br>
            <a:r>
              <a:rPr lang="en-US" sz="2000" dirty="0">
                <a:ea typeface="+mn-lt"/>
                <a:cs typeface="+mn-lt"/>
              </a:rPr>
              <a:t>Adirondack chairs are not just a piece of outdoor furniture; they represent a </a:t>
            </a:r>
            <a:r>
              <a:rPr lang="en-US" sz="2000" b="1" dirty="0">
                <a:ea typeface="+mn-lt"/>
                <a:cs typeface="+mn-lt"/>
              </a:rPr>
              <a:t>lifestyle of relaxation, outdoor living, and quality time</a:t>
            </a:r>
            <a:r>
              <a:rPr lang="en-US" sz="2000" dirty="0">
                <a:ea typeface="+mn-lt"/>
                <a:cs typeface="+mn-lt"/>
              </a:rPr>
              <a:t>. Paired with a new facility, this seating solution is a simple way for a sense of community to be supported and fostered.</a:t>
            </a:r>
            <a:endParaRPr lang="en-US" dirty="0">
              <a:cs typeface="Calibri" panose="020F0502020204030204"/>
            </a:endParaRPr>
          </a:p>
          <a:p>
            <a:pPr>
              <a:lnSpc>
                <a:spcPct val="100000"/>
              </a:lnSpc>
              <a:spcBef>
                <a:spcPts val="0"/>
              </a:spcBef>
            </a:pPr>
            <a:endParaRPr lang="en-US" sz="2000" dirty="0">
              <a:ea typeface="+mn-lt"/>
              <a:cs typeface="+mn-lt"/>
            </a:endParaRPr>
          </a:p>
          <a:p>
            <a:pPr>
              <a:lnSpc>
                <a:spcPct val="100000"/>
              </a:lnSpc>
              <a:spcBef>
                <a:spcPts val="0"/>
              </a:spcBef>
            </a:pPr>
            <a:r>
              <a:rPr lang="en-US" sz="2000" dirty="0">
                <a:ea typeface="+mn-lt"/>
                <a:cs typeface="+mn-lt"/>
              </a:rPr>
              <a:t>The </a:t>
            </a:r>
            <a:r>
              <a:rPr lang="en-US" sz="2000" b="1" dirty="0">
                <a:ea typeface="+mn-lt"/>
                <a:cs typeface="+mn-lt"/>
              </a:rPr>
              <a:t>chairs would be AWC branded </a:t>
            </a:r>
            <a:r>
              <a:rPr lang="en-US" sz="2000" dirty="0">
                <a:ea typeface="+mn-lt"/>
                <a:cs typeface="+mn-lt"/>
              </a:rPr>
              <a:t>and we would Launch a month-long </a:t>
            </a:r>
            <a:r>
              <a:rPr lang="en-US" sz="2000" b="1" dirty="0">
                <a:ea typeface="+mn-lt"/>
                <a:cs typeface="+mn-lt"/>
              </a:rPr>
              <a:t>social media campaign </a:t>
            </a:r>
            <a:r>
              <a:rPr lang="en-US" sz="2000" dirty="0">
                <a:ea typeface="+mn-lt"/>
                <a:cs typeface="+mn-lt"/>
              </a:rPr>
              <a:t>across our platforms encouraging students to share photos of them sitting on the new chairs for a change to win a prize.</a:t>
            </a:r>
            <a:br>
              <a:rPr lang="en-US" sz="2000" dirty="0">
                <a:ea typeface="+mn-lt"/>
                <a:cs typeface="+mn-lt"/>
              </a:rPr>
            </a:br>
            <a:endParaRPr lang="en-US" sz="1100" dirty="0">
              <a:solidFill>
                <a:srgbClr val="616161"/>
              </a:solidFill>
              <a:ea typeface="+mn-lt"/>
              <a:cs typeface="+mn-lt"/>
            </a:endParaRPr>
          </a:p>
        </p:txBody>
      </p:sp>
      <p:sp>
        <p:nvSpPr>
          <p:cNvPr id="9" name="TextBox 8">
            <a:extLst>
              <a:ext uri="{FF2B5EF4-FFF2-40B4-BE49-F238E27FC236}">
                <a16:creationId xmlns:a16="http://schemas.microsoft.com/office/drawing/2014/main" id="{BCEA9099-0213-4D4C-024A-9668042D58C0}"/>
              </a:ext>
            </a:extLst>
          </p:cNvPr>
          <p:cNvSpPr txBox="1"/>
          <p:nvPr/>
        </p:nvSpPr>
        <p:spPr>
          <a:xfrm>
            <a:off x="1062507" y="1320084"/>
            <a:ext cx="92792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DAC at the MAC – Shara Skinner and SGA</a:t>
            </a:r>
            <a:endParaRPr lang="en-US" sz="3600">
              <a:cs typeface="Calibri"/>
            </a:endParaRPr>
          </a:p>
        </p:txBody>
      </p:sp>
      <p:pic>
        <p:nvPicPr>
          <p:cNvPr id="10" name="Picture 9" descr="A child sitting in a large chair&#10;&#10;Description automatically generated">
            <a:extLst>
              <a:ext uri="{FF2B5EF4-FFF2-40B4-BE49-F238E27FC236}">
                <a16:creationId xmlns:a16="http://schemas.microsoft.com/office/drawing/2014/main" id="{6656FFC0-3BEE-95B9-228E-F6C876C6419F}"/>
              </a:ext>
            </a:extLst>
          </p:cNvPr>
          <p:cNvPicPr>
            <a:picLocks noChangeAspect="1"/>
          </p:cNvPicPr>
          <p:nvPr/>
        </p:nvPicPr>
        <p:blipFill>
          <a:blip r:embed="rId3"/>
          <a:stretch>
            <a:fillRect/>
          </a:stretch>
        </p:blipFill>
        <p:spPr>
          <a:xfrm>
            <a:off x="7962161" y="1925190"/>
            <a:ext cx="3673028" cy="4284775"/>
          </a:xfrm>
          <a:prstGeom prst="rect">
            <a:avLst/>
          </a:prstGeom>
        </p:spPr>
      </p:pic>
    </p:spTree>
    <p:extLst>
      <p:ext uri="{BB962C8B-B14F-4D97-AF65-F5344CB8AC3E}">
        <p14:creationId xmlns:p14="http://schemas.microsoft.com/office/powerpoint/2010/main" val="693685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DE53-CABA-9BB4-E6B4-CEBF3EE641AB}"/>
              </a:ext>
            </a:extLst>
          </p:cNvPr>
          <p:cNvSpPr>
            <a:spLocks noGrp="1"/>
          </p:cNvSpPr>
          <p:nvPr>
            <p:ph type="title"/>
          </p:nvPr>
        </p:nvSpPr>
        <p:spPr>
          <a:xfrm>
            <a:off x="731208" y="2126682"/>
            <a:ext cx="10515600" cy="1313548"/>
          </a:xfrm>
        </p:spPr>
        <p:txBody>
          <a:bodyPr>
            <a:normAutofit/>
          </a:bodyPr>
          <a:lstStyle/>
          <a:p>
            <a:pPr algn="ctr"/>
            <a:r>
              <a:rPr lang="en-US" b="1">
                <a:cs typeface="Calibri Light"/>
              </a:rPr>
              <a:t>Congratulations to everyone!</a:t>
            </a:r>
            <a:endParaRPr lang="en-US"/>
          </a:p>
        </p:txBody>
      </p:sp>
      <p:sp>
        <p:nvSpPr>
          <p:cNvPr id="3" name="Text Placeholder 2">
            <a:extLst>
              <a:ext uri="{FF2B5EF4-FFF2-40B4-BE49-F238E27FC236}">
                <a16:creationId xmlns:a16="http://schemas.microsoft.com/office/drawing/2014/main" id="{273581D3-0888-5669-81EC-62A043E4F984}"/>
              </a:ext>
            </a:extLst>
          </p:cNvPr>
          <p:cNvSpPr>
            <a:spLocks noGrp="1"/>
          </p:cNvSpPr>
          <p:nvPr>
            <p:ph type="body" idx="1"/>
          </p:nvPr>
        </p:nvSpPr>
        <p:spPr>
          <a:xfrm>
            <a:off x="1910152" y="3138306"/>
            <a:ext cx="8157714" cy="1427345"/>
          </a:xfrm>
        </p:spPr>
        <p:txBody>
          <a:bodyPr vert="horz" lIns="91440" tIns="45720" rIns="91440" bIns="45720" rtlCol="0" anchor="t">
            <a:normAutofit/>
          </a:bodyPr>
          <a:lstStyle/>
          <a:p>
            <a:endParaRPr lang="en-US" sz="3200">
              <a:solidFill>
                <a:schemeClr val="tx1"/>
              </a:solidFill>
              <a:ea typeface="+mn-lt"/>
              <a:cs typeface="+mn-lt"/>
            </a:endParaRPr>
          </a:p>
          <a:p>
            <a:r>
              <a:rPr lang="en-US" sz="3200">
                <a:solidFill>
                  <a:schemeClr val="tx1"/>
                </a:solidFill>
                <a:ea typeface="+mn-lt"/>
                <a:cs typeface="+mn-lt"/>
              </a:rPr>
              <a:t>We appreciate everyone who applied this year! </a:t>
            </a:r>
            <a:endParaRPr lang="en-US" sz="3200">
              <a:solidFill>
                <a:schemeClr val="tx1"/>
              </a:solidFill>
              <a:cs typeface="Calibri"/>
            </a:endParaRPr>
          </a:p>
          <a:p>
            <a:endParaRPr lang="en-US"/>
          </a:p>
          <a:p>
            <a:endParaRPr lang="en-US"/>
          </a:p>
        </p:txBody>
      </p:sp>
      <p:sp>
        <p:nvSpPr>
          <p:cNvPr id="5" name="TextBox 4">
            <a:extLst>
              <a:ext uri="{FF2B5EF4-FFF2-40B4-BE49-F238E27FC236}">
                <a16:creationId xmlns:a16="http://schemas.microsoft.com/office/drawing/2014/main" id="{3998D2D0-5F7B-008C-5D00-0D12224D94D5}"/>
              </a:ext>
            </a:extLst>
          </p:cNvPr>
          <p:cNvSpPr txBox="1"/>
          <p:nvPr/>
        </p:nvSpPr>
        <p:spPr>
          <a:xfrm>
            <a:off x="884249" y="4795492"/>
            <a:ext cx="107664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ea typeface="Calibri"/>
                <a:cs typeface="Calibri"/>
              </a:rPr>
              <a:t>Innovation Fund Committee:</a:t>
            </a:r>
            <a:r>
              <a:rPr lang="en-US">
                <a:ea typeface="Calibri"/>
                <a:cs typeface="Calibri"/>
              </a:rPr>
              <a:t> Bryan Doak, Dr. Eric Lee, Dr. Nikki Hodge, Michelle Estes, Julissa Vargas, Karyn </a:t>
            </a:r>
            <a:r>
              <a:rPr lang="en-US" err="1">
                <a:ea typeface="Calibri"/>
                <a:cs typeface="Calibri"/>
              </a:rPr>
              <a:t>VanWhy</a:t>
            </a:r>
            <a:r>
              <a:rPr lang="en-US">
                <a:ea typeface="Calibri"/>
                <a:cs typeface="Calibri"/>
              </a:rPr>
              <a:t>, Ila Peterson, Ashley Herrington, Jodi Trout, Brenda Letender, Renee Munoz, Sara Snyder, Jillian Mason. Supported by Michelle Struck and Lori </a:t>
            </a:r>
            <a:r>
              <a:rPr lang="en-US" err="1">
                <a:ea typeface="Calibri"/>
                <a:cs typeface="Calibri"/>
              </a:rPr>
              <a:t>Stofft</a:t>
            </a:r>
            <a:r>
              <a:rPr lang="en-US">
                <a:ea typeface="Calibri"/>
                <a:cs typeface="Calibri"/>
              </a:rPr>
              <a:t>.</a:t>
            </a:r>
            <a:endParaRPr lang="en-US" err="1"/>
          </a:p>
        </p:txBody>
      </p:sp>
    </p:spTree>
    <p:extLst>
      <p:ext uri="{BB962C8B-B14F-4D97-AF65-F5344CB8AC3E}">
        <p14:creationId xmlns:p14="http://schemas.microsoft.com/office/powerpoint/2010/main" val="1999980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3581D3-0888-5669-81EC-62A043E4F984}"/>
              </a:ext>
            </a:extLst>
          </p:cNvPr>
          <p:cNvSpPr>
            <a:spLocks noGrp="1"/>
          </p:cNvSpPr>
          <p:nvPr>
            <p:ph type="body" idx="1"/>
          </p:nvPr>
        </p:nvSpPr>
        <p:spPr>
          <a:xfrm>
            <a:off x="831850" y="3023287"/>
            <a:ext cx="10515600" cy="3066363"/>
          </a:xfrm>
        </p:spPr>
        <p:txBody>
          <a:bodyPr vert="horz" lIns="91440" tIns="45720" rIns="91440" bIns="45720" rtlCol="0" anchor="t">
            <a:normAutofit/>
          </a:bodyPr>
          <a:lstStyle/>
          <a:p>
            <a:endParaRPr lang="en-US"/>
          </a:p>
          <a:p>
            <a:endParaRPr lang="en-US"/>
          </a:p>
          <a:p>
            <a:endParaRPr lang="en-US"/>
          </a:p>
        </p:txBody>
      </p:sp>
      <p:pic>
        <p:nvPicPr>
          <p:cNvPr id="2" name="Picture 3" descr="Text&#10;&#10;Description automatically generated">
            <a:extLst>
              <a:ext uri="{FF2B5EF4-FFF2-40B4-BE49-F238E27FC236}">
                <a16:creationId xmlns:a16="http://schemas.microsoft.com/office/drawing/2014/main" id="{DA54A146-2F56-A531-2A64-A7651EC0BEAC}"/>
              </a:ext>
            </a:extLst>
          </p:cNvPr>
          <p:cNvPicPr>
            <a:picLocks noChangeAspect="1"/>
          </p:cNvPicPr>
          <p:nvPr/>
        </p:nvPicPr>
        <p:blipFill>
          <a:blip r:embed="rId4"/>
          <a:stretch>
            <a:fillRect/>
          </a:stretch>
        </p:blipFill>
        <p:spPr>
          <a:xfrm>
            <a:off x="1090389" y="1777118"/>
            <a:ext cx="3807125" cy="4576424"/>
          </a:xfrm>
          <a:prstGeom prst="rect">
            <a:avLst/>
          </a:prstGeom>
        </p:spPr>
      </p:pic>
      <p:pic>
        <p:nvPicPr>
          <p:cNvPr id="4" name="Picture 4" descr="Text&#10;&#10;Description automatically generated">
            <a:extLst>
              <a:ext uri="{FF2B5EF4-FFF2-40B4-BE49-F238E27FC236}">
                <a16:creationId xmlns:a16="http://schemas.microsoft.com/office/drawing/2014/main" id="{85AC4377-CEF2-7EC8-FCE1-6EA499D8CAD3}"/>
              </a:ext>
            </a:extLst>
          </p:cNvPr>
          <p:cNvPicPr>
            <a:picLocks noChangeAspect="1"/>
          </p:cNvPicPr>
          <p:nvPr/>
        </p:nvPicPr>
        <p:blipFill>
          <a:blip r:embed="rId5"/>
          <a:stretch>
            <a:fillRect/>
          </a:stretch>
        </p:blipFill>
        <p:spPr>
          <a:xfrm>
            <a:off x="5782640" y="2411502"/>
            <a:ext cx="5460520" cy="3716144"/>
          </a:xfrm>
          <a:prstGeom prst="rect">
            <a:avLst/>
          </a:prstGeom>
          <a:ln>
            <a:solidFill>
              <a:srgbClr val="4472C4"/>
            </a:solidFill>
          </a:ln>
        </p:spPr>
      </p:pic>
    </p:spTree>
    <p:extLst>
      <p:ext uri="{BB962C8B-B14F-4D97-AF65-F5344CB8AC3E}">
        <p14:creationId xmlns:p14="http://schemas.microsoft.com/office/powerpoint/2010/main" val="370266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D7287-5F00-BF82-E3B6-15EE6E4A097B}"/>
              </a:ext>
            </a:extLst>
          </p:cNvPr>
          <p:cNvSpPr>
            <a:spLocks noGrp="1"/>
          </p:cNvSpPr>
          <p:nvPr>
            <p:ph idx="1"/>
          </p:nvPr>
        </p:nvSpPr>
        <p:spPr>
          <a:xfrm>
            <a:off x="838200" y="2133599"/>
            <a:ext cx="10558732" cy="4043363"/>
          </a:xfrm>
        </p:spPr>
        <p:txBody>
          <a:bodyPr vert="horz" lIns="91440" tIns="45720" rIns="91440" bIns="45720" rtlCol="0" anchor="t">
            <a:normAutofit/>
          </a:bodyPr>
          <a:lstStyle/>
          <a:p>
            <a:pPr marL="0" indent="0" algn="ctr">
              <a:buNone/>
            </a:pPr>
            <a:r>
              <a:rPr lang="en-US" sz="4000" b="1">
                <a:cs typeface="Calibri" panose="020F0502020204030204"/>
              </a:rPr>
              <a:t>Ongoing Work of the Plan</a:t>
            </a:r>
          </a:p>
        </p:txBody>
      </p:sp>
      <p:graphicFrame>
        <p:nvGraphicFramePr>
          <p:cNvPr id="2" name="Table 3">
            <a:extLst>
              <a:ext uri="{FF2B5EF4-FFF2-40B4-BE49-F238E27FC236}">
                <a16:creationId xmlns:a16="http://schemas.microsoft.com/office/drawing/2014/main" id="{4739C97D-84FB-B5A7-2817-D7F99783FE14}"/>
              </a:ext>
            </a:extLst>
          </p:cNvPr>
          <p:cNvGraphicFramePr>
            <a:graphicFrameLocks noGrp="1"/>
          </p:cNvGraphicFramePr>
          <p:nvPr>
            <p:extLst>
              <p:ext uri="{D42A27DB-BD31-4B8C-83A1-F6EECF244321}">
                <p14:modId xmlns:p14="http://schemas.microsoft.com/office/powerpoint/2010/main" val="1795554394"/>
              </p:ext>
            </p:extLst>
          </p:nvPr>
        </p:nvGraphicFramePr>
        <p:xfrm>
          <a:off x="71886" y="2961735"/>
          <a:ext cx="12045878" cy="3594255"/>
        </p:xfrm>
        <a:graphic>
          <a:graphicData uri="http://schemas.openxmlformats.org/drawingml/2006/table">
            <a:tbl>
              <a:tblPr firstRow="1" bandRow="1">
                <a:tableStyleId>{BDBED569-4797-4DF1-A0F4-6AAB3CD982D8}</a:tableStyleId>
              </a:tblPr>
              <a:tblGrid>
                <a:gridCol w="6022939">
                  <a:extLst>
                    <a:ext uri="{9D8B030D-6E8A-4147-A177-3AD203B41FA5}">
                      <a16:colId xmlns:a16="http://schemas.microsoft.com/office/drawing/2014/main" val="620997819"/>
                    </a:ext>
                  </a:extLst>
                </a:gridCol>
                <a:gridCol w="6022939">
                  <a:extLst>
                    <a:ext uri="{9D8B030D-6E8A-4147-A177-3AD203B41FA5}">
                      <a16:colId xmlns:a16="http://schemas.microsoft.com/office/drawing/2014/main" val="934864709"/>
                    </a:ext>
                  </a:extLst>
                </a:gridCol>
              </a:tblGrid>
              <a:tr h="842485">
                <a:tc>
                  <a:txBody>
                    <a:bodyPr/>
                    <a:lstStyle/>
                    <a:p>
                      <a:r>
                        <a:rPr lang="en-US" sz="3200" b="0"/>
                        <a:t>Guiding Principles for Learning</a:t>
                      </a:r>
                    </a:p>
                  </a:txBody>
                  <a:tcPr/>
                </a:tc>
                <a:tc>
                  <a:txBody>
                    <a:bodyPr/>
                    <a:lstStyle/>
                    <a:p>
                      <a:r>
                        <a:rPr lang="en-US" sz="3200" b="0" dirty="0"/>
                        <a:t>Prior Learning Assessment</a:t>
                      </a:r>
                    </a:p>
                  </a:txBody>
                  <a:tcPr/>
                </a:tc>
                <a:extLst>
                  <a:ext uri="{0D108BD9-81ED-4DB2-BD59-A6C34878D82A}">
                    <a16:rowId xmlns:a16="http://schemas.microsoft.com/office/drawing/2014/main" val="293986267"/>
                  </a:ext>
                </a:extLst>
              </a:tr>
              <a:tr h="842485">
                <a:tc>
                  <a:txBody>
                    <a:bodyPr/>
                    <a:lstStyle/>
                    <a:p>
                      <a:r>
                        <a:rPr lang="en-US" sz="3200" dirty="0"/>
                        <a:t>Guided Pathways + HS Articulation</a:t>
                      </a:r>
                    </a:p>
                  </a:txBody>
                  <a:tcPr/>
                </a:tc>
                <a:tc>
                  <a:txBody>
                    <a:bodyPr/>
                    <a:lstStyle/>
                    <a:p>
                      <a:r>
                        <a:rPr lang="en-US" sz="3200" dirty="0"/>
                        <a:t>Create Sensible Workflows</a:t>
                      </a:r>
                    </a:p>
                  </a:txBody>
                  <a:tcPr/>
                </a:tc>
                <a:extLst>
                  <a:ext uri="{0D108BD9-81ED-4DB2-BD59-A6C34878D82A}">
                    <a16:rowId xmlns:a16="http://schemas.microsoft.com/office/drawing/2014/main" val="3532238635"/>
                  </a:ext>
                </a:extLst>
              </a:tr>
              <a:tr h="1036902">
                <a:tc>
                  <a:txBody>
                    <a:bodyPr/>
                    <a:lstStyle/>
                    <a:p>
                      <a:r>
                        <a:rPr lang="en-US" sz="3200" dirty="0"/>
                        <a:t>Shared Governance</a:t>
                      </a:r>
                    </a:p>
                  </a:txBody>
                  <a:tcPr/>
                </a:tc>
                <a:tc>
                  <a:txBody>
                    <a:bodyPr/>
                    <a:lstStyle/>
                    <a:p>
                      <a:r>
                        <a:rPr lang="en-US" sz="3200" dirty="0"/>
                        <a:t>Cross Training Model &amp; </a:t>
                      </a:r>
                      <a:r>
                        <a:rPr lang="en-US" sz="3200" b="0" i="0" u="none" strike="noStrike" noProof="0" dirty="0">
                          <a:solidFill>
                            <a:srgbClr val="000000"/>
                          </a:solidFill>
                          <a:latin typeface="Calibri"/>
                        </a:rPr>
                        <a:t>Professional Development Model</a:t>
                      </a:r>
                    </a:p>
                  </a:txBody>
                  <a:tcPr/>
                </a:tc>
                <a:extLst>
                  <a:ext uri="{0D108BD9-81ED-4DB2-BD59-A6C34878D82A}">
                    <a16:rowId xmlns:a16="http://schemas.microsoft.com/office/drawing/2014/main" val="3682826333"/>
                  </a:ext>
                </a:extLst>
              </a:tr>
              <a:tr h="842485">
                <a:tc>
                  <a:txBody>
                    <a:bodyPr/>
                    <a:lstStyle/>
                    <a:p>
                      <a:r>
                        <a:rPr lang="en-US" sz="3200" dirty="0"/>
                        <a:t>Open Educational Resources (OER)</a:t>
                      </a:r>
                    </a:p>
                  </a:txBody>
                  <a:tcPr/>
                </a:tc>
                <a:tc>
                  <a:txBody>
                    <a:bodyPr/>
                    <a:lstStyle/>
                    <a:p>
                      <a:r>
                        <a:rPr lang="en-US" sz="3200" dirty="0"/>
                        <a:t>Data Driven Class Schedule</a:t>
                      </a:r>
                    </a:p>
                  </a:txBody>
                  <a:tcPr/>
                </a:tc>
                <a:extLst>
                  <a:ext uri="{0D108BD9-81ED-4DB2-BD59-A6C34878D82A}">
                    <a16:rowId xmlns:a16="http://schemas.microsoft.com/office/drawing/2014/main" val="499449419"/>
                  </a:ext>
                </a:extLst>
              </a:tr>
            </a:tbl>
          </a:graphicData>
        </a:graphic>
      </p:graphicFrame>
    </p:spTree>
    <p:extLst>
      <p:ext uri="{BB962C8B-B14F-4D97-AF65-F5344CB8AC3E}">
        <p14:creationId xmlns:p14="http://schemas.microsoft.com/office/powerpoint/2010/main" val="140197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212D-4833-1CFB-ADC0-8DA24C600D22}"/>
              </a:ext>
            </a:extLst>
          </p:cNvPr>
          <p:cNvSpPr>
            <a:spLocks noGrp="1"/>
          </p:cNvSpPr>
          <p:nvPr>
            <p:ph type="title"/>
          </p:nvPr>
        </p:nvSpPr>
        <p:spPr>
          <a:xfrm>
            <a:off x="798095" y="859757"/>
            <a:ext cx="10515600" cy="1325563"/>
          </a:xfrm>
        </p:spPr>
        <p:txBody>
          <a:bodyPr>
            <a:normAutofit/>
          </a:bodyPr>
          <a:lstStyle/>
          <a:p>
            <a:r>
              <a:rPr lang="en-US" b="1" dirty="0"/>
              <a:t>Prior Learning Assessment</a:t>
            </a:r>
            <a:endParaRPr lang="en-US" dirty="0"/>
          </a:p>
        </p:txBody>
      </p:sp>
      <p:sp>
        <p:nvSpPr>
          <p:cNvPr id="5" name="Content Placeholder 4">
            <a:extLst>
              <a:ext uri="{FF2B5EF4-FFF2-40B4-BE49-F238E27FC236}">
                <a16:creationId xmlns:a16="http://schemas.microsoft.com/office/drawing/2014/main" id="{5866CF50-DA9D-E461-DC5F-0209437D25C5}"/>
              </a:ext>
            </a:extLst>
          </p:cNvPr>
          <p:cNvSpPr>
            <a:spLocks noGrp="1"/>
          </p:cNvSpPr>
          <p:nvPr>
            <p:ph sz="half" idx="1"/>
          </p:nvPr>
        </p:nvSpPr>
        <p:spPr>
          <a:xfrm>
            <a:off x="795069" y="1825625"/>
            <a:ext cx="9268298" cy="4883300"/>
          </a:xfrm>
        </p:spPr>
        <p:txBody>
          <a:bodyPr vert="horz" lIns="91440" tIns="45720" rIns="91440" bIns="45720" rtlCol="0" anchor="t">
            <a:noAutofit/>
          </a:bodyPr>
          <a:lstStyle/>
          <a:p>
            <a:pPr marL="457200" indent="-457200"/>
            <a:r>
              <a:rPr lang="en-US" sz="3200">
                <a:ea typeface="+mn-lt"/>
                <a:cs typeface="+mn-lt"/>
              </a:rPr>
              <a:t>AWC has moved from 3 forms of PLA to +40. </a:t>
            </a:r>
            <a:endParaRPr lang="en-US" sz="3200">
              <a:cs typeface="Calibri"/>
            </a:endParaRPr>
          </a:p>
          <a:p>
            <a:pPr marL="457200" indent="-457200"/>
            <a:r>
              <a:rPr lang="en-US" sz="3200" dirty="0">
                <a:ea typeface="+mn-lt"/>
                <a:cs typeface="+mn-lt"/>
              </a:rPr>
              <a:t>Students can now receive college credit for knowledge and skills from OJT, military, or other life experiences.</a:t>
            </a:r>
          </a:p>
          <a:p>
            <a:pPr marL="457200" indent="-457200"/>
            <a:r>
              <a:rPr lang="en-US" sz="3200" dirty="0">
                <a:ea typeface="+mn-lt"/>
                <a:cs typeface="+mn-lt"/>
              </a:rPr>
              <a:t>Includes: Microsoft Office Specialist, CompTIA A+, Cisco Certified Network Assoc, HLS</a:t>
            </a:r>
          </a:p>
          <a:p>
            <a:pPr marL="457200" indent="-457200"/>
            <a:r>
              <a:rPr lang="en-US" sz="3200" dirty="0">
                <a:cs typeface="Calibri" panose="020F0502020204030204"/>
              </a:rPr>
              <a:t>Students save time and money by reducing the number of courses they have to take to complete a degree or certificate</a:t>
            </a:r>
          </a:p>
          <a:p>
            <a:pPr marL="457200" indent="-457200"/>
            <a:r>
              <a:rPr lang="en-US" sz="3200" dirty="0">
                <a:cs typeface="Calibri" panose="020F0502020204030204"/>
              </a:rPr>
              <a:t>Increases access to education; increases equity</a:t>
            </a:r>
            <a:endParaRPr lang="en-US" sz="3200">
              <a:cs typeface="Calibri" panose="020F0502020204030204"/>
            </a:endParaRPr>
          </a:p>
          <a:p>
            <a:endParaRPr lang="en-US" sz="3200" dirty="0">
              <a:cs typeface="Calibri"/>
            </a:endParaRPr>
          </a:p>
          <a:p>
            <a:endParaRPr lang="en-US" sz="3200">
              <a:cs typeface="Calibri"/>
            </a:endParaRPr>
          </a:p>
        </p:txBody>
      </p:sp>
      <p:pic>
        <p:nvPicPr>
          <p:cNvPr id="10" name="Content Placeholder 9" descr="Idea with solid fill">
            <a:extLst>
              <a:ext uri="{FF2B5EF4-FFF2-40B4-BE49-F238E27FC236}">
                <a16:creationId xmlns:a16="http://schemas.microsoft.com/office/drawing/2014/main" id="{EF0421DA-12DC-6952-1F47-0D6B0EBD7199}"/>
              </a:ext>
            </a:extLst>
          </p:cNvPr>
          <p:cNvPicPr>
            <a:picLocks noGrp="1" noChangeAspect="1"/>
          </p:cNvPicPr>
          <p:nvPr>
            <p:ph sz="half" idx="2"/>
          </p:nvPr>
        </p:nvPicPr>
        <p:blipFill>
          <a:blip r:embed="rId4">
            <a:extLst>
              <a:ext uri="{96DAC541-7B7A-43D3-8B79-37D633B846F1}">
                <asvg:svgBlip xmlns:asvg="http://schemas.microsoft.com/office/drawing/2016/SVG/main" r:embed="rId5"/>
              </a:ext>
            </a:extLst>
          </a:blip>
          <a:stretch>
            <a:fillRect/>
          </a:stretch>
        </p:blipFill>
        <p:spPr>
          <a:xfrm>
            <a:off x="9962866" y="4678008"/>
            <a:ext cx="2063085" cy="2085831"/>
          </a:xfrm>
        </p:spPr>
      </p:pic>
    </p:spTree>
    <p:extLst>
      <p:ext uri="{BB962C8B-B14F-4D97-AF65-F5344CB8AC3E}">
        <p14:creationId xmlns:p14="http://schemas.microsoft.com/office/powerpoint/2010/main" val="3225095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212D-4833-1CFB-ADC0-8DA24C600D22}"/>
              </a:ext>
            </a:extLst>
          </p:cNvPr>
          <p:cNvSpPr>
            <a:spLocks noGrp="1"/>
          </p:cNvSpPr>
          <p:nvPr>
            <p:ph type="title"/>
          </p:nvPr>
        </p:nvSpPr>
        <p:spPr>
          <a:xfrm>
            <a:off x="798095" y="859757"/>
            <a:ext cx="10515600" cy="1325563"/>
          </a:xfrm>
        </p:spPr>
        <p:txBody>
          <a:bodyPr>
            <a:normAutofit/>
          </a:bodyPr>
          <a:lstStyle/>
          <a:p>
            <a:r>
              <a:rPr lang="en-US" b="1" dirty="0"/>
              <a:t>Guiding Principles for Learning (GPL)</a:t>
            </a:r>
            <a:endParaRPr lang="en-US" b="1" dirty="0">
              <a:cs typeface="Calibri Light"/>
            </a:endParaRPr>
          </a:p>
        </p:txBody>
      </p:sp>
      <p:sp>
        <p:nvSpPr>
          <p:cNvPr id="5" name="Content Placeholder 4">
            <a:extLst>
              <a:ext uri="{FF2B5EF4-FFF2-40B4-BE49-F238E27FC236}">
                <a16:creationId xmlns:a16="http://schemas.microsoft.com/office/drawing/2014/main" id="{5866CF50-DA9D-E461-DC5F-0209437D25C5}"/>
              </a:ext>
            </a:extLst>
          </p:cNvPr>
          <p:cNvSpPr>
            <a:spLocks noGrp="1"/>
          </p:cNvSpPr>
          <p:nvPr>
            <p:ph sz="half" idx="1"/>
          </p:nvPr>
        </p:nvSpPr>
        <p:spPr>
          <a:xfrm>
            <a:off x="372533" y="1825625"/>
            <a:ext cx="8876336" cy="4883300"/>
          </a:xfrm>
        </p:spPr>
        <p:txBody>
          <a:bodyPr vert="horz" lIns="91440" tIns="45720" rIns="91440" bIns="45720" rtlCol="0" anchor="t">
            <a:noAutofit/>
          </a:bodyPr>
          <a:lstStyle/>
          <a:p>
            <a:pPr marL="0" indent="0">
              <a:buNone/>
            </a:pPr>
            <a:r>
              <a:rPr lang="en-US" sz="2400" dirty="0">
                <a:solidFill>
                  <a:srgbClr val="171717"/>
                </a:solidFill>
                <a:latin typeface="Verdana"/>
                <a:ea typeface="Verdana"/>
                <a:cs typeface="Calibri"/>
              </a:rPr>
              <a:t>The 5 </a:t>
            </a:r>
            <a:r>
              <a:rPr lang="en-US" sz="2400" i="1" dirty="0">
                <a:solidFill>
                  <a:srgbClr val="171717"/>
                </a:solidFill>
                <a:latin typeface="Verdana"/>
                <a:ea typeface="Verdana"/>
                <a:cs typeface="Calibri"/>
              </a:rPr>
              <a:t>GPLs are supporting </a:t>
            </a:r>
            <a:r>
              <a:rPr lang="en-US" sz="2400" dirty="0">
                <a:solidFill>
                  <a:srgbClr val="171717"/>
                </a:solidFill>
                <a:latin typeface="Verdana"/>
                <a:ea typeface="Verdana"/>
                <a:cs typeface="Calibri"/>
              </a:rPr>
              <a:t>learning at AWC in the following ways:</a:t>
            </a:r>
            <a:endParaRPr lang="en-US" sz="2400" dirty="0">
              <a:cs typeface="Calibri"/>
            </a:endParaRPr>
          </a:p>
          <a:p>
            <a:r>
              <a:rPr lang="en-US" sz="3200" dirty="0">
                <a:ea typeface="+mn-lt"/>
                <a:cs typeface="+mn-lt"/>
              </a:rPr>
              <a:t>Aligning assessment with teaching, activity and learning outcomes by enhancing and making desired learning goals clear for student outcomes</a:t>
            </a:r>
            <a:endParaRPr lang="en-US" sz="3200" dirty="0">
              <a:cs typeface="Calibri"/>
            </a:endParaRPr>
          </a:p>
          <a:p>
            <a:r>
              <a:rPr lang="en-US" sz="3200" dirty="0">
                <a:ea typeface="+mn-lt"/>
                <a:cs typeface="+mn-lt"/>
              </a:rPr>
              <a:t>Future plans include utilizing the Guiding Principles for Leaning in AGEC criteria </a:t>
            </a:r>
          </a:p>
          <a:p>
            <a:r>
              <a:rPr lang="en-US" sz="3200" dirty="0">
                <a:ea typeface="+mn-lt"/>
                <a:cs typeface="+mn-lt"/>
              </a:rPr>
              <a:t>Working on ways to utilize a </a:t>
            </a:r>
            <a:r>
              <a:rPr lang="en-US" sz="3200" i="1" dirty="0">
                <a:ea typeface="+mn-lt"/>
                <a:cs typeface="+mn-lt"/>
              </a:rPr>
              <a:t>“by faculty for faculty”</a:t>
            </a:r>
            <a:r>
              <a:rPr lang="en-US" sz="3200" dirty="0">
                <a:ea typeface="+mn-lt"/>
                <a:cs typeface="+mn-lt"/>
              </a:rPr>
              <a:t> model to support professional development and help guide the use of Guiding Principles of Learning imbedded in curriculum </a:t>
            </a:r>
            <a:endParaRPr lang="en-US" sz="3200" dirty="0">
              <a:cs typeface="Calibri"/>
            </a:endParaRPr>
          </a:p>
          <a:p>
            <a:endParaRPr lang="en-US" dirty="0"/>
          </a:p>
          <a:p>
            <a:endParaRPr lang="en-US" sz="3200" dirty="0">
              <a:cs typeface="Calibri"/>
            </a:endParaRPr>
          </a:p>
        </p:txBody>
      </p:sp>
      <p:pic>
        <p:nvPicPr>
          <p:cNvPr id="6" name="Content Placeholder 5">
            <a:extLst>
              <a:ext uri="{FF2B5EF4-FFF2-40B4-BE49-F238E27FC236}">
                <a16:creationId xmlns:a16="http://schemas.microsoft.com/office/drawing/2014/main" id="{2D3F0A07-148F-4FD0-88C5-B49547F0E5BD}"/>
              </a:ext>
            </a:extLst>
          </p:cNvPr>
          <p:cNvPicPr>
            <a:picLocks noGrp="1" noChangeAspect="1"/>
          </p:cNvPicPr>
          <p:nvPr>
            <p:ph sz="half" idx="2"/>
          </p:nvPr>
        </p:nvPicPr>
        <p:blipFill>
          <a:blip r:embed="rId4"/>
          <a:stretch>
            <a:fillRect/>
          </a:stretch>
        </p:blipFill>
        <p:spPr>
          <a:xfrm>
            <a:off x="9248869" y="2185320"/>
            <a:ext cx="2879324" cy="4351338"/>
          </a:xfrm>
          <a:prstGeom prst="rect">
            <a:avLst/>
          </a:prstGeom>
        </p:spPr>
      </p:pic>
    </p:spTree>
    <p:extLst>
      <p:ext uri="{BB962C8B-B14F-4D97-AF65-F5344CB8AC3E}">
        <p14:creationId xmlns:p14="http://schemas.microsoft.com/office/powerpoint/2010/main" val="262453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212D-4833-1CFB-ADC0-8DA24C600D22}"/>
              </a:ext>
            </a:extLst>
          </p:cNvPr>
          <p:cNvSpPr>
            <a:spLocks noGrp="1"/>
          </p:cNvSpPr>
          <p:nvPr>
            <p:ph type="title"/>
          </p:nvPr>
        </p:nvSpPr>
        <p:spPr>
          <a:xfrm>
            <a:off x="798095" y="859757"/>
            <a:ext cx="10515600" cy="1325563"/>
          </a:xfrm>
        </p:spPr>
        <p:txBody>
          <a:bodyPr>
            <a:normAutofit/>
          </a:bodyPr>
          <a:lstStyle/>
          <a:p>
            <a:r>
              <a:rPr lang="en-US" b="1"/>
              <a:t>Guided Pathways</a:t>
            </a:r>
            <a:endParaRPr lang="en-US" b="1">
              <a:cs typeface="Calibri Light"/>
            </a:endParaRPr>
          </a:p>
        </p:txBody>
      </p:sp>
      <p:sp>
        <p:nvSpPr>
          <p:cNvPr id="5" name="Content Placeholder 4">
            <a:extLst>
              <a:ext uri="{FF2B5EF4-FFF2-40B4-BE49-F238E27FC236}">
                <a16:creationId xmlns:a16="http://schemas.microsoft.com/office/drawing/2014/main" id="{5866CF50-DA9D-E461-DC5F-0209437D25C5}"/>
              </a:ext>
            </a:extLst>
          </p:cNvPr>
          <p:cNvSpPr>
            <a:spLocks noGrp="1"/>
          </p:cNvSpPr>
          <p:nvPr>
            <p:ph sz="half" idx="1"/>
          </p:nvPr>
        </p:nvSpPr>
        <p:spPr>
          <a:xfrm>
            <a:off x="286282" y="1825625"/>
            <a:ext cx="10602175" cy="4351338"/>
          </a:xfrm>
        </p:spPr>
        <p:txBody>
          <a:bodyPr vert="horz" lIns="91440" tIns="45720" rIns="91440" bIns="45720" rtlCol="0" anchor="t">
            <a:noAutofit/>
          </a:bodyPr>
          <a:lstStyle/>
          <a:p>
            <a:r>
              <a:rPr lang="en-US" sz="3000" i="1" u="sng" dirty="0">
                <a:cs typeface="Calibri"/>
              </a:rPr>
              <a:t>CRM Engage</a:t>
            </a:r>
            <a:r>
              <a:rPr lang="en-US" sz="3000" dirty="0">
                <a:cs typeface="Calibri"/>
              </a:rPr>
              <a:t> platform for students is new, great data source</a:t>
            </a:r>
          </a:p>
          <a:p>
            <a:r>
              <a:rPr lang="en-US" sz="3000" dirty="0">
                <a:cs typeface="Calibri"/>
              </a:rPr>
              <a:t>Pipeline AZ platform, also new, could really gain traction</a:t>
            </a:r>
            <a:endParaRPr lang="en-US" dirty="0">
              <a:cs typeface="Calibri" panose="020F0502020204030204"/>
            </a:endParaRPr>
          </a:p>
          <a:p>
            <a:r>
              <a:rPr lang="en-US" sz="3000" dirty="0">
                <a:cs typeface="Calibri"/>
              </a:rPr>
              <a:t>52 faculty used CRM Engage Faculty Experience Portal to create 1,030+ alerts to support students since Fall '21 (incomplete assignments, applause, excessive absences)</a:t>
            </a:r>
          </a:p>
          <a:p>
            <a:r>
              <a:rPr lang="en-US" sz="3000" dirty="0">
                <a:solidFill>
                  <a:srgbClr val="000000"/>
                </a:solidFill>
                <a:cs typeface="Calibri"/>
              </a:rPr>
              <a:t>100+ students have used CRM Engage to submit requests for assistance since launch this summer (a class, changing majors, or graduation; help with advising</a:t>
            </a:r>
          </a:p>
          <a:p>
            <a:r>
              <a:rPr lang="en-US" sz="3000" dirty="0">
                <a:cs typeface="Calibri"/>
              </a:rPr>
              <a:t>Real-time custom dashboards made for ADs /Lead Faculty</a:t>
            </a:r>
            <a:endParaRPr lang="en-US" dirty="0">
              <a:cs typeface="Calibri" panose="020F0502020204030204"/>
            </a:endParaRPr>
          </a:p>
          <a:p>
            <a:r>
              <a:rPr lang="en-US" sz="3000" dirty="0">
                <a:solidFill>
                  <a:srgbClr val="000000"/>
                </a:solidFill>
                <a:cs typeface="Calibri"/>
              </a:rPr>
              <a:t>We have 23 FT Faculty now advising inside CRM portal</a:t>
            </a:r>
          </a:p>
          <a:p>
            <a:pPr marL="0" indent="0">
              <a:buNone/>
            </a:pPr>
            <a:endParaRPr lang="en-US" dirty="0">
              <a:cs typeface="Calibri"/>
            </a:endParaRPr>
          </a:p>
        </p:txBody>
      </p:sp>
      <p:pic>
        <p:nvPicPr>
          <p:cNvPr id="6" name="Graphic 6" descr="Route (Two Pins With A Path) with solid fill">
            <a:extLst>
              <a:ext uri="{FF2B5EF4-FFF2-40B4-BE49-F238E27FC236}">
                <a16:creationId xmlns:a16="http://schemas.microsoft.com/office/drawing/2014/main" id="{134CAB12-D0D2-97AB-A282-F547EB17CCEC}"/>
              </a:ext>
            </a:extLst>
          </p:cNvPr>
          <p:cNvPicPr>
            <a:picLocks noGrp="1" noChangeAspect="1"/>
          </p:cNvPicPr>
          <p:nvPr>
            <p:ph sz="half" idx="2"/>
          </p:nvPr>
        </p:nvPicPr>
        <p:blipFill>
          <a:blip r:embed="rId4">
            <a:extLst>
              <a:ext uri="{96DAC541-7B7A-43D3-8B79-37D633B846F1}">
                <asvg:svgBlip xmlns:asvg="http://schemas.microsoft.com/office/drawing/2016/SVG/main" r:embed="rId5"/>
              </a:ext>
            </a:extLst>
          </a:blip>
          <a:stretch>
            <a:fillRect/>
          </a:stretch>
        </p:blipFill>
        <p:spPr>
          <a:xfrm>
            <a:off x="9223540" y="3917857"/>
            <a:ext cx="2840965" cy="2840965"/>
          </a:xfrm>
        </p:spPr>
      </p:pic>
    </p:spTree>
    <p:extLst>
      <p:ext uri="{BB962C8B-B14F-4D97-AF65-F5344CB8AC3E}">
        <p14:creationId xmlns:p14="http://schemas.microsoft.com/office/powerpoint/2010/main" val="247199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E6B021-416E-221B-2041-45FE63320258}"/>
              </a:ext>
            </a:extLst>
          </p:cNvPr>
          <p:cNvSpPr>
            <a:spLocks noGrp="1"/>
          </p:cNvSpPr>
          <p:nvPr>
            <p:ph type="title"/>
          </p:nvPr>
        </p:nvSpPr>
        <p:spPr>
          <a:xfrm>
            <a:off x="839788" y="457200"/>
            <a:ext cx="7713482" cy="996351"/>
          </a:xfrm>
        </p:spPr>
        <p:txBody>
          <a:bodyPr>
            <a:normAutofit/>
          </a:bodyPr>
          <a:lstStyle/>
          <a:p>
            <a:r>
              <a:rPr lang="en-US" sz="4000" b="1">
                <a:ea typeface="Calibri Light"/>
                <a:cs typeface="Calibri Light"/>
              </a:rPr>
              <a:t>HS Articulation</a:t>
            </a:r>
          </a:p>
        </p:txBody>
      </p:sp>
      <p:sp>
        <p:nvSpPr>
          <p:cNvPr id="9" name="Text Placeholder 8">
            <a:extLst>
              <a:ext uri="{FF2B5EF4-FFF2-40B4-BE49-F238E27FC236}">
                <a16:creationId xmlns:a16="http://schemas.microsoft.com/office/drawing/2014/main" id="{64F8A01F-ABD5-9531-A7CF-C524260B201E}"/>
              </a:ext>
            </a:extLst>
          </p:cNvPr>
          <p:cNvSpPr>
            <a:spLocks noGrp="1"/>
          </p:cNvSpPr>
          <p:nvPr>
            <p:ph type="body" sz="half" idx="2"/>
          </p:nvPr>
        </p:nvSpPr>
        <p:spPr>
          <a:xfrm>
            <a:off x="839788" y="1525438"/>
            <a:ext cx="7900387" cy="3811588"/>
          </a:xfrm>
        </p:spPr>
        <p:txBody>
          <a:bodyPr vert="horz" lIns="91440" tIns="45720" rIns="91440" bIns="45720" rtlCol="0" anchor="t">
            <a:normAutofit fontScale="92500"/>
          </a:bodyPr>
          <a:lstStyle/>
          <a:p>
            <a:pPr marL="285750" indent="-285750">
              <a:buChar char="•"/>
            </a:pPr>
            <a:r>
              <a:rPr lang="en-US" sz="3200" dirty="0">
                <a:ea typeface="Calibri"/>
                <a:cs typeface="Calibri"/>
              </a:rPr>
              <a:t>First Dual Credit Conference @ AWC in April was a big success (will repeat May '24)</a:t>
            </a:r>
          </a:p>
          <a:p>
            <a:pPr marL="285750" indent="-285750">
              <a:buChar char="•"/>
            </a:pPr>
            <a:r>
              <a:rPr lang="en-US" sz="3200" dirty="0">
                <a:cs typeface="Calibri"/>
              </a:rPr>
              <a:t>Four members of AWC team attended National Alliance for Concurrent Enrollment Partnerships</a:t>
            </a:r>
            <a:endParaRPr lang="en-US" dirty="0">
              <a:cs typeface="Calibri"/>
            </a:endParaRPr>
          </a:p>
          <a:p>
            <a:pPr marL="285750" indent="-285750">
              <a:buChar char="•"/>
            </a:pPr>
            <a:r>
              <a:rPr lang="en-US" sz="3200" dirty="0">
                <a:cs typeface="Calibri"/>
              </a:rPr>
              <a:t>Changes in HLC credentialing requirements, articulation with HS partners, and subsequent DE increases at the heart of expanding access to college courses for regional U-18 students.</a:t>
            </a:r>
          </a:p>
        </p:txBody>
      </p:sp>
      <p:pic>
        <p:nvPicPr>
          <p:cNvPr id="2" name="Graphic 2" descr="Backpack with solid fill">
            <a:extLst>
              <a:ext uri="{FF2B5EF4-FFF2-40B4-BE49-F238E27FC236}">
                <a16:creationId xmlns:a16="http://schemas.microsoft.com/office/drawing/2014/main" id="{6DC34AF6-BF10-B3FC-D733-916D69343A9D}"/>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8956149" y="3640349"/>
            <a:ext cx="2965425" cy="2979802"/>
          </a:xfrm>
        </p:spPr>
      </p:pic>
    </p:spTree>
    <p:extLst>
      <p:ext uri="{BB962C8B-B14F-4D97-AF65-F5344CB8AC3E}">
        <p14:creationId xmlns:p14="http://schemas.microsoft.com/office/powerpoint/2010/main" val="2828945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WC Power Point 16.9" id="{817DDB66-7FC0-D54F-8AF7-EDA7BCF81F6A}" vid="{70F1CB4A-A44F-2346-A608-3BE2DD17F426}"/>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443b3d6-5806-4f50-8e7d-1c3ff2f5dd22" xsi:nil="true"/>
    <SharedWithUsers xmlns="0e8057d7-e58b-4ce5-beef-91b3b9858ab9">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4A4DFBE7D942429E3228F91B684F53" ma:contentTypeVersion="16" ma:contentTypeDescription="Create a new document." ma:contentTypeScope="" ma:versionID="e6cca2b7b2e74f7dd9898ead6014bf4e">
  <xsd:schema xmlns:xsd="http://www.w3.org/2001/XMLSchema" xmlns:xs="http://www.w3.org/2001/XMLSchema" xmlns:p="http://schemas.microsoft.com/office/2006/metadata/properties" xmlns:ns3="b443b3d6-5806-4f50-8e7d-1c3ff2f5dd22" xmlns:ns4="0e8057d7-e58b-4ce5-beef-91b3b9858ab9" targetNamespace="http://schemas.microsoft.com/office/2006/metadata/properties" ma:root="true" ma:fieldsID="13c3d4b048ea31fea8477cc2e9c8100e" ns3:_="" ns4:_="">
    <xsd:import namespace="b443b3d6-5806-4f50-8e7d-1c3ff2f5dd22"/>
    <xsd:import namespace="0e8057d7-e58b-4ce5-beef-91b3b9858ab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3b3d6-5806-4f50-8e7d-1c3ff2f5d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8057d7-e58b-4ce5-beef-91b3b9858a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60F5E4-3195-4E45-96F2-70A7A70E4DC8}">
  <ds:schemaRefs>
    <ds:schemaRef ds:uri="0e8057d7-e58b-4ce5-beef-91b3b9858ab9"/>
    <ds:schemaRef ds:uri="http://schemas.microsoft.com/office/2006/documentManagement/types"/>
    <ds:schemaRef ds:uri="http://www.w3.org/XML/1998/namespace"/>
    <ds:schemaRef ds:uri="http://schemas.microsoft.com/office/infopath/2007/PartnerControls"/>
    <ds:schemaRef ds:uri="http://purl.org/dc/dcmitype/"/>
    <ds:schemaRef ds:uri="http://purl.org/dc/elements/1.1/"/>
    <ds:schemaRef ds:uri="http://purl.org/dc/terms/"/>
    <ds:schemaRef ds:uri="http://schemas.openxmlformats.org/package/2006/metadata/core-properties"/>
    <ds:schemaRef ds:uri="b443b3d6-5806-4f50-8e7d-1c3ff2f5dd22"/>
    <ds:schemaRef ds:uri="http://schemas.microsoft.com/office/2006/metadata/properties"/>
  </ds:schemaRefs>
</ds:datastoreItem>
</file>

<file path=customXml/itemProps2.xml><?xml version="1.0" encoding="utf-8"?>
<ds:datastoreItem xmlns:ds="http://schemas.openxmlformats.org/officeDocument/2006/customXml" ds:itemID="{3C7A48BF-98A6-4944-81B0-D1505F0229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3b3d6-5806-4f50-8e7d-1c3ff2f5dd22"/>
    <ds:schemaRef ds:uri="0e8057d7-e58b-4ce5-beef-91b3b9858a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52E795-A0C9-4FEC-B210-E7AA401D14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AWC Power Point 16.9</Template>
  <TotalTime>1967</TotalTime>
  <Words>3579</Words>
  <Application>Microsoft Office PowerPoint</Application>
  <PresentationFormat>Widescreen</PresentationFormat>
  <Paragraphs>287</Paragraphs>
  <Slides>38</Slides>
  <Notes>25</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Strategic Plan Update &amp; 2024 Innovation Fund Townhall December 2023</vt:lpstr>
      <vt:lpstr>Kickoff for Plan Development – Jan 2017 Horizon Symposium – April 2017 First Innovation Projects Launched – Dec 2017 Strategic Plan Launch – Jan 2018 Student Food &amp; Feedback – Sept 2018 Pathways Framework Adopted – Nov 2018​ Disaggregated Data Party – June 2019​ Taste of the Future – October 2019​ Strategic Plan status report – July 2019​ 2nd Horizon Symposium – Nov 2019 Implementation Council – March 2020​ Stopping To Contemplate – May 2020​ Streamline: Stop to Reinvent – June 2020​ Shared Governance Launch – August 2020​ Faculty Leadership Academy – Aug 2020 SP Status &amp; Innovation Funds Townhall – Dec 2020 SP Status &amp; Innovation Funds Townhall – Dec 2021​ ​ SP Celebration &amp; Remaining Work – May 2022 SP Status &amp; Innovation Funds Townhall – Dec 2022 </vt:lpstr>
      <vt:lpstr>PowerPoint Presentation</vt:lpstr>
      <vt:lpstr>PowerPoint Presentation</vt:lpstr>
      <vt:lpstr>PowerPoint Presentation</vt:lpstr>
      <vt:lpstr>Prior Learning Assessment</vt:lpstr>
      <vt:lpstr>Guiding Principles for Learning (GPL)</vt:lpstr>
      <vt:lpstr>Guided Pathways</vt:lpstr>
      <vt:lpstr>HS Articulation</vt:lpstr>
      <vt:lpstr>Shared Governance</vt:lpstr>
      <vt:lpstr>Open Educational Resources</vt:lpstr>
      <vt:lpstr>Creating Sensible Workflows</vt:lpstr>
      <vt:lpstr>Professional Development Model</vt:lpstr>
      <vt:lpstr>Data Driven Class Schedule</vt:lpstr>
      <vt:lpstr>What’s Next for the Plan?</vt:lpstr>
      <vt:lpstr>Let’s talk Innovation Fund Projects!</vt:lpstr>
      <vt:lpstr>PowerPoint Presentation</vt:lpstr>
      <vt:lpstr>Update on 2023 Funded Projects</vt:lpstr>
      <vt:lpstr> KAWC: Siendo Primero </vt:lpstr>
      <vt:lpstr>SLLC: THE HUNGRY MATADORS</vt:lpstr>
      <vt:lpstr>   Illuminate AWC</vt:lpstr>
      <vt:lpstr>Science Club Furniture </vt:lpstr>
      <vt:lpstr>First Gen Empowerment Symposium</vt:lpstr>
      <vt:lpstr>The Human Performance Lab</vt:lpstr>
      <vt:lpstr>And Now, for 2024 Projects</vt:lpstr>
      <vt:lpstr>PowerPoint Presentation</vt:lpstr>
      <vt:lpstr>PowerPoint Presentation</vt:lpstr>
      <vt:lpstr>leadHERship</vt:lpstr>
      <vt:lpstr> </vt:lpstr>
      <vt:lpstr>   Yuma History Application Ellen Riek</vt:lpstr>
      <vt:lpstr>Living Walls Tosha Gillespie</vt:lpstr>
      <vt:lpstr>Assistive Technology Lab Renovation Lisa Swenson</vt:lpstr>
      <vt:lpstr>BUG DAYS AND BEYOND Jacob Gibson</vt:lpstr>
      <vt:lpstr> AWC Enrollment Tour  Biridiana Martinez </vt:lpstr>
      <vt:lpstr>Our Part of Yuma History</vt:lpstr>
      <vt:lpstr>Updating the Fitness Center  Jane Peabody</vt:lpstr>
      <vt:lpstr>   </vt:lpstr>
      <vt:lpstr>Congratulations to everyone!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Struck</dc:creator>
  <cp:lastModifiedBy>Michelle Struck</cp:lastModifiedBy>
  <cp:revision>252</cp:revision>
  <dcterms:created xsi:type="dcterms:W3CDTF">2022-11-21T15:37:10Z</dcterms:created>
  <dcterms:modified xsi:type="dcterms:W3CDTF">2023-12-06T20:36:42Z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0x010100414A4DFBE7D942429E3228F91B684F53</vt:lpwstr>
  </property>
</Properties>
</file>