
<file path=[Content_Types].xml><?xml version="1.0" encoding="utf-8"?>
<Types xmlns="http://schemas.openxmlformats.org/package/2006/content-types">
  <Default Extension="fntdata" ContentType="application/x-fontdata"/>
  <Default Extension="jpeg" ContentType="image/jpeg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PartName="/ppt/presentation.xml" ContentType="application/vnd.openxmlformats-officedocument.presentationml.presentation.main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Masters/slideMaster1.xml" ContentType="application/vnd.openxmlformats-officedocument.presentationml.slideMaster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theme/theme1.xml" ContentType="application/vnd.openxmlformats-officedocument.them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ableStyles.xml" ContentType="application/vnd.openxmlformats-officedocument.presentationml.tableStyles+xml"/>
  <Override PartName="/docProps/app.xml" ContentType="application/vnd.openxmlformats-officedocument.extended-properties+xml"/>
  <Override PartName="/docProps/core.xml" ContentType="application/vnd.openxmlformats-package.core-properties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embedTrueTypeFonts="1" saveSubsetFonts="1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</p:sldIdLst>
  <p:sldSz cx="18288000" cy="10287000"/>
  <p:notesSz cx="6858000" cy="9144000"/>
  <p:embeddedFontLst>
    <p:embeddedFont>
      <p:font typeface="Canva Sans" panose="020B0604020202020204" charset="0"/>
      <p:regular r:id="rId12"/>
    </p:embeddedFont>
    <p:embeddedFont>
      <p:font typeface="Fredoka" panose="020B0604020202020204" charset="0"/>
      <p:regular r:id="rId13"/>
    </p:embeddedFont>
    <p:embeddedFont>
      <p:font typeface="Lovelo" panose="020B0604020202020204" charset="0"/>
      <p:regular r:id="rId14"/>
    </p:embeddedFont>
  </p:embeddedFontLst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 autoAdjust="0"/>
    <p:restoredTop sz="94622" autoAdjust="0"/>
  </p:normalViewPr>
  <p:slideViewPr>
    <p:cSldViewPr>
      <p:cViewPr varScale="1">
        <p:scale>
          <a:sx n="45" d="100"/>
          <a:sy n="45" d="100"/>
        </p:scale>
        <p:origin x="960" y="66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font" Target="fonts/font2.fntdata"/><Relationship Id="rId18" Type="http://schemas.openxmlformats.org/officeDocument/2006/relationships/tableStyles" Target="tableStyles.xml"/><Relationship Id="rId3" Type="http://schemas.openxmlformats.org/officeDocument/2006/relationships/slide" Target="slides/slide2.xml"/><Relationship Id="rId21" Type="http://schemas.openxmlformats.org/officeDocument/2006/relationships/customXml" Target="../customXml/item3.xml"/><Relationship Id="rId7" Type="http://schemas.openxmlformats.org/officeDocument/2006/relationships/slide" Target="slides/slide6.xml"/><Relationship Id="rId12" Type="http://schemas.openxmlformats.org/officeDocument/2006/relationships/font" Target="fonts/font1.fntdata"/><Relationship Id="rId17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viewProps" Target="viewProps.xml"/><Relationship Id="rId20" Type="http://schemas.openxmlformats.org/officeDocument/2006/relationships/customXml" Target="../customXml/item2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customXml" Target="../customXml/item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font" Target="fonts/font3.fntdata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8/19/2024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8/19/2024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8/19/2024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8/19/2024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8/19/2024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8/19/2024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8/19/2024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8/19/2024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8/19/2024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8/19/2024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8/19/2024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8/19/2024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7.png"/><Relationship Id="rId13" Type="http://schemas.openxmlformats.org/officeDocument/2006/relationships/image" Target="../media/image12.png"/><Relationship Id="rId18" Type="http://schemas.openxmlformats.org/officeDocument/2006/relationships/image" Target="../media/image17.svg"/><Relationship Id="rId3" Type="http://schemas.openxmlformats.org/officeDocument/2006/relationships/image" Target="../media/image2.svg"/><Relationship Id="rId7" Type="http://schemas.openxmlformats.org/officeDocument/2006/relationships/image" Target="../media/image6.svg"/><Relationship Id="rId12" Type="http://schemas.openxmlformats.org/officeDocument/2006/relationships/image" Target="../media/image11.png"/><Relationship Id="rId17" Type="http://schemas.openxmlformats.org/officeDocument/2006/relationships/image" Target="../media/image16.png"/><Relationship Id="rId2" Type="http://schemas.openxmlformats.org/officeDocument/2006/relationships/image" Target="../media/image1.png"/><Relationship Id="rId16" Type="http://schemas.openxmlformats.org/officeDocument/2006/relationships/image" Target="../media/image15.sv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5.png"/><Relationship Id="rId11" Type="http://schemas.openxmlformats.org/officeDocument/2006/relationships/image" Target="../media/image10.png"/><Relationship Id="rId5" Type="http://schemas.openxmlformats.org/officeDocument/2006/relationships/image" Target="../media/image4.svg"/><Relationship Id="rId15" Type="http://schemas.openxmlformats.org/officeDocument/2006/relationships/image" Target="../media/image14.png"/><Relationship Id="rId10" Type="http://schemas.openxmlformats.org/officeDocument/2006/relationships/image" Target="../media/image9.png"/><Relationship Id="rId4" Type="http://schemas.openxmlformats.org/officeDocument/2006/relationships/image" Target="../media/image3.png"/><Relationship Id="rId9" Type="http://schemas.openxmlformats.org/officeDocument/2006/relationships/image" Target="../media/image8.png"/><Relationship Id="rId14" Type="http://schemas.openxmlformats.org/officeDocument/2006/relationships/image" Target="../media/image13.svg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24.png"/><Relationship Id="rId3" Type="http://schemas.openxmlformats.org/officeDocument/2006/relationships/image" Target="../media/image19.svg"/><Relationship Id="rId7" Type="http://schemas.openxmlformats.org/officeDocument/2006/relationships/image" Target="../media/image23.jpe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2.svg"/><Relationship Id="rId11" Type="http://schemas.openxmlformats.org/officeDocument/2006/relationships/image" Target="../media/image27.png"/><Relationship Id="rId5" Type="http://schemas.openxmlformats.org/officeDocument/2006/relationships/image" Target="../media/image21.png"/><Relationship Id="rId10" Type="http://schemas.openxmlformats.org/officeDocument/2006/relationships/image" Target="../media/image26.jpeg"/><Relationship Id="rId4" Type="http://schemas.openxmlformats.org/officeDocument/2006/relationships/image" Target="../media/image20.jpeg"/><Relationship Id="rId9" Type="http://schemas.openxmlformats.org/officeDocument/2006/relationships/image" Target="../media/image25.sv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image" Target="../media/image28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0.sv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png"/><Relationship Id="rId2" Type="http://schemas.openxmlformats.org/officeDocument/2006/relationships/image" Target="../media/image31.jpe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png"/><Relationship Id="rId2" Type="http://schemas.openxmlformats.org/officeDocument/2006/relationships/image" Target="../media/image33.jpe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image" Target="../media/image41.svg"/><Relationship Id="rId3" Type="http://schemas.openxmlformats.org/officeDocument/2006/relationships/image" Target="../media/image36.jpeg"/><Relationship Id="rId7" Type="http://schemas.openxmlformats.org/officeDocument/2006/relationships/image" Target="../media/image40.png"/><Relationship Id="rId2" Type="http://schemas.openxmlformats.org/officeDocument/2006/relationships/image" Target="../media/image35.jpe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9.png"/><Relationship Id="rId5" Type="http://schemas.openxmlformats.org/officeDocument/2006/relationships/image" Target="../media/image38.png"/><Relationship Id="rId4" Type="http://schemas.openxmlformats.org/officeDocument/2006/relationships/image" Target="../media/image37.jpeg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image" Target="../media/image41.svg"/><Relationship Id="rId3" Type="http://schemas.openxmlformats.org/officeDocument/2006/relationships/image" Target="../media/image43.jpeg"/><Relationship Id="rId7" Type="http://schemas.openxmlformats.org/officeDocument/2006/relationships/image" Target="../media/image40.png"/><Relationship Id="rId2" Type="http://schemas.openxmlformats.org/officeDocument/2006/relationships/image" Target="../media/image42.jpe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9.png"/><Relationship Id="rId5" Type="http://schemas.openxmlformats.org/officeDocument/2006/relationships/image" Target="../media/image38.png"/><Relationship Id="rId4" Type="http://schemas.openxmlformats.org/officeDocument/2006/relationships/image" Target="../media/image44.jpe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png"/><Relationship Id="rId7" Type="http://schemas.openxmlformats.org/officeDocument/2006/relationships/image" Target="../media/image50.png"/><Relationship Id="rId2" Type="http://schemas.openxmlformats.org/officeDocument/2006/relationships/image" Target="../media/image45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49.png"/><Relationship Id="rId5" Type="http://schemas.openxmlformats.org/officeDocument/2006/relationships/image" Target="../media/image48.png"/><Relationship Id="rId4" Type="http://schemas.openxmlformats.org/officeDocument/2006/relationships/image" Target="../media/image47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2.svg"/><Relationship Id="rId2" Type="http://schemas.openxmlformats.org/officeDocument/2006/relationships/image" Target="../media/image51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54.svg"/><Relationship Id="rId4" Type="http://schemas.openxmlformats.org/officeDocument/2006/relationships/image" Target="../media/image53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6.png"/><Relationship Id="rId2" Type="http://schemas.openxmlformats.org/officeDocument/2006/relationships/image" Target="../media/image55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59.png"/><Relationship Id="rId5" Type="http://schemas.openxmlformats.org/officeDocument/2006/relationships/image" Target="../media/image58.png"/><Relationship Id="rId4" Type="http://schemas.openxmlformats.org/officeDocument/2006/relationships/image" Target="../media/image57.sv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2CCCD3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reeform 2"/>
          <p:cNvSpPr/>
          <p:nvPr/>
        </p:nvSpPr>
        <p:spPr>
          <a:xfrm>
            <a:off x="12971555" y="2214423"/>
            <a:ext cx="3793097" cy="4114800"/>
          </a:xfrm>
          <a:custGeom>
            <a:avLst/>
            <a:gdLst/>
            <a:ahLst/>
            <a:cxnLst/>
            <a:rect l="l" t="t" r="r" b="b"/>
            <a:pathLst>
              <a:path w="3793097" h="4114800">
                <a:moveTo>
                  <a:pt x="0" y="0"/>
                </a:moveTo>
                <a:lnTo>
                  <a:pt x="3793097" y="0"/>
                </a:lnTo>
                <a:lnTo>
                  <a:pt x="3793097" y="4114800"/>
                </a:lnTo>
                <a:lnTo>
                  <a:pt x="0" y="4114800"/>
                </a:lnTo>
                <a:lnTo>
                  <a:pt x="0" y="0"/>
                </a:lnTo>
                <a:close/>
              </a:path>
            </a:pathLst>
          </a:custGeom>
          <a:blipFill>
            <a:blip r:embed="rId2">
              <a:extLst>
                <a:ext uri="{96DAC541-7B7A-43D3-8B79-37D633B846F1}">
                  <asvg:svgBlip xmlns:asvg="http://schemas.microsoft.com/office/drawing/2016/SVG/main" r:embed="rId3"/>
                </a:ext>
              </a:extLst>
            </a:blip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  <p:sp>
        <p:nvSpPr>
          <p:cNvPr id="3" name="Freeform 3"/>
          <p:cNvSpPr/>
          <p:nvPr/>
        </p:nvSpPr>
        <p:spPr>
          <a:xfrm>
            <a:off x="1660964" y="1178315"/>
            <a:ext cx="1678862" cy="3382323"/>
          </a:xfrm>
          <a:custGeom>
            <a:avLst/>
            <a:gdLst/>
            <a:ahLst/>
            <a:cxnLst/>
            <a:rect l="l" t="t" r="r" b="b"/>
            <a:pathLst>
              <a:path w="1678862" h="3382323">
                <a:moveTo>
                  <a:pt x="0" y="0"/>
                </a:moveTo>
                <a:lnTo>
                  <a:pt x="1678862" y="0"/>
                </a:lnTo>
                <a:lnTo>
                  <a:pt x="1678862" y="3382324"/>
                </a:lnTo>
                <a:lnTo>
                  <a:pt x="0" y="3382324"/>
                </a:lnTo>
                <a:lnTo>
                  <a:pt x="0" y="0"/>
                </a:lnTo>
                <a:close/>
              </a:path>
            </a:pathLst>
          </a:custGeom>
          <a:blipFill>
            <a:blip r:embed="rId4">
              <a:extLst>
                <a:ext uri="{96DAC541-7B7A-43D3-8B79-37D633B846F1}">
                  <asvg:svgBlip xmlns:asvg="http://schemas.microsoft.com/office/drawing/2016/SVG/main" r:embed="rId5"/>
                </a:ext>
              </a:extLst>
            </a:blip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  <p:sp>
        <p:nvSpPr>
          <p:cNvPr id="4" name="Freeform 4"/>
          <p:cNvSpPr/>
          <p:nvPr/>
        </p:nvSpPr>
        <p:spPr>
          <a:xfrm>
            <a:off x="390625" y="926492"/>
            <a:ext cx="2109770" cy="4114800"/>
          </a:xfrm>
          <a:custGeom>
            <a:avLst/>
            <a:gdLst/>
            <a:ahLst/>
            <a:cxnLst/>
            <a:rect l="l" t="t" r="r" b="b"/>
            <a:pathLst>
              <a:path w="2109770" h="4114800">
                <a:moveTo>
                  <a:pt x="0" y="0"/>
                </a:moveTo>
                <a:lnTo>
                  <a:pt x="2109770" y="0"/>
                </a:lnTo>
                <a:lnTo>
                  <a:pt x="2109770" y="4114800"/>
                </a:lnTo>
                <a:lnTo>
                  <a:pt x="0" y="4114800"/>
                </a:lnTo>
                <a:lnTo>
                  <a:pt x="0" y="0"/>
                </a:lnTo>
                <a:close/>
              </a:path>
            </a:pathLst>
          </a:custGeom>
          <a:blipFill>
            <a:blip r:embed="rId6">
              <a:extLst>
                <a:ext uri="{96DAC541-7B7A-43D3-8B79-37D633B846F1}">
                  <asvg:svgBlip xmlns:asvg="http://schemas.microsoft.com/office/drawing/2016/SVG/main" r:embed="rId7"/>
                </a:ext>
              </a:extLst>
            </a:blip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  <p:sp>
        <p:nvSpPr>
          <p:cNvPr id="5" name="Freeform 5"/>
          <p:cNvSpPr/>
          <p:nvPr/>
        </p:nvSpPr>
        <p:spPr>
          <a:xfrm>
            <a:off x="-455883" y="2443496"/>
            <a:ext cx="19199766" cy="7993642"/>
          </a:xfrm>
          <a:custGeom>
            <a:avLst/>
            <a:gdLst/>
            <a:ahLst/>
            <a:cxnLst/>
            <a:rect l="l" t="t" r="r" b="b"/>
            <a:pathLst>
              <a:path w="19199766" h="7993642">
                <a:moveTo>
                  <a:pt x="0" y="0"/>
                </a:moveTo>
                <a:lnTo>
                  <a:pt x="19199766" y="0"/>
                </a:lnTo>
                <a:lnTo>
                  <a:pt x="19199766" y="7993642"/>
                </a:lnTo>
                <a:lnTo>
                  <a:pt x="0" y="7993642"/>
                </a:lnTo>
                <a:lnTo>
                  <a:pt x="0" y="0"/>
                </a:lnTo>
                <a:close/>
              </a:path>
            </a:pathLst>
          </a:custGeom>
          <a:blipFill>
            <a:blip r:embed="rId8"/>
            <a:stretch>
              <a:fillRect l="-5697" r="-5697"/>
            </a:stretch>
          </a:blipFill>
        </p:spPr>
        <p:txBody>
          <a:bodyPr/>
          <a:lstStyle/>
          <a:p>
            <a:endParaRPr lang="en-US"/>
          </a:p>
        </p:txBody>
      </p:sp>
      <p:sp>
        <p:nvSpPr>
          <p:cNvPr id="6" name="Freeform 6"/>
          <p:cNvSpPr/>
          <p:nvPr/>
        </p:nvSpPr>
        <p:spPr>
          <a:xfrm>
            <a:off x="4634263" y="2312660"/>
            <a:ext cx="9019474" cy="5661681"/>
          </a:xfrm>
          <a:custGeom>
            <a:avLst/>
            <a:gdLst/>
            <a:ahLst/>
            <a:cxnLst/>
            <a:rect l="l" t="t" r="r" b="b"/>
            <a:pathLst>
              <a:path w="9019474" h="5661681">
                <a:moveTo>
                  <a:pt x="0" y="0"/>
                </a:moveTo>
                <a:lnTo>
                  <a:pt x="9019474" y="0"/>
                </a:lnTo>
                <a:lnTo>
                  <a:pt x="9019474" y="5661680"/>
                </a:lnTo>
                <a:lnTo>
                  <a:pt x="0" y="5661680"/>
                </a:lnTo>
                <a:lnTo>
                  <a:pt x="0" y="0"/>
                </a:lnTo>
                <a:close/>
              </a:path>
            </a:pathLst>
          </a:custGeom>
          <a:blipFill>
            <a:blip r:embed="rId9"/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  <p:sp>
        <p:nvSpPr>
          <p:cNvPr id="7" name="Freeform 7"/>
          <p:cNvSpPr/>
          <p:nvPr/>
        </p:nvSpPr>
        <p:spPr>
          <a:xfrm>
            <a:off x="5069873" y="3753361"/>
            <a:ext cx="1730351" cy="2575863"/>
          </a:xfrm>
          <a:custGeom>
            <a:avLst/>
            <a:gdLst/>
            <a:ahLst/>
            <a:cxnLst/>
            <a:rect l="l" t="t" r="r" b="b"/>
            <a:pathLst>
              <a:path w="1730351" h="2575863">
                <a:moveTo>
                  <a:pt x="0" y="0"/>
                </a:moveTo>
                <a:lnTo>
                  <a:pt x="1730351" y="0"/>
                </a:lnTo>
                <a:lnTo>
                  <a:pt x="1730351" y="2575862"/>
                </a:lnTo>
                <a:lnTo>
                  <a:pt x="0" y="2575862"/>
                </a:lnTo>
                <a:lnTo>
                  <a:pt x="0" y="0"/>
                </a:lnTo>
                <a:close/>
              </a:path>
            </a:pathLst>
          </a:custGeom>
          <a:blipFill>
            <a:blip r:embed="rId10"/>
            <a:stretch>
              <a:fillRect b="-9898"/>
            </a:stretch>
          </a:blipFill>
        </p:spPr>
        <p:txBody>
          <a:bodyPr/>
          <a:lstStyle/>
          <a:p>
            <a:endParaRPr lang="en-US"/>
          </a:p>
        </p:txBody>
      </p:sp>
      <p:sp>
        <p:nvSpPr>
          <p:cNvPr id="8" name="Freeform 8"/>
          <p:cNvSpPr/>
          <p:nvPr/>
        </p:nvSpPr>
        <p:spPr>
          <a:xfrm>
            <a:off x="13938463" y="5865815"/>
            <a:ext cx="3971337" cy="4571323"/>
          </a:xfrm>
          <a:custGeom>
            <a:avLst/>
            <a:gdLst/>
            <a:ahLst/>
            <a:cxnLst/>
            <a:rect l="l" t="t" r="r" b="b"/>
            <a:pathLst>
              <a:path w="3971337" h="4571323">
                <a:moveTo>
                  <a:pt x="0" y="0"/>
                </a:moveTo>
                <a:lnTo>
                  <a:pt x="3971337" y="0"/>
                </a:lnTo>
                <a:lnTo>
                  <a:pt x="3971337" y="4571323"/>
                </a:lnTo>
                <a:lnTo>
                  <a:pt x="0" y="4571323"/>
                </a:lnTo>
                <a:lnTo>
                  <a:pt x="0" y="0"/>
                </a:lnTo>
                <a:close/>
              </a:path>
            </a:pathLst>
          </a:custGeom>
          <a:blipFill>
            <a:blip r:embed="rId11"/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  <p:sp>
        <p:nvSpPr>
          <p:cNvPr id="9" name="Freeform 9"/>
          <p:cNvSpPr/>
          <p:nvPr/>
        </p:nvSpPr>
        <p:spPr>
          <a:xfrm>
            <a:off x="2838877" y="7422278"/>
            <a:ext cx="2230996" cy="3014860"/>
          </a:xfrm>
          <a:custGeom>
            <a:avLst/>
            <a:gdLst/>
            <a:ahLst/>
            <a:cxnLst/>
            <a:rect l="l" t="t" r="r" b="b"/>
            <a:pathLst>
              <a:path w="2230996" h="3014860">
                <a:moveTo>
                  <a:pt x="0" y="0"/>
                </a:moveTo>
                <a:lnTo>
                  <a:pt x="2230996" y="0"/>
                </a:lnTo>
                <a:lnTo>
                  <a:pt x="2230996" y="3014860"/>
                </a:lnTo>
                <a:lnTo>
                  <a:pt x="0" y="3014860"/>
                </a:lnTo>
                <a:lnTo>
                  <a:pt x="0" y="0"/>
                </a:lnTo>
                <a:close/>
              </a:path>
            </a:pathLst>
          </a:custGeom>
          <a:blipFill>
            <a:blip r:embed="rId12"/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  <p:sp>
        <p:nvSpPr>
          <p:cNvPr id="10" name="Freeform 10"/>
          <p:cNvSpPr/>
          <p:nvPr/>
        </p:nvSpPr>
        <p:spPr>
          <a:xfrm>
            <a:off x="13201069" y="120702"/>
            <a:ext cx="2168909" cy="2322794"/>
          </a:xfrm>
          <a:custGeom>
            <a:avLst/>
            <a:gdLst/>
            <a:ahLst/>
            <a:cxnLst/>
            <a:rect l="l" t="t" r="r" b="b"/>
            <a:pathLst>
              <a:path w="2168909" h="2322794">
                <a:moveTo>
                  <a:pt x="0" y="0"/>
                </a:moveTo>
                <a:lnTo>
                  <a:pt x="2168908" y="0"/>
                </a:lnTo>
                <a:lnTo>
                  <a:pt x="2168908" y="2322794"/>
                </a:lnTo>
                <a:lnTo>
                  <a:pt x="0" y="2322794"/>
                </a:lnTo>
                <a:lnTo>
                  <a:pt x="0" y="0"/>
                </a:lnTo>
                <a:close/>
              </a:path>
            </a:pathLst>
          </a:custGeom>
          <a:blipFill>
            <a:blip r:embed="rId13">
              <a:extLst>
                <a:ext uri="{96DAC541-7B7A-43D3-8B79-37D633B846F1}">
                  <asvg:svgBlip xmlns:asvg="http://schemas.microsoft.com/office/drawing/2016/SVG/main" r:embed="rId14"/>
                </a:ext>
              </a:extLst>
            </a:blip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  <p:sp>
        <p:nvSpPr>
          <p:cNvPr id="11" name="Freeform 11"/>
          <p:cNvSpPr/>
          <p:nvPr/>
        </p:nvSpPr>
        <p:spPr>
          <a:xfrm flipH="1">
            <a:off x="14553856" y="1794811"/>
            <a:ext cx="628494" cy="648686"/>
          </a:xfrm>
          <a:custGeom>
            <a:avLst/>
            <a:gdLst/>
            <a:ahLst/>
            <a:cxnLst/>
            <a:rect l="l" t="t" r="r" b="b"/>
            <a:pathLst>
              <a:path w="628494" h="648686">
                <a:moveTo>
                  <a:pt x="628495" y="0"/>
                </a:moveTo>
                <a:lnTo>
                  <a:pt x="0" y="0"/>
                </a:lnTo>
                <a:lnTo>
                  <a:pt x="0" y="648685"/>
                </a:lnTo>
                <a:lnTo>
                  <a:pt x="628495" y="648685"/>
                </a:lnTo>
                <a:lnTo>
                  <a:pt x="628495" y="0"/>
                </a:lnTo>
                <a:close/>
              </a:path>
            </a:pathLst>
          </a:custGeom>
          <a:blipFill>
            <a:blip r:embed="rId13">
              <a:extLst>
                <a:ext uri="{96DAC541-7B7A-43D3-8B79-37D633B846F1}">
                  <asvg:svgBlip xmlns:asvg="http://schemas.microsoft.com/office/drawing/2016/SVG/main" r:embed="rId14"/>
                </a:ext>
              </a:extLst>
            </a:blip>
            <a:stretch>
              <a:fillRect t="-307562" r="-292787"/>
            </a:stretch>
          </a:blipFill>
        </p:spPr>
        <p:txBody>
          <a:bodyPr/>
          <a:lstStyle/>
          <a:p>
            <a:endParaRPr lang="en-US"/>
          </a:p>
        </p:txBody>
      </p:sp>
      <p:sp>
        <p:nvSpPr>
          <p:cNvPr id="12" name="Freeform 12"/>
          <p:cNvSpPr/>
          <p:nvPr/>
        </p:nvSpPr>
        <p:spPr>
          <a:xfrm rot="1900209">
            <a:off x="3055431" y="-39631"/>
            <a:ext cx="1797887" cy="1925448"/>
          </a:xfrm>
          <a:custGeom>
            <a:avLst/>
            <a:gdLst/>
            <a:ahLst/>
            <a:cxnLst/>
            <a:rect l="l" t="t" r="r" b="b"/>
            <a:pathLst>
              <a:path w="1797887" h="1925448">
                <a:moveTo>
                  <a:pt x="0" y="0"/>
                </a:moveTo>
                <a:lnTo>
                  <a:pt x="1797887" y="0"/>
                </a:lnTo>
                <a:lnTo>
                  <a:pt x="1797887" y="1925448"/>
                </a:lnTo>
                <a:lnTo>
                  <a:pt x="0" y="1925448"/>
                </a:lnTo>
                <a:lnTo>
                  <a:pt x="0" y="0"/>
                </a:lnTo>
                <a:close/>
              </a:path>
            </a:pathLst>
          </a:custGeom>
          <a:blipFill>
            <a:blip r:embed="rId13">
              <a:extLst>
                <a:ext uri="{96DAC541-7B7A-43D3-8B79-37D633B846F1}">
                  <asvg:svgBlip xmlns:asvg="http://schemas.microsoft.com/office/drawing/2016/SVG/main" r:embed="rId14"/>
                </a:ext>
              </a:extLst>
            </a:blip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  <p:sp>
        <p:nvSpPr>
          <p:cNvPr id="13" name="Freeform 13"/>
          <p:cNvSpPr/>
          <p:nvPr/>
        </p:nvSpPr>
        <p:spPr>
          <a:xfrm>
            <a:off x="13771992" y="515169"/>
            <a:ext cx="1027061" cy="1027061"/>
          </a:xfrm>
          <a:custGeom>
            <a:avLst/>
            <a:gdLst/>
            <a:ahLst/>
            <a:cxnLst/>
            <a:rect l="l" t="t" r="r" b="b"/>
            <a:pathLst>
              <a:path w="1027061" h="1027061">
                <a:moveTo>
                  <a:pt x="0" y="0"/>
                </a:moveTo>
                <a:lnTo>
                  <a:pt x="1027062" y="0"/>
                </a:lnTo>
                <a:lnTo>
                  <a:pt x="1027062" y="1027062"/>
                </a:lnTo>
                <a:lnTo>
                  <a:pt x="0" y="1027062"/>
                </a:lnTo>
                <a:lnTo>
                  <a:pt x="0" y="0"/>
                </a:lnTo>
                <a:close/>
              </a:path>
            </a:pathLst>
          </a:custGeom>
          <a:blipFill>
            <a:blip r:embed="rId15">
              <a:extLst>
                <a:ext uri="{96DAC541-7B7A-43D3-8B79-37D633B846F1}">
                  <asvg:svgBlip xmlns:asvg="http://schemas.microsoft.com/office/drawing/2016/SVG/main" r:embed="rId16"/>
                </a:ext>
              </a:extLst>
            </a:blip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  <p:sp>
        <p:nvSpPr>
          <p:cNvPr id="14" name="Freeform 14"/>
          <p:cNvSpPr/>
          <p:nvPr/>
        </p:nvSpPr>
        <p:spPr>
          <a:xfrm>
            <a:off x="3688452" y="268111"/>
            <a:ext cx="786139" cy="760589"/>
          </a:xfrm>
          <a:custGeom>
            <a:avLst/>
            <a:gdLst/>
            <a:ahLst/>
            <a:cxnLst/>
            <a:rect l="l" t="t" r="r" b="b"/>
            <a:pathLst>
              <a:path w="786139" h="760589">
                <a:moveTo>
                  <a:pt x="0" y="0"/>
                </a:moveTo>
                <a:lnTo>
                  <a:pt x="786139" y="0"/>
                </a:lnTo>
                <a:lnTo>
                  <a:pt x="786139" y="760589"/>
                </a:lnTo>
                <a:lnTo>
                  <a:pt x="0" y="760589"/>
                </a:lnTo>
                <a:lnTo>
                  <a:pt x="0" y="0"/>
                </a:lnTo>
                <a:close/>
              </a:path>
            </a:pathLst>
          </a:custGeom>
          <a:blipFill>
            <a:blip r:embed="rId17">
              <a:extLst>
                <a:ext uri="{96DAC541-7B7A-43D3-8B79-37D633B846F1}">
                  <asvg:svgBlip xmlns:asvg="http://schemas.microsoft.com/office/drawing/2016/SVG/main" r:embed="rId18"/>
                </a:ext>
              </a:extLst>
            </a:blip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B2B4A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2"/>
          <p:cNvGrpSpPr/>
          <p:nvPr/>
        </p:nvGrpSpPr>
        <p:grpSpPr>
          <a:xfrm>
            <a:off x="-2155980" y="893209"/>
            <a:ext cx="7109019" cy="270981"/>
            <a:chOff x="0" y="0"/>
            <a:chExt cx="1872334" cy="71370"/>
          </a:xfrm>
        </p:grpSpPr>
        <p:sp>
          <p:nvSpPr>
            <p:cNvPr id="3" name="Freeform 3"/>
            <p:cNvSpPr/>
            <p:nvPr/>
          </p:nvSpPr>
          <p:spPr>
            <a:xfrm>
              <a:off x="0" y="0"/>
              <a:ext cx="1872334" cy="71370"/>
            </a:xfrm>
            <a:custGeom>
              <a:avLst/>
              <a:gdLst/>
              <a:ahLst/>
              <a:cxnLst/>
              <a:rect l="l" t="t" r="r" b="b"/>
              <a:pathLst>
                <a:path w="1872334" h="71370">
                  <a:moveTo>
                    <a:pt x="0" y="0"/>
                  </a:moveTo>
                  <a:lnTo>
                    <a:pt x="1872334" y="0"/>
                  </a:lnTo>
                  <a:lnTo>
                    <a:pt x="1872334" y="71370"/>
                  </a:lnTo>
                  <a:lnTo>
                    <a:pt x="0" y="71370"/>
                  </a:lnTo>
                  <a:close/>
                </a:path>
              </a:pathLst>
            </a:custGeom>
            <a:solidFill>
              <a:srgbClr val="2CCCD3"/>
            </a:solidFill>
          </p:spPr>
          <p:txBody>
            <a:bodyPr/>
            <a:lstStyle/>
            <a:p>
              <a:endParaRPr lang="en-US"/>
            </a:p>
          </p:txBody>
        </p:sp>
        <p:sp>
          <p:nvSpPr>
            <p:cNvPr id="4" name="TextBox 4"/>
            <p:cNvSpPr txBox="1"/>
            <p:nvPr/>
          </p:nvSpPr>
          <p:spPr>
            <a:xfrm>
              <a:off x="0" y="-38100"/>
              <a:ext cx="1872334" cy="109470"/>
            </a:xfrm>
            <a:prstGeom prst="rect">
              <a:avLst/>
            </a:prstGeom>
          </p:spPr>
          <p:txBody>
            <a:bodyPr lIns="50800" tIns="50800" rIns="50800" bIns="50800" rtlCol="0" anchor="ctr"/>
            <a:lstStyle/>
            <a:p>
              <a:pPr algn="ctr">
                <a:lnSpc>
                  <a:spcPts val="2659"/>
                </a:lnSpc>
              </a:pPr>
              <a:endParaRPr/>
            </a:p>
          </p:txBody>
        </p:sp>
      </p:grpSp>
      <p:grpSp>
        <p:nvGrpSpPr>
          <p:cNvPr id="5" name="Group 5"/>
          <p:cNvGrpSpPr/>
          <p:nvPr/>
        </p:nvGrpSpPr>
        <p:grpSpPr>
          <a:xfrm>
            <a:off x="13122351" y="893209"/>
            <a:ext cx="7109019" cy="270981"/>
            <a:chOff x="0" y="0"/>
            <a:chExt cx="1872334" cy="71370"/>
          </a:xfrm>
        </p:grpSpPr>
        <p:sp>
          <p:nvSpPr>
            <p:cNvPr id="6" name="Freeform 6"/>
            <p:cNvSpPr/>
            <p:nvPr/>
          </p:nvSpPr>
          <p:spPr>
            <a:xfrm>
              <a:off x="0" y="0"/>
              <a:ext cx="1872334" cy="71370"/>
            </a:xfrm>
            <a:custGeom>
              <a:avLst/>
              <a:gdLst/>
              <a:ahLst/>
              <a:cxnLst/>
              <a:rect l="l" t="t" r="r" b="b"/>
              <a:pathLst>
                <a:path w="1872334" h="71370">
                  <a:moveTo>
                    <a:pt x="0" y="0"/>
                  </a:moveTo>
                  <a:lnTo>
                    <a:pt x="1872334" y="0"/>
                  </a:lnTo>
                  <a:lnTo>
                    <a:pt x="1872334" y="71370"/>
                  </a:lnTo>
                  <a:lnTo>
                    <a:pt x="0" y="71370"/>
                  </a:lnTo>
                  <a:close/>
                </a:path>
              </a:pathLst>
            </a:custGeom>
            <a:solidFill>
              <a:srgbClr val="C3113D"/>
            </a:solidFill>
          </p:spPr>
          <p:txBody>
            <a:bodyPr/>
            <a:lstStyle/>
            <a:p>
              <a:endParaRPr lang="en-US"/>
            </a:p>
          </p:txBody>
        </p:sp>
        <p:sp>
          <p:nvSpPr>
            <p:cNvPr id="7" name="TextBox 7"/>
            <p:cNvSpPr txBox="1"/>
            <p:nvPr/>
          </p:nvSpPr>
          <p:spPr>
            <a:xfrm>
              <a:off x="0" y="-38100"/>
              <a:ext cx="1872334" cy="109470"/>
            </a:xfrm>
            <a:prstGeom prst="rect">
              <a:avLst/>
            </a:prstGeom>
          </p:spPr>
          <p:txBody>
            <a:bodyPr lIns="50800" tIns="50800" rIns="50800" bIns="50800" rtlCol="0" anchor="ctr"/>
            <a:lstStyle/>
            <a:p>
              <a:pPr algn="ctr">
                <a:lnSpc>
                  <a:spcPts val="2659"/>
                </a:lnSpc>
              </a:pPr>
              <a:endParaRPr/>
            </a:p>
          </p:txBody>
        </p:sp>
      </p:grpSp>
      <p:sp>
        <p:nvSpPr>
          <p:cNvPr id="8" name="Freeform 8"/>
          <p:cNvSpPr/>
          <p:nvPr/>
        </p:nvSpPr>
        <p:spPr>
          <a:xfrm>
            <a:off x="1748665" y="2563475"/>
            <a:ext cx="5329983" cy="2118668"/>
          </a:xfrm>
          <a:custGeom>
            <a:avLst/>
            <a:gdLst/>
            <a:ahLst/>
            <a:cxnLst/>
            <a:rect l="l" t="t" r="r" b="b"/>
            <a:pathLst>
              <a:path w="5329983" h="2118668">
                <a:moveTo>
                  <a:pt x="0" y="0"/>
                </a:moveTo>
                <a:lnTo>
                  <a:pt x="5329983" y="0"/>
                </a:lnTo>
                <a:lnTo>
                  <a:pt x="5329983" y="2118669"/>
                </a:lnTo>
                <a:lnTo>
                  <a:pt x="0" y="2118669"/>
                </a:lnTo>
                <a:lnTo>
                  <a:pt x="0" y="0"/>
                </a:lnTo>
                <a:close/>
              </a:path>
            </a:pathLst>
          </a:custGeom>
          <a:blipFill>
            <a:blip r:embed="rId2">
              <a:extLst>
                <a:ext uri="{96DAC541-7B7A-43D3-8B79-37D633B846F1}">
                  <asvg:svgBlip xmlns:asvg="http://schemas.microsoft.com/office/drawing/2016/SVG/main" r:embed="rId3"/>
                </a:ext>
              </a:extLst>
            </a:blip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  <p:grpSp>
        <p:nvGrpSpPr>
          <p:cNvPr id="9" name="Group 9"/>
          <p:cNvGrpSpPr>
            <a:grpSpLocks noChangeAspect="1"/>
          </p:cNvGrpSpPr>
          <p:nvPr/>
        </p:nvGrpSpPr>
        <p:grpSpPr>
          <a:xfrm>
            <a:off x="5403416" y="2087544"/>
            <a:ext cx="3350464" cy="4044680"/>
            <a:chOff x="0" y="0"/>
            <a:chExt cx="6350000" cy="7665720"/>
          </a:xfrm>
        </p:grpSpPr>
        <p:sp>
          <p:nvSpPr>
            <p:cNvPr id="10" name="Freeform 10"/>
            <p:cNvSpPr/>
            <p:nvPr/>
          </p:nvSpPr>
          <p:spPr>
            <a:xfrm>
              <a:off x="-309880" y="-309880"/>
              <a:ext cx="6969760" cy="7975600"/>
            </a:xfrm>
            <a:custGeom>
              <a:avLst/>
              <a:gdLst/>
              <a:ahLst/>
              <a:cxnLst/>
              <a:rect l="l" t="t" r="r" b="b"/>
              <a:pathLst>
                <a:path w="6969760" h="7975600">
                  <a:moveTo>
                    <a:pt x="1239520" y="1239520"/>
                  </a:moveTo>
                  <a:cubicBezTo>
                    <a:pt x="0" y="2479040"/>
                    <a:pt x="0" y="4489450"/>
                    <a:pt x="1239520" y="5730240"/>
                  </a:cubicBezTo>
                  <a:lnTo>
                    <a:pt x="3484880" y="7975600"/>
                  </a:lnTo>
                  <a:lnTo>
                    <a:pt x="5730240" y="5730240"/>
                  </a:lnTo>
                  <a:cubicBezTo>
                    <a:pt x="6969760" y="4490720"/>
                    <a:pt x="6969760" y="2480310"/>
                    <a:pt x="5730240" y="1239520"/>
                  </a:cubicBezTo>
                  <a:cubicBezTo>
                    <a:pt x="4489450" y="0"/>
                    <a:pt x="2480310" y="0"/>
                    <a:pt x="1239520" y="1239520"/>
                  </a:cubicBezTo>
                  <a:close/>
                </a:path>
              </a:pathLst>
            </a:custGeom>
            <a:solidFill>
              <a:srgbClr val="C3113D"/>
            </a:solidFill>
          </p:spPr>
          <p:txBody>
            <a:bodyPr/>
            <a:lstStyle/>
            <a:p>
              <a:endParaRPr lang="en-US"/>
            </a:p>
          </p:txBody>
        </p:sp>
        <p:sp>
          <p:nvSpPr>
            <p:cNvPr id="11" name="Freeform 11"/>
            <p:cNvSpPr/>
            <p:nvPr/>
          </p:nvSpPr>
          <p:spPr>
            <a:xfrm>
              <a:off x="246063" y="380308"/>
              <a:ext cx="5895974" cy="5627483"/>
            </a:xfrm>
            <a:custGeom>
              <a:avLst/>
              <a:gdLst/>
              <a:ahLst/>
              <a:cxnLst/>
              <a:rect l="l" t="t" r="r" b="b"/>
              <a:pathLst>
                <a:path w="5895974" h="5627483">
                  <a:moveTo>
                    <a:pt x="2947987" y="4502"/>
                  </a:moveTo>
                  <a:cubicBezTo>
                    <a:pt x="1941349" y="0"/>
                    <a:pt x="1009246" y="534451"/>
                    <a:pt x="504623" y="1405483"/>
                  </a:cubicBezTo>
                  <a:cubicBezTo>
                    <a:pt x="0" y="2276514"/>
                    <a:pt x="0" y="3350970"/>
                    <a:pt x="504623" y="4222001"/>
                  </a:cubicBezTo>
                  <a:cubicBezTo>
                    <a:pt x="1009246" y="5093032"/>
                    <a:pt x="1941349" y="5627483"/>
                    <a:pt x="2947987" y="5622982"/>
                  </a:cubicBezTo>
                  <a:cubicBezTo>
                    <a:pt x="3954625" y="5627483"/>
                    <a:pt x="4886728" y="5093032"/>
                    <a:pt x="5391351" y="4222001"/>
                  </a:cubicBezTo>
                  <a:cubicBezTo>
                    <a:pt x="5895974" y="3350970"/>
                    <a:pt x="5895974" y="2276514"/>
                    <a:pt x="5391351" y="1405483"/>
                  </a:cubicBezTo>
                  <a:cubicBezTo>
                    <a:pt x="4886728" y="534451"/>
                    <a:pt x="3954625" y="0"/>
                    <a:pt x="2947987" y="4502"/>
                  </a:cubicBezTo>
                  <a:close/>
                </a:path>
              </a:pathLst>
            </a:custGeom>
            <a:blipFill>
              <a:blip r:embed="rId4"/>
              <a:stretch>
                <a:fillRect l="223" r="223"/>
              </a:stretch>
            </a:blipFill>
          </p:spPr>
          <p:txBody>
            <a:bodyPr/>
            <a:lstStyle/>
            <a:p>
              <a:endParaRPr lang="en-US"/>
            </a:p>
          </p:txBody>
        </p:sp>
      </p:grpSp>
      <p:sp>
        <p:nvSpPr>
          <p:cNvPr id="12" name="Freeform 12"/>
          <p:cNvSpPr/>
          <p:nvPr/>
        </p:nvSpPr>
        <p:spPr>
          <a:xfrm>
            <a:off x="10744874" y="2845451"/>
            <a:ext cx="5329983" cy="2118668"/>
          </a:xfrm>
          <a:custGeom>
            <a:avLst/>
            <a:gdLst/>
            <a:ahLst/>
            <a:cxnLst/>
            <a:rect l="l" t="t" r="r" b="b"/>
            <a:pathLst>
              <a:path w="5329983" h="2118668">
                <a:moveTo>
                  <a:pt x="0" y="0"/>
                </a:moveTo>
                <a:lnTo>
                  <a:pt x="5329983" y="0"/>
                </a:lnTo>
                <a:lnTo>
                  <a:pt x="5329983" y="2118668"/>
                </a:lnTo>
                <a:lnTo>
                  <a:pt x="0" y="2118668"/>
                </a:lnTo>
                <a:lnTo>
                  <a:pt x="0" y="0"/>
                </a:lnTo>
                <a:close/>
              </a:path>
            </a:pathLst>
          </a:custGeom>
          <a:blipFill>
            <a:blip r:embed="rId5">
              <a:extLst>
                <a:ext uri="{96DAC541-7B7A-43D3-8B79-37D633B846F1}">
                  <asvg:svgBlip xmlns:asvg="http://schemas.microsoft.com/office/drawing/2016/SVG/main" r:embed="rId6"/>
                </a:ext>
              </a:extLst>
            </a:blip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  <p:grpSp>
        <p:nvGrpSpPr>
          <p:cNvPr id="13" name="Group 13"/>
          <p:cNvGrpSpPr>
            <a:grpSpLocks noChangeAspect="1"/>
          </p:cNvGrpSpPr>
          <p:nvPr/>
        </p:nvGrpSpPr>
        <p:grpSpPr>
          <a:xfrm>
            <a:off x="8832513" y="2087544"/>
            <a:ext cx="3350464" cy="4044680"/>
            <a:chOff x="0" y="0"/>
            <a:chExt cx="6350000" cy="7665720"/>
          </a:xfrm>
        </p:grpSpPr>
        <p:sp>
          <p:nvSpPr>
            <p:cNvPr id="14" name="Freeform 14"/>
            <p:cNvSpPr/>
            <p:nvPr/>
          </p:nvSpPr>
          <p:spPr>
            <a:xfrm>
              <a:off x="-309880" y="-309880"/>
              <a:ext cx="6969760" cy="7975600"/>
            </a:xfrm>
            <a:custGeom>
              <a:avLst/>
              <a:gdLst/>
              <a:ahLst/>
              <a:cxnLst/>
              <a:rect l="l" t="t" r="r" b="b"/>
              <a:pathLst>
                <a:path w="6969760" h="7975600">
                  <a:moveTo>
                    <a:pt x="1239520" y="1239520"/>
                  </a:moveTo>
                  <a:cubicBezTo>
                    <a:pt x="0" y="2479040"/>
                    <a:pt x="0" y="4489450"/>
                    <a:pt x="1239520" y="5730240"/>
                  </a:cubicBezTo>
                  <a:lnTo>
                    <a:pt x="3484880" y="7975600"/>
                  </a:lnTo>
                  <a:lnTo>
                    <a:pt x="5730240" y="5730240"/>
                  </a:lnTo>
                  <a:cubicBezTo>
                    <a:pt x="6969760" y="4490720"/>
                    <a:pt x="6969760" y="2480310"/>
                    <a:pt x="5730240" y="1239520"/>
                  </a:cubicBezTo>
                  <a:cubicBezTo>
                    <a:pt x="4489450" y="0"/>
                    <a:pt x="2480310" y="0"/>
                    <a:pt x="1239520" y="1239520"/>
                  </a:cubicBezTo>
                  <a:close/>
                </a:path>
              </a:pathLst>
            </a:custGeom>
            <a:solidFill>
              <a:srgbClr val="2CCCD3"/>
            </a:solidFill>
          </p:spPr>
          <p:txBody>
            <a:bodyPr/>
            <a:lstStyle/>
            <a:p>
              <a:endParaRPr lang="en-US"/>
            </a:p>
          </p:txBody>
        </p:sp>
        <p:sp>
          <p:nvSpPr>
            <p:cNvPr id="15" name="Freeform 15"/>
            <p:cNvSpPr/>
            <p:nvPr/>
          </p:nvSpPr>
          <p:spPr>
            <a:xfrm>
              <a:off x="246063" y="380308"/>
              <a:ext cx="5895974" cy="5627483"/>
            </a:xfrm>
            <a:custGeom>
              <a:avLst/>
              <a:gdLst/>
              <a:ahLst/>
              <a:cxnLst/>
              <a:rect l="l" t="t" r="r" b="b"/>
              <a:pathLst>
                <a:path w="5895974" h="5627483">
                  <a:moveTo>
                    <a:pt x="2947987" y="4502"/>
                  </a:moveTo>
                  <a:cubicBezTo>
                    <a:pt x="1941349" y="0"/>
                    <a:pt x="1009246" y="534451"/>
                    <a:pt x="504623" y="1405483"/>
                  </a:cubicBezTo>
                  <a:cubicBezTo>
                    <a:pt x="0" y="2276514"/>
                    <a:pt x="0" y="3350970"/>
                    <a:pt x="504623" y="4222001"/>
                  </a:cubicBezTo>
                  <a:cubicBezTo>
                    <a:pt x="1009246" y="5093032"/>
                    <a:pt x="1941349" y="5627483"/>
                    <a:pt x="2947987" y="5622982"/>
                  </a:cubicBezTo>
                  <a:cubicBezTo>
                    <a:pt x="3954625" y="5627483"/>
                    <a:pt x="4886728" y="5093032"/>
                    <a:pt x="5391351" y="4222001"/>
                  </a:cubicBezTo>
                  <a:cubicBezTo>
                    <a:pt x="5895974" y="3350970"/>
                    <a:pt x="5895974" y="2276514"/>
                    <a:pt x="5391351" y="1405483"/>
                  </a:cubicBezTo>
                  <a:cubicBezTo>
                    <a:pt x="4886728" y="534451"/>
                    <a:pt x="3954625" y="0"/>
                    <a:pt x="2947987" y="4502"/>
                  </a:cubicBezTo>
                  <a:close/>
                </a:path>
              </a:pathLst>
            </a:custGeom>
            <a:blipFill>
              <a:blip r:embed="rId7"/>
              <a:stretch>
                <a:fillRect l="223" t="-24543" r="223" b="-50269"/>
              </a:stretch>
            </a:blipFill>
          </p:spPr>
          <p:txBody>
            <a:bodyPr/>
            <a:lstStyle/>
            <a:p>
              <a:endParaRPr lang="en-US"/>
            </a:p>
          </p:txBody>
        </p:sp>
      </p:grpSp>
      <p:sp>
        <p:nvSpPr>
          <p:cNvPr id="16" name="Freeform 16"/>
          <p:cNvSpPr/>
          <p:nvPr/>
        </p:nvSpPr>
        <p:spPr>
          <a:xfrm>
            <a:off x="8829748" y="6490062"/>
            <a:ext cx="5329983" cy="2118668"/>
          </a:xfrm>
          <a:custGeom>
            <a:avLst/>
            <a:gdLst/>
            <a:ahLst/>
            <a:cxnLst/>
            <a:rect l="l" t="t" r="r" b="b"/>
            <a:pathLst>
              <a:path w="5329983" h="2118668">
                <a:moveTo>
                  <a:pt x="0" y="0"/>
                </a:moveTo>
                <a:lnTo>
                  <a:pt x="5329983" y="0"/>
                </a:lnTo>
                <a:lnTo>
                  <a:pt x="5329983" y="2118669"/>
                </a:lnTo>
                <a:lnTo>
                  <a:pt x="0" y="2118669"/>
                </a:lnTo>
                <a:lnTo>
                  <a:pt x="0" y="0"/>
                </a:lnTo>
                <a:close/>
              </a:path>
            </a:pathLst>
          </a:custGeom>
          <a:blipFill>
            <a:blip r:embed="rId8">
              <a:extLst>
                <a:ext uri="{96DAC541-7B7A-43D3-8B79-37D633B846F1}">
                  <asvg:svgBlip xmlns:asvg="http://schemas.microsoft.com/office/drawing/2016/SVG/main" r:embed="rId9"/>
                </a:ext>
              </a:extLst>
            </a:blip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  <p:grpSp>
        <p:nvGrpSpPr>
          <p:cNvPr id="17" name="Group 17"/>
          <p:cNvGrpSpPr>
            <a:grpSpLocks noChangeAspect="1"/>
          </p:cNvGrpSpPr>
          <p:nvPr/>
        </p:nvGrpSpPr>
        <p:grpSpPr>
          <a:xfrm>
            <a:off x="7217804" y="5806276"/>
            <a:ext cx="3292245" cy="3974398"/>
            <a:chOff x="0" y="0"/>
            <a:chExt cx="6350000" cy="7665720"/>
          </a:xfrm>
        </p:grpSpPr>
        <p:sp>
          <p:nvSpPr>
            <p:cNvPr id="18" name="Freeform 18"/>
            <p:cNvSpPr/>
            <p:nvPr/>
          </p:nvSpPr>
          <p:spPr>
            <a:xfrm>
              <a:off x="-309880" y="-309880"/>
              <a:ext cx="6969760" cy="7975600"/>
            </a:xfrm>
            <a:custGeom>
              <a:avLst/>
              <a:gdLst/>
              <a:ahLst/>
              <a:cxnLst/>
              <a:rect l="l" t="t" r="r" b="b"/>
              <a:pathLst>
                <a:path w="6969760" h="7975600">
                  <a:moveTo>
                    <a:pt x="1239520" y="1239520"/>
                  </a:moveTo>
                  <a:cubicBezTo>
                    <a:pt x="0" y="2479040"/>
                    <a:pt x="0" y="4489450"/>
                    <a:pt x="1239520" y="5730240"/>
                  </a:cubicBezTo>
                  <a:lnTo>
                    <a:pt x="3484880" y="7975600"/>
                  </a:lnTo>
                  <a:lnTo>
                    <a:pt x="5730240" y="5730240"/>
                  </a:lnTo>
                  <a:cubicBezTo>
                    <a:pt x="6969760" y="4490720"/>
                    <a:pt x="6969760" y="2480310"/>
                    <a:pt x="5730240" y="1239520"/>
                  </a:cubicBezTo>
                  <a:cubicBezTo>
                    <a:pt x="4489450" y="0"/>
                    <a:pt x="2480310" y="0"/>
                    <a:pt x="1239520" y="1239520"/>
                  </a:cubicBezTo>
                  <a:close/>
                </a:path>
              </a:pathLst>
            </a:custGeom>
            <a:solidFill>
              <a:srgbClr val="FFFFFF"/>
            </a:solidFill>
          </p:spPr>
          <p:txBody>
            <a:bodyPr/>
            <a:lstStyle/>
            <a:p>
              <a:endParaRPr lang="en-US"/>
            </a:p>
          </p:txBody>
        </p:sp>
        <p:sp>
          <p:nvSpPr>
            <p:cNvPr id="19" name="Freeform 19"/>
            <p:cNvSpPr/>
            <p:nvPr/>
          </p:nvSpPr>
          <p:spPr>
            <a:xfrm>
              <a:off x="246063" y="380308"/>
              <a:ext cx="5895974" cy="5627483"/>
            </a:xfrm>
            <a:custGeom>
              <a:avLst/>
              <a:gdLst/>
              <a:ahLst/>
              <a:cxnLst/>
              <a:rect l="l" t="t" r="r" b="b"/>
              <a:pathLst>
                <a:path w="5895974" h="5627483">
                  <a:moveTo>
                    <a:pt x="2947987" y="4502"/>
                  </a:moveTo>
                  <a:cubicBezTo>
                    <a:pt x="1941349" y="0"/>
                    <a:pt x="1009246" y="534451"/>
                    <a:pt x="504623" y="1405483"/>
                  </a:cubicBezTo>
                  <a:cubicBezTo>
                    <a:pt x="0" y="2276514"/>
                    <a:pt x="0" y="3350970"/>
                    <a:pt x="504623" y="4222001"/>
                  </a:cubicBezTo>
                  <a:cubicBezTo>
                    <a:pt x="1009246" y="5093032"/>
                    <a:pt x="1941349" y="5627483"/>
                    <a:pt x="2947987" y="5622982"/>
                  </a:cubicBezTo>
                  <a:cubicBezTo>
                    <a:pt x="3954625" y="5627483"/>
                    <a:pt x="4886728" y="5093032"/>
                    <a:pt x="5391351" y="4222001"/>
                  </a:cubicBezTo>
                  <a:cubicBezTo>
                    <a:pt x="5895974" y="3350970"/>
                    <a:pt x="5895974" y="2276514"/>
                    <a:pt x="5391351" y="1405483"/>
                  </a:cubicBezTo>
                  <a:cubicBezTo>
                    <a:pt x="4886728" y="534451"/>
                    <a:pt x="3954625" y="0"/>
                    <a:pt x="2947987" y="4502"/>
                  </a:cubicBezTo>
                  <a:close/>
                </a:path>
              </a:pathLst>
            </a:custGeom>
            <a:blipFill>
              <a:blip r:embed="rId10"/>
              <a:stretch>
                <a:fillRect l="223" t="-2622" r="223" b="-21711"/>
              </a:stretch>
            </a:blipFill>
          </p:spPr>
          <p:txBody>
            <a:bodyPr/>
            <a:lstStyle/>
            <a:p>
              <a:endParaRPr lang="en-US"/>
            </a:p>
          </p:txBody>
        </p:sp>
      </p:grpSp>
      <p:sp>
        <p:nvSpPr>
          <p:cNvPr id="20" name="Freeform 20"/>
          <p:cNvSpPr/>
          <p:nvPr/>
        </p:nvSpPr>
        <p:spPr>
          <a:xfrm>
            <a:off x="1512826" y="4978333"/>
            <a:ext cx="3580918" cy="9423467"/>
          </a:xfrm>
          <a:custGeom>
            <a:avLst/>
            <a:gdLst/>
            <a:ahLst/>
            <a:cxnLst/>
            <a:rect l="l" t="t" r="r" b="b"/>
            <a:pathLst>
              <a:path w="3580918" h="9423467">
                <a:moveTo>
                  <a:pt x="0" y="0"/>
                </a:moveTo>
                <a:lnTo>
                  <a:pt x="3580918" y="0"/>
                </a:lnTo>
                <a:lnTo>
                  <a:pt x="3580918" y="9423467"/>
                </a:lnTo>
                <a:lnTo>
                  <a:pt x="0" y="9423467"/>
                </a:lnTo>
                <a:lnTo>
                  <a:pt x="0" y="0"/>
                </a:lnTo>
                <a:close/>
              </a:path>
            </a:pathLst>
          </a:custGeom>
          <a:blipFill>
            <a:blip r:embed="rId11"/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  <p:sp>
        <p:nvSpPr>
          <p:cNvPr id="21" name="TextBox 21"/>
          <p:cNvSpPr txBox="1"/>
          <p:nvPr/>
        </p:nvSpPr>
        <p:spPr>
          <a:xfrm>
            <a:off x="5698576" y="369380"/>
            <a:ext cx="6330702" cy="1185291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9744"/>
              </a:lnSpc>
              <a:spcBef>
                <a:spcPct val="0"/>
              </a:spcBef>
            </a:pPr>
            <a:r>
              <a:rPr lang="en-US" sz="6960">
                <a:solidFill>
                  <a:srgbClr val="FFFFFF"/>
                </a:solidFill>
                <a:latin typeface="Fredoka"/>
                <a:ea typeface="Fredoka"/>
                <a:cs typeface="Fredoka"/>
                <a:sym typeface="Fredoka"/>
              </a:rPr>
              <a:t>WHO ARE WE?</a:t>
            </a:r>
          </a:p>
        </p:txBody>
      </p:sp>
      <p:sp>
        <p:nvSpPr>
          <p:cNvPr id="22" name="TextBox 22"/>
          <p:cNvSpPr txBox="1"/>
          <p:nvPr/>
        </p:nvSpPr>
        <p:spPr>
          <a:xfrm>
            <a:off x="2703718" y="3135018"/>
            <a:ext cx="2689366" cy="559550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>
              <a:lnSpc>
                <a:spcPts val="4463"/>
              </a:lnSpc>
              <a:spcBef>
                <a:spcPct val="0"/>
              </a:spcBef>
            </a:pPr>
            <a:r>
              <a:rPr lang="en-US" sz="3188" dirty="0" err="1">
                <a:solidFill>
                  <a:srgbClr val="FFFFFF"/>
                </a:solidFill>
                <a:latin typeface="Lovelo"/>
                <a:ea typeface="Lovelo"/>
                <a:cs typeface="Lovelo"/>
                <a:sym typeface="Lovelo"/>
              </a:rPr>
              <a:t>lISA</a:t>
            </a:r>
            <a:r>
              <a:rPr lang="en-US" sz="3188" dirty="0">
                <a:solidFill>
                  <a:srgbClr val="FFFFFF"/>
                </a:solidFill>
                <a:latin typeface="Lovelo"/>
                <a:ea typeface="Lovelo"/>
                <a:cs typeface="Lovelo"/>
                <a:sym typeface="Lovelo"/>
              </a:rPr>
              <a:t> </a:t>
            </a:r>
            <a:r>
              <a:rPr lang="en-US" sz="3188" dirty="0" err="1">
                <a:solidFill>
                  <a:srgbClr val="FFFFFF"/>
                </a:solidFill>
                <a:latin typeface="Lovelo"/>
                <a:ea typeface="Lovelo"/>
                <a:cs typeface="Lovelo"/>
                <a:sym typeface="Lovelo"/>
              </a:rPr>
              <a:t>dRESDEN</a:t>
            </a:r>
            <a:endParaRPr lang="en-US" sz="3188" dirty="0">
              <a:solidFill>
                <a:srgbClr val="FFFFFF"/>
              </a:solidFill>
              <a:latin typeface="Lovelo"/>
              <a:ea typeface="Lovelo"/>
              <a:cs typeface="Lovelo"/>
              <a:sym typeface="Lovelo"/>
            </a:endParaRPr>
          </a:p>
        </p:txBody>
      </p:sp>
      <p:sp>
        <p:nvSpPr>
          <p:cNvPr id="23" name="TextBox 23"/>
          <p:cNvSpPr txBox="1"/>
          <p:nvPr/>
        </p:nvSpPr>
        <p:spPr>
          <a:xfrm>
            <a:off x="12371337" y="3360821"/>
            <a:ext cx="2860903" cy="548548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>
              <a:lnSpc>
                <a:spcPts val="4463"/>
              </a:lnSpc>
              <a:spcBef>
                <a:spcPct val="0"/>
              </a:spcBef>
            </a:pPr>
            <a:r>
              <a:rPr lang="en-US" sz="3188" dirty="0">
                <a:solidFill>
                  <a:srgbClr val="FFFFFF"/>
                </a:solidFill>
                <a:latin typeface="Lovelo"/>
                <a:ea typeface="Lovelo"/>
                <a:cs typeface="Lovelo"/>
                <a:sym typeface="Lovelo"/>
              </a:rPr>
              <a:t>SARAY DURAN</a:t>
            </a:r>
          </a:p>
        </p:txBody>
      </p:sp>
      <p:sp>
        <p:nvSpPr>
          <p:cNvPr id="24" name="TextBox 24"/>
          <p:cNvSpPr txBox="1"/>
          <p:nvPr/>
        </p:nvSpPr>
        <p:spPr>
          <a:xfrm>
            <a:off x="2740096" y="3512932"/>
            <a:ext cx="2540070" cy="391853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3213"/>
              </a:lnSpc>
            </a:pPr>
            <a:r>
              <a:rPr lang="en-US" sz="2295" dirty="0">
                <a:solidFill>
                  <a:srgbClr val="FFFFFF"/>
                </a:solidFill>
                <a:latin typeface="Fredoka"/>
                <a:ea typeface="Fredoka"/>
                <a:cs typeface="Fredoka"/>
                <a:sym typeface="Fredoka"/>
              </a:rPr>
              <a:t>Program Manager</a:t>
            </a:r>
          </a:p>
        </p:txBody>
      </p:sp>
      <p:sp>
        <p:nvSpPr>
          <p:cNvPr id="25" name="TextBox 25"/>
          <p:cNvSpPr txBox="1"/>
          <p:nvPr/>
        </p:nvSpPr>
        <p:spPr>
          <a:xfrm>
            <a:off x="11546951" y="3845242"/>
            <a:ext cx="4950921" cy="307777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>
              <a:lnSpc>
                <a:spcPts val="2416"/>
              </a:lnSpc>
            </a:pPr>
            <a:r>
              <a:rPr lang="en-US" sz="2491" dirty="0">
                <a:solidFill>
                  <a:srgbClr val="FFFFFF"/>
                </a:solidFill>
                <a:latin typeface="Fredoka"/>
                <a:ea typeface="Fredoka"/>
                <a:cs typeface="Fredoka"/>
                <a:sym typeface="Fredoka"/>
              </a:rPr>
              <a:t>Academic Success Advisor</a:t>
            </a:r>
          </a:p>
        </p:txBody>
      </p:sp>
      <p:sp>
        <p:nvSpPr>
          <p:cNvPr id="26" name="TextBox 26"/>
          <p:cNvSpPr txBox="1"/>
          <p:nvPr/>
        </p:nvSpPr>
        <p:spPr>
          <a:xfrm>
            <a:off x="10577225" y="7503368"/>
            <a:ext cx="2832641" cy="627839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2416"/>
              </a:lnSpc>
            </a:pPr>
            <a:r>
              <a:rPr lang="en-US" sz="2491" dirty="0">
                <a:solidFill>
                  <a:srgbClr val="000000"/>
                </a:solidFill>
                <a:latin typeface="Fredoka"/>
                <a:ea typeface="Fredoka"/>
                <a:cs typeface="Fredoka"/>
                <a:sym typeface="Fredoka"/>
              </a:rPr>
              <a:t>Academic Success </a:t>
            </a:r>
          </a:p>
          <a:p>
            <a:pPr algn="ctr">
              <a:lnSpc>
                <a:spcPts val="2416"/>
              </a:lnSpc>
            </a:pPr>
            <a:r>
              <a:rPr lang="en-US" sz="2491" dirty="0">
                <a:solidFill>
                  <a:srgbClr val="000000"/>
                </a:solidFill>
                <a:latin typeface="Fredoka"/>
                <a:ea typeface="Fredoka"/>
                <a:cs typeface="Fredoka"/>
                <a:sym typeface="Fredoka"/>
              </a:rPr>
              <a:t>Advisor</a:t>
            </a:r>
          </a:p>
        </p:txBody>
      </p:sp>
      <p:sp>
        <p:nvSpPr>
          <p:cNvPr id="27" name="TextBox 27"/>
          <p:cNvSpPr txBox="1"/>
          <p:nvPr/>
        </p:nvSpPr>
        <p:spPr>
          <a:xfrm>
            <a:off x="10402228" y="7083074"/>
            <a:ext cx="3233157" cy="486398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>
              <a:lnSpc>
                <a:spcPts val="3983"/>
              </a:lnSpc>
              <a:spcBef>
                <a:spcPct val="0"/>
              </a:spcBef>
            </a:pPr>
            <a:r>
              <a:rPr lang="en-US" sz="2845" dirty="0">
                <a:solidFill>
                  <a:srgbClr val="000000"/>
                </a:solidFill>
                <a:latin typeface="Lovelo"/>
                <a:ea typeface="Lovelo"/>
                <a:cs typeface="Lovelo"/>
                <a:sym typeface="Lovelo"/>
              </a:rPr>
              <a:t>Zenaida Briones</a:t>
            </a: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BA0C2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2"/>
          <p:cNvGrpSpPr/>
          <p:nvPr/>
        </p:nvGrpSpPr>
        <p:grpSpPr>
          <a:xfrm>
            <a:off x="-4069466" y="751954"/>
            <a:ext cx="7109019" cy="270981"/>
            <a:chOff x="0" y="0"/>
            <a:chExt cx="1872334" cy="71370"/>
          </a:xfrm>
        </p:grpSpPr>
        <p:sp>
          <p:nvSpPr>
            <p:cNvPr id="3" name="Freeform 3"/>
            <p:cNvSpPr/>
            <p:nvPr/>
          </p:nvSpPr>
          <p:spPr>
            <a:xfrm>
              <a:off x="0" y="0"/>
              <a:ext cx="1872334" cy="71370"/>
            </a:xfrm>
            <a:custGeom>
              <a:avLst/>
              <a:gdLst/>
              <a:ahLst/>
              <a:cxnLst/>
              <a:rect l="l" t="t" r="r" b="b"/>
              <a:pathLst>
                <a:path w="1872334" h="71370">
                  <a:moveTo>
                    <a:pt x="0" y="0"/>
                  </a:moveTo>
                  <a:lnTo>
                    <a:pt x="1872334" y="0"/>
                  </a:lnTo>
                  <a:lnTo>
                    <a:pt x="1872334" y="71370"/>
                  </a:lnTo>
                  <a:lnTo>
                    <a:pt x="0" y="71370"/>
                  </a:lnTo>
                  <a:close/>
                </a:path>
              </a:pathLst>
            </a:custGeom>
            <a:solidFill>
              <a:srgbClr val="2CCCD3"/>
            </a:solidFill>
          </p:spPr>
          <p:txBody>
            <a:bodyPr/>
            <a:lstStyle/>
            <a:p>
              <a:endParaRPr lang="en-US"/>
            </a:p>
          </p:txBody>
        </p:sp>
        <p:sp>
          <p:nvSpPr>
            <p:cNvPr id="4" name="TextBox 4"/>
            <p:cNvSpPr txBox="1"/>
            <p:nvPr/>
          </p:nvSpPr>
          <p:spPr>
            <a:xfrm>
              <a:off x="0" y="-38100"/>
              <a:ext cx="1872334" cy="109470"/>
            </a:xfrm>
            <a:prstGeom prst="rect">
              <a:avLst/>
            </a:prstGeom>
          </p:spPr>
          <p:txBody>
            <a:bodyPr lIns="50800" tIns="50800" rIns="50800" bIns="50800" rtlCol="0" anchor="ctr"/>
            <a:lstStyle/>
            <a:p>
              <a:pPr algn="ctr">
                <a:lnSpc>
                  <a:spcPts val="2659"/>
                </a:lnSpc>
              </a:pPr>
              <a:endParaRPr/>
            </a:p>
          </p:txBody>
        </p:sp>
      </p:grpSp>
      <p:grpSp>
        <p:nvGrpSpPr>
          <p:cNvPr id="5" name="Group 5"/>
          <p:cNvGrpSpPr/>
          <p:nvPr/>
        </p:nvGrpSpPr>
        <p:grpSpPr>
          <a:xfrm>
            <a:off x="15248447" y="751954"/>
            <a:ext cx="7109019" cy="270981"/>
            <a:chOff x="0" y="0"/>
            <a:chExt cx="1872334" cy="71370"/>
          </a:xfrm>
        </p:grpSpPr>
        <p:sp>
          <p:nvSpPr>
            <p:cNvPr id="6" name="Freeform 6"/>
            <p:cNvSpPr/>
            <p:nvPr/>
          </p:nvSpPr>
          <p:spPr>
            <a:xfrm>
              <a:off x="0" y="0"/>
              <a:ext cx="1872334" cy="71370"/>
            </a:xfrm>
            <a:custGeom>
              <a:avLst/>
              <a:gdLst/>
              <a:ahLst/>
              <a:cxnLst/>
              <a:rect l="l" t="t" r="r" b="b"/>
              <a:pathLst>
                <a:path w="1872334" h="71370">
                  <a:moveTo>
                    <a:pt x="0" y="0"/>
                  </a:moveTo>
                  <a:lnTo>
                    <a:pt x="1872334" y="0"/>
                  </a:lnTo>
                  <a:lnTo>
                    <a:pt x="1872334" y="71370"/>
                  </a:lnTo>
                  <a:lnTo>
                    <a:pt x="0" y="71370"/>
                  </a:lnTo>
                  <a:close/>
                </a:path>
              </a:pathLst>
            </a:custGeom>
            <a:solidFill>
              <a:srgbClr val="2CCCD3"/>
            </a:solidFill>
          </p:spPr>
          <p:txBody>
            <a:bodyPr/>
            <a:lstStyle/>
            <a:p>
              <a:endParaRPr lang="en-US"/>
            </a:p>
          </p:txBody>
        </p:sp>
        <p:sp>
          <p:nvSpPr>
            <p:cNvPr id="7" name="TextBox 7"/>
            <p:cNvSpPr txBox="1"/>
            <p:nvPr/>
          </p:nvSpPr>
          <p:spPr>
            <a:xfrm>
              <a:off x="0" y="-38100"/>
              <a:ext cx="1872334" cy="109470"/>
            </a:xfrm>
            <a:prstGeom prst="rect">
              <a:avLst/>
            </a:prstGeom>
          </p:spPr>
          <p:txBody>
            <a:bodyPr lIns="50800" tIns="50800" rIns="50800" bIns="50800" rtlCol="0" anchor="ctr"/>
            <a:lstStyle/>
            <a:p>
              <a:pPr algn="ctr">
                <a:lnSpc>
                  <a:spcPts val="2659"/>
                </a:lnSpc>
              </a:pPr>
              <a:endParaRPr/>
            </a:p>
          </p:txBody>
        </p:sp>
      </p:grpSp>
      <p:grpSp>
        <p:nvGrpSpPr>
          <p:cNvPr id="8" name="Group 8"/>
          <p:cNvGrpSpPr>
            <a:grpSpLocks noChangeAspect="1"/>
          </p:cNvGrpSpPr>
          <p:nvPr/>
        </p:nvGrpSpPr>
        <p:grpSpPr>
          <a:xfrm>
            <a:off x="9936918" y="2124084"/>
            <a:ext cx="7134216" cy="7134216"/>
            <a:chOff x="0" y="0"/>
            <a:chExt cx="6350000" cy="6350000"/>
          </a:xfrm>
        </p:grpSpPr>
        <p:sp>
          <p:nvSpPr>
            <p:cNvPr id="9" name="Freeform 9"/>
            <p:cNvSpPr/>
            <p:nvPr/>
          </p:nvSpPr>
          <p:spPr>
            <a:xfrm>
              <a:off x="0" y="0"/>
              <a:ext cx="6350000" cy="6350000"/>
            </a:xfrm>
            <a:custGeom>
              <a:avLst/>
              <a:gdLst/>
              <a:ahLst/>
              <a:cxnLst/>
              <a:rect l="l" t="t" r="r" b="b"/>
              <a:pathLst>
                <a:path w="6350000" h="6350000">
                  <a:moveTo>
                    <a:pt x="3175000" y="6350000"/>
                  </a:moveTo>
                  <a:cubicBezTo>
                    <a:pt x="4928870" y="6350000"/>
                    <a:pt x="6350000" y="4928870"/>
                    <a:pt x="6350000" y="3175000"/>
                  </a:cubicBezTo>
                  <a:lnTo>
                    <a:pt x="6350000" y="0"/>
                  </a:lnTo>
                  <a:lnTo>
                    <a:pt x="3175000" y="0"/>
                  </a:lnTo>
                  <a:cubicBezTo>
                    <a:pt x="1421130" y="0"/>
                    <a:pt x="0" y="1421130"/>
                    <a:pt x="0" y="3175000"/>
                  </a:cubicBezTo>
                  <a:cubicBezTo>
                    <a:pt x="0" y="4928870"/>
                    <a:pt x="1421130" y="6350000"/>
                    <a:pt x="3175000" y="6350000"/>
                  </a:cubicBezTo>
                  <a:close/>
                </a:path>
              </a:pathLst>
            </a:custGeom>
            <a:solidFill>
              <a:srgbClr val="2CCCD3"/>
            </a:solidFill>
          </p:spPr>
          <p:txBody>
            <a:bodyPr/>
            <a:lstStyle/>
            <a:p>
              <a:endParaRPr lang="en-US"/>
            </a:p>
          </p:txBody>
        </p:sp>
        <p:sp>
          <p:nvSpPr>
            <p:cNvPr id="10" name="Freeform 10"/>
            <p:cNvSpPr/>
            <p:nvPr/>
          </p:nvSpPr>
          <p:spPr>
            <a:xfrm>
              <a:off x="227013" y="334588"/>
              <a:ext cx="5895974" cy="5627484"/>
            </a:xfrm>
            <a:custGeom>
              <a:avLst/>
              <a:gdLst/>
              <a:ahLst/>
              <a:cxnLst/>
              <a:rect l="l" t="t" r="r" b="b"/>
              <a:pathLst>
                <a:path w="5895974" h="5627484">
                  <a:moveTo>
                    <a:pt x="2947987" y="4502"/>
                  </a:moveTo>
                  <a:cubicBezTo>
                    <a:pt x="1941349" y="0"/>
                    <a:pt x="1009246" y="534452"/>
                    <a:pt x="504623" y="1405483"/>
                  </a:cubicBezTo>
                  <a:cubicBezTo>
                    <a:pt x="0" y="2276514"/>
                    <a:pt x="0" y="3350970"/>
                    <a:pt x="504623" y="4222001"/>
                  </a:cubicBezTo>
                  <a:cubicBezTo>
                    <a:pt x="1009246" y="5093033"/>
                    <a:pt x="1941349" y="5627484"/>
                    <a:pt x="2947987" y="5622982"/>
                  </a:cubicBezTo>
                  <a:cubicBezTo>
                    <a:pt x="3954625" y="5627484"/>
                    <a:pt x="4886728" y="5093033"/>
                    <a:pt x="5391351" y="4222001"/>
                  </a:cubicBezTo>
                  <a:cubicBezTo>
                    <a:pt x="5895974" y="3350970"/>
                    <a:pt x="5895974" y="2276514"/>
                    <a:pt x="5391351" y="1405483"/>
                  </a:cubicBezTo>
                  <a:cubicBezTo>
                    <a:pt x="4886728" y="534452"/>
                    <a:pt x="3954625" y="0"/>
                    <a:pt x="2947987" y="4502"/>
                  </a:cubicBezTo>
                  <a:close/>
                </a:path>
              </a:pathLst>
            </a:custGeom>
            <a:blipFill>
              <a:blip r:embed="rId2"/>
              <a:stretch>
                <a:fillRect l="-17205" r="-8956"/>
              </a:stretch>
            </a:blipFill>
          </p:spPr>
          <p:txBody>
            <a:bodyPr/>
            <a:lstStyle/>
            <a:p>
              <a:endParaRPr lang="en-US"/>
            </a:p>
          </p:txBody>
        </p:sp>
      </p:grpSp>
      <p:sp>
        <p:nvSpPr>
          <p:cNvPr id="11" name="Freeform 11"/>
          <p:cNvSpPr/>
          <p:nvPr/>
        </p:nvSpPr>
        <p:spPr>
          <a:xfrm>
            <a:off x="9655848" y="5562611"/>
            <a:ext cx="2542580" cy="4724389"/>
          </a:xfrm>
          <a:custGeom>
            <a:avLst/>
            <a:gdLst/>
            <a:ahLst/>
            <a:cxnLst/>
            <a:rect l="l" t="t" r="r" b="b"/>
            <a:pathLst>
              <a:path w="2542580" h="4724389">
                <a:moveTo>
                  <a:pt x="0" y="0"/>
                </a:moveTo>
                <a:lnTo>
                  <a:pt x="2542580" y="0"/>
                </a:lnTo>
                <a:lnTo>
                  <a:pt x="2542580" y="4724389"/>
                </a:lnTo>
                <a:lnTo>
                  <a:pt x="0" y="4724389"/>
                </a:lnTo>
                <a:lnTo>
                  <a:pt x="0" y="0"/>
                </a:lnTo>
                <a:close/>
              </a:path>
            </a:pathLst>
          </a:custGeom>
          <a:blipFill>
            <a:blip r:embed="rId3">
              <a:extLst>
                <a:ext uri="{96DAC541-7B7A-43D3-8B79-37D633B846F1}">
                  <asvg:svgBlip xmlns:asvg="http://schemas.microsoft.com/office/drawing/2016/SVG/main" r:embed="rId4"/>
                </a:ext>
              </a:extLst>
            </a:blip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  <p:sp>
        <p:nvSpPr>
          <p:cNvPr id="12" name="TextBox 12"/>
          <p:cNvSpPr txBox="1"/>
          <p:nvPr/>
        </p:nvSpPr>
        <p:spPr>
          <a:xfrm>
            <a:off x="3187862" y="228124"/>
            <a:ext cx="11908185" cy="1185291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9744"/>
              </a:lnSpc>
              <a:spcBef>
                <a:spcPct val="0"/>
              </a:spcBef>
            </a:pPr>
            <a:r>
              <a:rPr lang="en-US" sz="6960">
                <a:solidFill>
                  <a:srgbClr val="FFFFFF"/>
                </a:solidFill>
                <a:latin typeface="Fredoka"/>
                <a:ea typeface="Fredoka"/>
                <a:cs typeface="Fredoka"/>
                <a:sym typeface="Fredoka"/>
              </a:rPr>
              <a:t>WHAT IS TALENT SEARCH?</a:t>
            </a:r>
          </a:p>
        </p:txBody>
      </p:sp>
      <p:sp>
        <p:nvSpPr>
          <p:cNvPr id="13" name="TextBox 13"/>
          <p:cNvSpPr txBox="1"/>
          <p:nvPr/>
        </p:nvSpPr>
        <p:spPr>
          <a:xfrm>
            <a:off x="555361" y="2933180"/>
            <a:ext cx="8935251" cy="632512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7265"/>
              </a:lnSpc>
            </a:pPr>
            <a:r>
              <a:rPr lang="en-US" sz="3287" spc="3">
                <a:solidFill>
                  <a:srgbClr val="FFFFFF"/>
                </a:solidFill>
                <a:latin typeface="Lovelo"/>
                <a:ea typeface="Lovelo"/>
                <a:cs typeface="Lovelo"/>
                <a:sym typeface="Lovelo"/>
              </a:rPr>
              <a:t>Talent Search (TS) is a federally funded program under the TRIO branch of the US Department of Education. TS serves 583 participants in grades 6-12 in the counties of Yuma and La Paz. </a:t>
            </a:r>
          </a:p>
          <a:p>
            <a:pPr algn="ctr">
              <a:lnSpc>
                <a:spcPts val="7265"/>
              </a:lnSpc>
            </a:pPr>
            <a:endParaRPr lang="en-US" sz="3287" spc="3">
              <a:solidFill>
                <a:srgbClr val="FFFFFF"/>
              </a:solidFill>
              <a:latin typeface="Lovelo"/>
              <a:ea typeface="Lovelo"/>
              <a:cs typeface="Lovelo"/>
              <a:sym typeface="Lovelo"/>
            </a:endParaRPr>
          </a:p>
          <a:p>
            <a:pPr algn="ctr">
              <a:lnSpc>
                <a:spcPts val="7265"/>
              </a:lnSpc>
            </a:pPr>
            <a:endParaRPr lang="en-US" sz="3287" spc="3">
              <a:solidFill>
                <a:srgbClr val="FFFFFF"/>
              </a:solidFill>
              <a:latin typeface="Lovelo"/>
              <a:ea typeface="Lovelo"/>
              <a:cs typeface="Lovelo"/>
              <a:sym typeface="Lovelo"/>
            </a:endParaRP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BA0C2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2"/>
          <p:cNvGrpSpPr/>
          <p:nvPr/>
        </p:nvGrpSpPr>
        <p:grpSpPr>
          <a:xfrm>
            <a:off x="-4069466" y="751954"/>
            <a:ext cx="7109019" cy="270981"/>
            <a:chOff x="0" y="0"/>
            <a:chExt cx="1872334" cy="71370"/>
          </a:xfrm>
        </p:grpSpPr>
        <p:sp>
          <p:nvSpPr>
            <p:cNvPr id="3" name="Freeform 3"/>
            <p:cNvSpPr/>
            <p:nvPr/>
          </p:nvSpPr>
          <p:spPr>
            <a:xfrm>
              <a:off x="0" y="0"/>
              <a:ext cx="1872334" cy="71370"/>
            </a:xfrm>
            <a:custGeom>
              <a:avLst/>
              <a:gdLst/>
              <a:ahLst/>
              <a:cxnLst/>
              <a:rect l="l" t="t" r="r" b="b"/>
              <a:pathLst>
                <a:path w="1872334" h="71370">
                  <a:moveTo>
                    <a:pt x="0" y="0"/>
                  </a:moveTo>
                  <a:lnTo>
                    <a:pt x="1872334" y="0"/>
                  </a:lnTo>
                  <a:lnTo>
                    <a:pt x="1872334" y="71370"/>
                  </a:lnTo>
                  <a:lnTo>
                    <a:pt x="0" y="71370"/>
                  </a:lnTo>
                  <a:close/>
                </a:path>
              </a:pathLst>
            </a:custGeom>
            <a:solidFill>
              <a:srgbClr val="2CCCD3"/>
            </a:solidFill>
          </p:spPr>
          <p:txBody>
            <a:bodyPr/>
            <a:lstStyle/>
            <a:p>
              <a:endParaRPr lang="en-US"/>
            </a:p>
          </p:txBody>
        </p:sp>
        <p:sp>
          <p:nvSpPr>
            <p:cNvPr id="4" name="TextBox 4"/>
            <p:cNvSpPr txBox="1"/>
            <p:nvPr/>
          </p:nvSpPr>
          <p:spPr>
            <a:xfrm>
              <a:off x="0" y="-38100"/>
              <a:ext cx="1872334" cy="109470"/>
            </a:xfrm>
            <a:prstGeom prst="rect">
              <a:avLst/>
            </a:prstGeom>
          </p:spPr>
          <p:txBody>
            <a:bodyPr lIns="50800" tIns="50800" rIns="50800" bIns="50800" rtlCol="0" anchor="ctr"/>
            <a:lstStyle/>
            <a:p>
              <a:pPr algn="ctr">
                <a:lnSpc>
                  <a:spcPts val="2659"/>
                </a:lnSpc>
              </a:pPr>
              <a:endParaRPr/>
            </a:p>
          </p:txBody>
        </p:sp>
      </p:grpSp>
      <p:grpSp>
        <p:nvGrpSpPr>
          <p:cNvPr id="5" name="Group 5"/>
          <p:cNvGrpSpPr/>
          <p:nvPr/>
        </p:nvGrpSpPr>
        <p:grpSpPr>
          <a:xfrm>
            <a:off x="15248447" y="751954"/>
            <a:ext cx="7109019" cy="270981"/>
            <a:chOff x="0" y="0"/>
            <a:chExt cx="1872334" cy="71370"/>
          </a:xfrm>
        </p:grpSpPr>
        <p:sp>
          <p:nvSpPr>
            <p:cNvPr id="6" name="Freeform 6"/>
            <p:cNvSpPr/>
            <p:nvPr/>
          </p:nvSpPr>
          <p:spPr>
            <a:xfrm>
              <a:off x="0" y="0"/>
              <a:ext cx="1872334" cy="71370"/>
            </a:xfrm>
            <a:custGeom>
              <a:avLst/>
              <a:gdLst/>
              <a:ahLst/>
              <a:cxnLst/>
              <a:rect l="l" t="t" r="r" b="b"/>
              <a:pathLst>
                <a:path w="1872334" h="71370">
                  <a:moveTo>
                    <a:pt x="0" y="0"/>
                  </a:moveTo>
                  <a:lnTo>
                    <a:pt x="1872334" y="0"/>
                  </a:lnTo>
                  <a:lnTo>
                    <a:pt x="1872334" y="71370"/>
                  </a:lnTo>
                  <a:lnTo>
                    <a:pt x="0" y="71370"/>
                  </a:lnTo>
                  <a:close/>
                </a:path>
              </a:pathLst>
            </a:custGeom>
            <a:solidFill>
              <a:srgbClr val="2CCCD3"/>
            </a:solidFill>
          </p:spPr>
          <p:txBody>
            <a:bodyPr/>
            <a:lstStyle/>
            <a:p>
              <a:endParaRPr lang="en-US"/>
            </a:p>
          </p:txBody>
        </p:sp>
        <p:sp>
          <p:nvSpPr>
            <p:cNvPr id="7" name="TextBox 7"/>
            <p:cNvSpPr txBox="1"/>
            <p:nvPr/>
          </p:nvSpPr>
          <p:spPr>
            <a:xfrm>
              <a:off x="0" y="-38100"/>
              <a:ext cx="1872334" cy="109470"/>
            </a:xfrm>
            <a:prstGeom prst="rect">
              <a:avLst/>
            </a:prstGeom>
          </p:spPr>
          <p:txBody>
            <a:bodyPr lIns="50800" tIns="50800" rIns="50800" bIns="50800" rtlCol="0" anchor="ctr"/>
            <a:lstStyle/>
            <a:p>
              <a:pPr algn="ctr">
                <a:lnSpc>
                  <a:spcPts val="2659"/>
                </a:lnSpc>
              </a:pPr>
              <a:endParaRPr/>
            </a:p>
          </p:txBody>
        </p:sp>
      </p:grpSp>
      <p:grpSp>
        <p:nvGrpSpPr>
          <p:cNvPr id="8" name="Group 8"/>
          <p:cNvGrpSpPr>
            <a:grpSpLocks noChangeAspect="1"/>
          </p:cNvGrpSpPr>
          <p:nvPr/>
        </p:nvGrpSpPr>
        <p:grpSpPr>
          <a:xfrm>
            <a:off x="9936918" y="2124084"/>
            <a:ext cx="7134216" cy="7134216"/>
            <a:chOff x="0" y="0"/>
            <a:chExt cx="6350000" cy="6350000"/>
          </a:xfrm>
        </p:grpSpPr>
        <p:sp>
          <p:nvSpPr>
            <p:cNvPr id="9" name="Freeform 9"/>
            <p:cNvSpPr/>
            <p:nvPr/>
          </p:nvSpPr>
          <p:spPr>
            <a:xfrm>
              <a:off x="0" y="0"/>
              <a:ext cx="6350000" cy="6350000"/>
            </a:xfrm>
            <a:custGeom>
              <a:avLst/>
              <a:gdLst/>
              <a:ahLst/>
              <a:cxnLst/>
              <a:rect l="l" t="t" r="r" b="b"/>
              <a:pathLst>
                <a:path w="6350000" h="6350000">
                  <a:moveTo>
                    <a:pt x="3175000" y="6350000"/>
                  </a:moveTo>
                  <a:cubicBezTo>
                    <a:pt x="4928870" y="6350000"/>
                    <a:pt x="6350000" y="4928870"/>
                    <a:pt x="6350000" y="3175000"/>
                  </a:cubicBezTo>
                  <a:lnTo>
                    <a:pt x="6350000" y="0"/>
                  </a:lnTo>
                  <a:lnTo>
                    <a:pt x="3175000" y="0"/>
                  </a:lnTo>
                  <a:cubicBezTo>
                    <a:pt x="1421130" y="0"/>
                    <a:pt x="0" y="1421130"/>
                    <a:pt x="0" y="3175000"/>
                  </a:cubicBezTo>
                  <a:cubicBezTo>
                    <a:pt x="0" y="4928870"/>
                    <a:pt x="1421130" y="6350000"/>
                    <a:pt x="3175000" y="6350000"/>
                  </a:cubicBezTo>
                  <a:close/>
                </a:path>
              </a:pathLst>
            </a:custGeom>
            <a:solidFill>
              <a:srgbClr val="2CCCD3"/>
            </a:solidFill>
          </p:spPr>
          <p:txBody>
            <a:bodyPr/>
            <a:lstStyle/>
            <a:p>
              <a:endParaRPr lang="en-US"/>
            </a:p>
          </p:txBody>
        </p:sp>
        <p:sp>
          <p:nvSpPr>
            <p:cNvPr id="10" name="Freeform 10"/>
            <p:cNvSpPr/>
            <p:nvPr/>
          </p:nvSpPr>
          <p:spPr>
            <a:xfrm>
              <a:off x="227013" y="334588"/>
              <a:ext cx="5895974" cy="5627484"/>
            </a:xfrm>
            <a:custGeom>
              <a:avLst/>
              <a:gdLst/>
              <a:ahLst/>
              <a:cxnLst/>
              <a:rect l="l" t="t" r="r" b="b"/>
              <a:pathLst>
                <a:path w="5895974" h="5627484">
                  <a:moveTo>
                    <a:pt x="2947987" y="4502"/>
                  </a:moveTo>
                  <a:cubicBezTo>
                    <a:pt x="1941349" y="0"/>
                    <a:pt x="1009246" y="534452"/>
                    <a:pt x="504623" y="1405483"/>
                  </a:cubicBezTo>
                  <a:cubicBezTo>
                    <a:pt x="0" y="2276514"/>
                    <a:pt x="0" y="3350970"/>
                    <a:pt x="504623" y="4222001"/>
                  </a:cubicBezTo>
                  <a:cubicBezTo>
                    <a:pt x="1009246" y="5093033"/>
                    <a:pt x="1941349" y="5627484"/>
                    <a:pt x="2947987" y="5622982"/>
                  </a:cubicBezTo>
                  <a:cubicBezTo>
                    <a:pt x="3954625" y="5627484"/>
                    <a:pt x="4886728" y="5093033"/>
                    <a:pt x="5391351" y="4222001"/>
                  </a:cubicBezTo>
                  <a:cubicBezTo>
                    <a:pt x="5895974" y="3350970"/>
                    <a:pt x="5895974" y="2276514"/>
                    <a:pt x="5391351" y="1405483"/>
                  </a:cubicBezTo>
                  <a:cubicBezTo>
                    <a:pt x="4886728" y="534452"/>
                    <a:pt x="3954625" y="0"/>
                    <a:pt x="2947987" y="4502"/>
                  </a:cubicBezTo>
                  <a:close/>
                </a:path>
              </a:pathLst>
            </a:custGeom>
            <a:blipFill>
              <a:blip r:embed="rId2"/>
              <a:stretch>
                <a:fillRect l="-44915" r="-41949"/>
              </a:stretch>
            </a:blipFill>
          </p:spPr>
          <p:txBody>
            <a:bodyPr/>
            <a:lstStyle/>
            <a:p>
              <a:endParaRPr lang="en-US"/>
            </a:p>
          </p:txBody>
        </p:sp>
      </p:grpSp>
      <p:sp>
        <p:nvSpPr>
          <p:cNvPr id="11" name="Freeform 11"/>
          <p:cNvSpPr/>
          <p:nvPr/>
        </p:nvSpPr>
        <p:spPr>
          <a:xfrm>
            <a:off x="8969917" y="5979637"/>
            <a:ext cx="2758968" cy="5476860"/>
          </a:xfrm>
          <a:custGeom>
            <a:avLst/>
            <a:gdLst/>
            <a:ahLst/>
            <a:cxnLst/>
            <a:rect l="l" t="t" r="r" b="b"/>
            <a:pathLst>
              <a:path w="2758968" h="5476860">
                <a:moveTo>
                  <a:pt x="0" y="0"/>
                </a:moveTo>
                <a:lnTo>
                  <a:pt x="2758968" y="0"/>
                </a:lnTo>
                <a:lnTo>
                  <a:pt x="2758968" y="5476860"/>
                </a:lnTo>
                <a:lnTo>
                  <a:pt x="0" y="5476860"/>
                </a:lnTo>
                <a:lnTo>
                  <a:pt x="0" y="0"/>
                </a:lnTo>
                <a:close/>
              </a:path>
            </a:pathLst>
          </a:custGeom>
          <a:blipFill>
            <a:blip r:embed="rId3"/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  <p:sp>
        <p:nvSpPr>
          <p:cNvPr id="12" name="TextBox 12"/>
          <p:cNvSpPr txBox="1"/>
          <p:nvPr/>
        </p:nvSpPr>
        <p:spPr>
          <a:xfrm>
            <a:off x="3187862" y="228124"/>
            <a:ext cx="11908185" cy="1185291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9744"/>
              </a:lnSpc>
              <a:spcBef>
                <a:spcPct val="0"/>
              </a:spcBef>
            </a:pPr>
            <a:r>
              <a:rPr lang="en-US" sz="6960">
                <a:solidFill>
                  <a:srgbClr val="FFFFFF"/>
                </a:solidFill>
                <a:latin typeface="Fredoka"/>
                <a:ea typeface="Fredoka"/>
                <a:cs typeface="Fredoka"/>
                <a:sym typeface="Fredoka"/>
              </a:rPr>
              <a:t>WHAT IS TALENT SEARCH?</a:t>
            </a:r>
          </a:p>
        </p:txBody>
      </p:sp>
      <p:sp>
        <p:nvSpPr>
          <p:cNvPr id="13" name="TextBox 13"/>
          <p:cNvSpPr txBox="1"/>
          <p:nvPr/>
        </p:nvSpPr>
        <p:spPr>
          <a:xfrm>
            <a:off x="555361" y="2933180"/>
            <a:ext cx="8935251" cy="632512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7265"/>
              </a:lnSpc>
            </a:pPr>
            <a:r>
              <a:rPr lang="en-US" sz="3287" spc="3">
                <a:solidFill>
                  <a:srgbClr val="FFFFFF"/>
                </a:solidFill>
                <a:latin typeface="Lovelo"/>
                <a:ea typeface="Lovelo"/>
                <a:cs typeface="Lovelo"/>
                <a:sym typeface="Lovelo"/>
              </a:rPr>
              <a:t>We serve first-generation and/or low-income students attending middle and high school to attain post-secondary education through academic support, mentoring, college and career exploration.</a:t>
            </a:r>
          </a:p>
          <a:p>
            <a:pPr algn="ctr">
              <a:lnSpc>
                <a:spcPts val="7265"/>
              </a:lnSpc>
            </a:pPr>
            <a:endParaRPr lang="en-US" sz="3287" spc="3">
              <a:solidFill>
                <a:srgbClr val="FFFFFF"/>
              </a:solidFill>
              <a:latin typeface="Lovelo"/>
              <a:ea typeface="Lovelo"/>
              <a:cs typeface="Lovelo"/>
              <a:sym typeface="Lovelo"/>
            </a:endParaRP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2CCCD3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2"/>
          <p:cNvGrpSpPr>
            <a:grpSpLocks noChangeAspect="1"/>
          </p:cNvGrpSpPr>
          <p:nvPr/>
        </p:nvGrpSpPr>
        <p:grpSpPr>
          <a:xfrm>
            <a:off x="1028700" y="1653522"/>
            <a:ext cx="7356111" cy="7356111"/>
            <a:chOff x="0" y="0"/>
            <a:chExt cx="6350000" cy="6350000"/>
          </a:xfrm>
        </p:grpSpPr>
        <p:sp>
          <p:nvSpPr>
            <p:cNvPr id="3" name="Freeform 3"/>
            <p:cNvSpPr/>
            <p:nvPr/>
          </p:nvSpPr>
          <p:spPr>
            <a:xfrm>
              <a:off x="0" y="0"/>
              <a:ext cx="6350000" cy="6350000"/>
            </a:xfrm>
            <a:custGeom>
              <a:avLst/>
              <a:gdLst/>
              <a:ahLst/>
              <a:cxnLst/>
              <a:rect l="l" t="t" r="r" b="b"/>
              <a:pathLst>
                <a:path w="6350000" h="6350000">
                  <a:moveTo>
                    <a:pt x="0" y="3175000"/>
                  </a:moveTo>
                  <a:cubicBezTo>
                    <a:pt x="0" y="4928870"/>
                    <a:pt x="1421130" y="6350000"/>
                    <a:pt x="3175000" y="6350000"/>
                  </a:cubicBezTo>
                  <a:lnTo>
                    <a:pt x="6350000" y="6350000"/>
                  </a:lnTo>
                  <a:lnTo>
                    <a:pt x="6350000" y="3175000"/>
                  </a:lnTo>
                  <a:cubicBezTo>
                    <a:pt x="6350000" y="1421130"/>
                    <a:pt x="4928870" y="0"/>
                    <a:pt x="3175000" y="0"/>
                  </a:cubicBezTo>
                  <a:cubicBezTo>
                    <a:pt x="1421130" y="0"/>
                    <a:pt x="0" y="1421130"/>
                    <a:pt x="0" y="3175000"/>
                  </a:cubicBezTo>
                  <a:close/>
                </a:path>
              </a:pathLst>
            </a:custGeom>
            <a:solidFill>
              <a:srgbClr val="C3113D"/>
            </a:solidFill>
          </p:spPr>
          <p:txBody>
            <a:bodyPr/>
            <a:lstStyle/>
            <a:p>
              <a:endParaRPr lang="en-US"/>
            </a:p>
          </p:txBody>
        </p:sp>
        <p:sp>
          <p:nvSpPr>
            <p:cNvPr id="4" name="Freeform 4"/>
            <p:cNvSpPr/>
            <p:nvPr/>
          </p:nvSpPr>
          <p:spPr>
            <a:xfrm>
              <a:off x="391160" y="364490"/>
              <a:ext cx="5619750" cy="5621020"/>
            </a:xfrm>
            <a:custGeom>
              <a:avLst/>
              <a:gdLst/>
              <a:ahLst/>
              <a:cxnLst/>
              <a:rect l="l" t="t" r="r" b="b"/>
              <a:pathLst>
                <a:path w="5619750" h="5621020">
                  <a:moveTo>
                    <a:pt x="2810510" y="0"/>
                  </a:moveTo>
                  <a:cubicBezTo>
                    <a:pt x="4362450" y="0"/>
                    <a:pt x="5619750" y="1258570"/>
                    <a:pt x="5619750" y="2810510"/>
                  </a:cubicBezTo>
                  <a:cubicBezTo>
                    <a:pt x="5619750" y="4362450"/>
                    <a:pt x="4361180" y="5621020"/>
                    <a:pt x="2810510" y="5621020"/>
                  </a:cubicBezTo>
                  <a:cubicBezTo>
                    <a:pt x="1258570" y="5621020"/>
                    <a:pt x="0" y="4362450"/>
                    <a:pt x="0" y="2810510"/>
                  </a:cubicBezTo>
                  <a:cubicBezTo>
                    <a:pt x="1270" y="1258570"/>
                    <a:pt x="1258570" y="0"/>
                    <a:pt x="2810510" y="0"/>
                  </a:cubicBezTo>
                  <a:close/>
                </a:path>
              </a:pathLst>
            </a:custGeom>
            <a:blipFill>
              <a:blip r:embed="rId2"/>
              <a:stretch>
                <a:fillRect t="-16732" b="-16732"/>
              </a:stretch>
            </a:blipFill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5" name="Group 5"/>
          <p:cNvGrpSpPr/>
          <p:nvPr/>
        </p:nvGrpSpPr>
        <p:grpSpPr>
          <a:xfrm>
            <a:off x="-2445928" y="784663"/>
            <a:ext cx="7109019" cy="270981"/>
            <a:chOff x="0" y="0"/>
            <a:chExt cx="1872334" cy="71370"/>
          </a:xfrm>
        </p:grpSpPr>
        <p:sp>
          <p:nvSpPr>
            <p:cNvPr id="6" name="Freeform 6"/>
            <p:cNvSpPr/>
            <p:nvPr/>
          </p:nvSpPr>
          <p:spPr>
            <a:xfrm>
              <a:off x="0" y="0"/>
              <a:ext cx="1872334" cy="71370"/>
            </a:xfrm>
            <a:custGeom>
              <a:avLst/>
              <a:gdLst/>
              <a:ahLst/>
              <a:cxnLst/>
              <a:rect l="l" t="t" r="r" b="b"/>
              <a:pathLst>
                <a:path w="1872334" h="71370">
                  <a:moveTo>
                    <a:pt x="0" y="0"/>
                  </a:moveTo>
                  <a:lnTo>
                    <a:pt x="1872334" y="0"/>
                  </a:lnTo>
                  <a:lnTo>
                    <a:pt x="1872334" y="71370"/>
                  </a:lnTo>
                  <a:lnTo>
                    <a:pt x="0" y="71370"/>
                  </a:lnTo>
                  <a:close/>
                </a:path>
              </a:pathLst>
            </a:custGeom>
            <a:solidFill>
              <a:srgbClr val="C3113D"/>
            </a:solidFill>
          </p:spPr>
          <p:txBody>
            <a:bodyPr/>
            <a:lstStyle/>
            <a:p>
              <a:endParaRPr lang="en-US"/>
            </a:p>
          </p:txBody>
        </p:sp>
        <p:sp>
          <p:nvSpPr>
            <p:cNvPr id="7" name="TextBox 7"/>
            <p:cNvSpPr txBox="1"/>
            <p:nvPr/>
          </p:nvSpPr>
          <p:spPr>
            <a:xfrm>
              <a:off x="0" y="-38100"/>
              <a:ext cx="1872334" cy="109470"/>
            </a:xfrm>
            <a:prstGeom prst="rect">
              <a:avLst/>
            </a:prstGeom>
          </p:spPr>
          <p:txBody>
            <a:bodyPr lIns="50800" tIns="50800" rIns="50800" bIns="50800" rtlCol="0" anchor="ctr"/>
            <a:lstStyle/>
            <a:p>
              <a:pPr algn="ctr">
                <a:lnSpc>
                  <a:spcPts val="2659"/>
                </a:lnSpc>
              </a:pPr>
              <a:endParaRPr/>
            </a:p>
          </p:txBody>
        </p:sp>
      </p:grpSp>
      <p:grpSp>
        <p:nvGrpSpPr>
          <p:cNvPr id="8" name="Group 8"/>
          <p:cNvGrpSpPr/>
          <p:nvPr/>
        </p:nvGrpSpPr>
        <p:grpSpPr>
          <a:xfrm>
            <a:off x="13624909" y="750672"/>
            <a:ext cx="7109019" cy="270981"/>
            <a:chOff x="0" y="0"/>
            <a:chExt cx="1872334" cy="71370"/>
          </a:xfrm>
        </p:grpSpPr>
        <p:sp>
          <p:nvSpPr>
            <p:cNvPr id="9" name="Freeform 9"/>
            <p:cNvSpPr/>
            <p:nvPr/>
          </p:nvSpPr>
          <p:spPr>
            <a:xfrm>
              <a:off x="0" y="0"/>
              <a:ext cx="1872334" cy="71370"/>
            </a:xfrm>
            <a:custGeom>
              <a:avLst/>
              <a:gdLst/>
              <a:ahLst/>
              <a:cxnLst/>
              <a:rect l="l" t="t" r="r" b="b"/>
              <a:pathLst>
                <a:path w="1872334" h="71370">
                  <a:moveTo>
                    <a:pt x="0" y="0"/>
                  </a:moveTo>
                  <a:lnTo>
                    <a:pt x="1872334" y="0"/>
                  </a:lnTo>
                  <a:lnTo>
                    <a:pt x="1872334" y="71370"/>
                  </a:lnTo>
                  <a:lnTo>
                    <a:pt x="0" y="71370"/>
                  </a:lnTo>
                  <a:close/>
                </a:path>
              </a:pathLst>
            </a:custGeom>
            <a:solidFill>
              <a:srgbClr val="C3113D"/>
            </a:solidFill>
          </p:spPr>
          <p:txBody>
            <a:bodyPr/>
            <a:lstStyle/>
            <a:p>
              <a:endParaRPr lang="en-US"/>
            </a:p>
          </p:txBody>
        </p:sp>
        <p:sp>
          <p:nvSpPr>
            <p:cNvPr id="10" name="TextBox 10"/>
            <p:cNvSpPr txBox="1"/>
            <p:nvPr/>
          </p:nvSpPr>
          <p:spPr>
            <a:xfrm>
              <a:off x="0" y="-38100"/>
              <a:ext cx="1872334" cy="109470"/>
            </a:xfrm>
            <a:prstGeom prst="rect">
              <a:avLst/>
            </a:prstGeom>
          </p:spPr>
          <p:txBody>
            <a:bodyPr lIns="50800" tIns="50800" rIns="50800" bIns="50800" rtlCol="0" anchor="ctr"/>
            <a:lstStyle/>
            <a:p>
              <a:pPr algn="ctr">
                <a:lnSpc>
                  <a:spcPts val="2659"/>
                </a:lnSpc>
              </a:pPr>
              <a:endParaRPr/>
            </a:p>
          </p:txBody>
        </p:sp>
      </p:grpSp>
      <p:sp>
        <p:nvSpPr>
          <p:cNvPr id="11" name="Freeform 11"/>
          <p:cNvSpPr/>
          <p:nvPr/>
        </p:nvSpPr>
        <p:spPr>
          <a:xfrm>
            <a:off x="212256" y="7398271"/>
            <a:ext cx="2148492" cy="2888729"/>
          </a:xfrm>
          <a:custGeom>
            <a:avLst/>
            <a:gdLst/>
            <a:ahLst/>
            <a:cxnLst/>
            <a:rect l="l" t="t" r="r" b="b"/>
            <a:pathLst>
              <a:path w="2148492" h="2888729">
                <a:moveTo>
                  <a:pt x="0" y="0"/>
                </a:moveTo>
                <a:lnTo>
                  <a:pt x="2148493" y="0"/>
                </a:lnTo>
                <a:lnTo>
                  <a:pt x="2148493" y="2888729"/>
                </a:lnTo>
                <a:lnTo>
                  <a:pt x="0" y="2888729"/>
                </a:lnTo>
                <a:lnTo>
                  <a:pt x="0" y="0"/>
                </a:lnTo>
                <a:close/>
              </a:path>
            </a:pathLst>
          </a:custGeom>
          <a:blipFill>
            <a:blip r:embed="rId3"/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  <p:sp>
        <p:nvSpPr>
          <p:cNvPr id="12" name="TextBox 12"/>
          <p:cNvSpPr txBox="1"/>
          <p:nvPr/>
        </p:nvSpPr>
        <p:spPr>
          <a:xfrm>
            <a:off x="9494361" y="1537794"/>
            <a:ext cx="8076846" cy="8593058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marL="672028" lvl="1" indent="-336014" algn="l">
              <a:lnSpc>
                <a:spcPts val="6879"/>
              </a:lnSpc>
              <a:buFont typeface="Arial"/>
              <a:buChar char="•"/>
            </a:pPr>
            <a:r>
              <a:rPr lang="en-US" sz="3112">
                <a:solidFill>
                  <a:srgbClr val="000000"/>
                </a:solidFill>
                <a:latin typeface="Lovelo"/>
                <a:ea typeface="Lovelo"/>
                <a:cs typeface="Lovelo"/>
                <a:sym typeface="Lovelo"/>
              </a:rPr>
              <a:t>College Preparation</a:t>
            </a:r>
          </a:p>
          <a:p>
            <a:pPr marL="672028" lvl="1" indent="-336014" algn="l">
              <a:lnSpc>
                <a:spcPts val="6879"/>
              </a:lnSpc>
              <a:buFont typeface="Arial"/>
              <a:buChar char="•"/>
            </a:pPr>
            <a:r>
              <a:rPr lang="en-US" sz="3112">
                <a:solidFill>
                  <a:srgbClr val="000000"/>
                </a:solidFill>
                <a:latin typeface="Lovelo"/>
                <a:ea typeface="Lovelo"/>
                <a:cs typeface="Lovelo"/>
                <a:sym typeface="Lovelo"/>
              </a:rPr>
              <a:t>Financial Aid Information</a:t>
            </a:r>
          </a:p>
          <a:p>
            <a:pPr marL="672028" lvl="1" indent="-336014" algn="l">
              <a:lnSpc>
                <a:spcPts val="6879"/>
              </a:lnSpc>
              <a:buFont typeface="Arial"/>
              <a:buChar char="•"/>
            </a:pPr>
            <a:r>
              <a:rPr lang="en-US" sz="3112">
                <a:solidFill>
                  <a:srgbClr val="000000"/>
                </a:solidFill>
                <a:latin typeface="Lovelo"/>
                <a:ea typeface="Lovelo"/>
                <a:cs typeface="Lovelo"/>
                <a:sym typeface="Lovelo"/>
              </a:rPr>
              <a:t>Career Exploration</a:t>
            </a:r>
          </a:p>
          <a:p>
            <a:pPr marL="672028" lvl="1" indent="-336014" algn="l">
              <a:lnSpc>
                <a:spcPts val="6879"/>
              </a:lnSpc>
              <a:buFont typeface="Arial"/>
              <a:buChar char="•"/>
            </a:pPr>
            <a:r>
              <a:rPr lang="en-US" sz="3112">
                <a:solidFill>
                  <a:srgbClr val="000000"/>
                </a:solidFill>
                <a:latin typeface="Lovelo"/>
                <a:ea typeface="Lovelo"/>
                <a:cs typeface="Lovelo"/>
                <a:sym typeface="Lovelo"/>
              </a:rPr>
              <a:t>Test Preparation</a:t>
            </a:r>
          </a:p>
          <a:p>
            <a:pPr marL="672028" lvl="1" indent="-336014" algn="l">
              <a:lnSpc>
                <a:spcPts val="6879"/>
              </a:lnSpc>
              <a:buFont typeface="Arial"/>
              <a:buChar char="•"/>
            </a:pPr>
            <a:r>
              <a:rPr lang="en-US" sz="3112">
                <a:solidFill>
                  <a:srgbClr val="000000"/>
                </a:solidFill>
                <a:latin typeface="Lovelo"/>
                <a:ea typeface="Lovelo"/>
                <a:cs typeface="Lovelo"/>
                <a:sym typeface="Lovelo"/>
              </a:rPr>
              <a:t>Academic Advisement</a:t>
            </a:r>
          </a:p>
          <a:p>
            <a:pPr marL="672028" lvl="1" indent="-336014" algn="l">
              <a:lnSpc>
                <a:spcPts val="6879"/>
              </a:lnSpc>
              <a:buFont typeface="Arial"/>
              <a:buChar char="•"/>
            </a:pPr>
            <a:r>
              <a:rPr lang="en-US" sz="3112">
                <a:solidFill>
                  <a:srgbClr val="000000"/>
                </a:solidFill>
                <a:latin typeface="Lovelo"/>
                <a:ea typeface="Lovelo"/>
                <a:cs typeface="Lovelo"/>
                <a:sym typeface="Lovelo"/>
              </a:rPr>
              <a:t>Success Seminars</a:t>
            </a:r>
          </a:p>
          <a:p>
            <a:pPr marL="672028" lvl="1" indent="-336014" algn="l">
              <a:lnSpc>
                <a:spcPts val="6879"/>
              </a:lnSpc>
              <a:buFont typeface="Arial"/>
              <a:buChar char="•"/>
            </a:pPr>
            <a:r>
              <a:rPr lang="en-US" sz="3112">
                <a:solidFill>
                  <a:srgbClr val="000000"/>
                </a:solidFill>
                <a:latin typeface="Lovelo"/>
                <a:ea typeface="Lovelo"/>
                <a:cs typeface="Lovelo"/>
                <a:sym typeface="Lovelo"/>
              </a:rPr>
              <a:t>College Trips</a:t>
            </a:r>
          </a:p>
          <a:p>
            <a:pPr marL="672028" lvl="1" indent="-336014" algn="l">
              <a:lnSpc>
                <a:spcPts val="6879"/>
              </a:lnSpc>
              <a:buFont typeface="Arial"/>
              <a:buChar char="•"/>
            </a:pPr>
            <a:r>
              <a:rPr lang="en-US" sz="3112">
                <a:solidFill>
                  <a:srgbClr val="000000"/>
                </a:solidFill>
                <a:latin typeface="Lovelo"/>
                <a:ea typeface="Lovelo"/>
                <a:cs typeface="Lovelo"/>
                <a:sym typeface="Lovelo"/>
              </a:rPr>
              <a:t>Cultural Trips </a:t>
            </a:r>
          </a:p>
          <a:p>
            <a:pPr marL="672028" lvl="1" indent="-336014" algn="l">
              <a:lnSpc>
                <a:spcPts val="6879"/>
              </a:lnSpc>
              <a:buFont typeface="Arial"/>
              <a:buChar char="•"/>
            </a:pPr>
            <a:r>
              <a:rPr lang="en-US" sz="3112">
                <a:solidFill>
                  <a:srgbClr val="000000"/>
                </a:solidFill>
                <a:latin typeface="Lovelo"/>
                <a:ea typeface="Lovelo"/>
                <a:cs typeface="Lovelo"/>
                <a:sym typeface="Lovelo"/>
              </a:rPr>
              <a:t>Summer camp for 8th &amp; 9th graders</a:t>
            </a:r>
          </a:p>
          <a:p>
            <a:pPr algn="l">
              <a:lnSpc>
                <a:spcPts val="6879"/>
              </a:lnSpc>
            </a:pPr>
            <a:endParaRPr lang="en-US" sz="3112">
              <a:solidFill>
                <a:srgbClr val="000000"/>
              </a:solidFill>
              <a:latin typeface="Lovelo"/>
              <a:ea typeface="Lovelo"/>
              <a:cs typeface="Lovelo"/>
              <a:sym typeface="Lovelo"/>
            </a:endParaRPr>
          </a:p>
        </p:txBody>
      </p:sp>
      <p:sp>
        <p:nvSpPr>
          <p:cNvPr id="13" name="TextBox 13"/>
          <p:cNvSpPr txBox="1"/>
          <p:nvPr/>
        </p:nvSpPr>
        <p:spPr>
          <a:xfrm>
            <a:off x="4800600" y="260834"/>
            <a:ext cx="8633809" cy="1185291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>
              <a:lnSpc>
                <a:spcPts val="9744"/>
              </a:lnSpc>
              <a:spcBef>
                <a:spcPct val="0"/>
              </a:spcBef>
            </a:pPr>
            <a:r>
              <a:rPr lang="en-US" sz="6960" dirty="0">
                <a:solidFill>
                  <a:srgbClr val="FFFFFF"/>
                </a:solidFill>
                <a:latin typeface="Fredoka"/>
                <a:ea typeface="Fredoka"/>
                <a:cs typeface="Fredoka"/>
                <a:sym typeface="Fredoka"/>
              </a:rPr>
              <a:t>SERVICES OFFERED</a:t>
            </a:r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2CCCD3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2"/>
          <p:cNvGrpSpPr/>
          <p:nvPr/>
        </p:nvGrpSpPr>
        <p:grpSpPr>
          <a:xfrm>
            <a:off x="-2445928" y="784663"/>
            <a:ext cx="7109019" cy="270981"/>
            <a:chOff x="0" y="0"/>
            <a:chExt cx="1872334" cy="71370"/>
          </a:xfrm>
        </p:grpSpPr>
        <p:sp>
          <p:nvSpPr>
            <p:cNvPr id="3" name="Freeform 3"/>
            <p:cNvSpPr/>
            <p:nvPr/>
          </p:nvSpPr>
          <p:spPr>
            <a:xfrm>
              <a:off x="0" y="0"/>
              <a:ext cx="1872334" cy="71370"/>
            </a:xfrm>
            <a:custGeom>
              <a:avLst/>
              <a:gdLst/>
              <a:ahLst/>
              <a:cxnLst/>
              <a:rect l="l" t="t" r="r" b="b"/>
              <a:pathLst>
                <a:path w="1872334" h="71370">
                  <a:moveTo>
                    <a:pt x="0" y="0"/>
                  </a:moveTo>
                  <a:lnTo>
                    <a:pt x="1872334" y="0"/>
                  </a:lnTo>
                  <a:lnTo>
                    <a:pt x="1872334" y="71370"/>
                  </a:lnTo>
                  <a:lnTo>
                    <a:pt x="0" y="71370"/>
                  </a:lnTo>
                  <a:close/>
                </a:path>
              </a:pathLst>
            </a:custGeom>
            <a:solidFill>
              <a:srgbClr val="C3113D"/>
            </a:solidFill>
          </p:spPr>
          <p:txBody>
            <a:bodyPr/>
            <a:lstStyle/>
            <a:p>
              <a:endParaRPr lang="en-US"/>
            </a:p>
          </p:txBody>
        </p:sp>
        <p:sp>
          <p:nvSpPr>
            <p:cNvPr id="4" name="TextBox 4"/>
            <p:cNvSpPr txBox="1"/>
            <p:nvPr/>
          </p:nvSpPr>
          <p:spPr>
            <a:xfrm>
              <a:off x="0" y="-38100"/>
              <a:ext cx="1872334" cy="109470"/>
            </a:xfrm>
            <a:prstGeom prst="rect">
              <a:avLst/>
            </a:prstGeom>
          </p:spPr>
          <p:txBody>
            <a:bodyPr lIns="50800" tIns="50800" rIns="50800" bIns="50800" rtlCol="0" anchor="ctr"/>
            <a:lstStyle/>
            <a:p>
              <a:pPr algn="ctr">
                <a:lnSpc>
                  <a:spcPts val="2659"/>
                </a:lnSpc>
              </a:pPr>
              <a:endParaRPr/>
            </a:p>
          </p:txBody>
        </p:sp>
      </p:grpSp>
      <p:grpSp>
        <p:nvGrpSpPr>
          <p:cNvPr id="5" name="Group 5"/>
          <p:cNvGrpSpPr/>
          <p:nvPr/>
        </p:nvGrpSpPr>
        <p:grpSpPr>
          <a:xfrm>
            <a:off x="13624909" y="750672"/>
            <a:ext cx="7109019" cy="270981"/>
            <a:chOff x="0" y="0"/>
            <a:chExt cx="1872334" cy="71370"/>
          </a:xfrm>
        </p:grpSpPr>
        <p:sp>
          <p:nvSpPr>
            <p:cNvPr id="6" name="Freeform 6"/>
            <p:cNvSpPr/>
            <p:nvPr/>
          </p:nvSpPr>
          <p:spPr>
            <a:xfrm>
              <a:off x="0" y="0"/>
              <a:ext cx="1872334" cy="71370"/>
            </a:xfrm>
            <a:custGeom>
              <a:avLst/>
              <a:gdLst/>
              <a:ahLst/>
              <a:cxnLst/>
              <a:rect l="l" t="t" r="r" b="b"/>
              <a:pathLst>
                <a:path w="1872334" h="71370">
                  <a:moveTo>
                    <a:pt x="0" y="0"/>
                  </a:moveTo>
                  <a:lnTo>
                    <a:pt x="1872334" y="0"/>
                  </a:lnTo>
                  <a:lnTo>
                    <a:pt x="1872334" y="71370"/>
                  </a:lnTo>
                  <a:lnTo>
                    <a:pt x="0" y="71370"/>
                  </a:lnTo>
                  <a:close/>
                </a:path>
              </a:pathLst>
            </a:custGeom>
            <a:solidFill>
              <a:srgbClr val="C3113D"/>
            </a:solidFill>
          </p:spPr>
          <p:txBody>
            <a:bodyPr/>
            <a:lstStyle/>
            <a:p>
              <a:endParaRPr lang="en-US"/>
            </a:p>
          </p:txBody>
        </p:sp>
        <p:sp>
          <p:nvSpPr>
            <p:cNvPr id="7" name="TextBox 7"/>
            <p:cNvSpPr txBox="1"/>
            <p:nvPr/>
          </p:nvSpPr>
          <p:spPr>
            <a:xfrm>
              <a:off x="0" y="-38100"/>
              <a:ext cx="1872334" cy="109470"/>
            </a:xfrm>
            <a:prstGeom prst="rect">
              <a:avLst/>
            </a:prstGeom>
          </p:spPr>
          <p:txBody>
            <a:bodyPr lIns="50800" tIns="50800" rIns="50800" bIns="50800" rtlCol="0" anchor="ctr"/>
            <a:lstStyle/>
            <a:p>
              <a:pPr algn="ctr">
                <a:lnSpc>
                  <a:spcPts val="2659"/>
                </a:lnSpc>
              </a:pPr>
              <a:endParaRPr/>
            </a:p>
          </p:txBody>
        </p:sp>
      </p:grpSp>
      <p:grpSp>
        <p:nvGrpSpPr>
          <p:cNvPr id="8" name="Group 8"/>
          <p:cNvGrpSpPr>
            <a:grpSpLocks noChangeAspect="1"/>
          </p:cNvGrpSpPr>
          <p:nvPr/>
        </p:nvGrpSpPr>
        <p:grpSpPr>
          <a:xfrm>
            <a:off x="375133" y="1881561"/>
            <a:ext cx="4470416" cy="4470416"/>
            <a:chOff x="0" y="0"/>
            <a:chExt cx="14840029" cy="14840029"/>
          </a:xfrm>
        </p:grpSpPr>
        <p:sp>
          <p:nvSpPr>
            <p:cNvPr id="9" name="Freeform 9"/>
            <p:cNvSpPr/>
            <p:nvPr/>
          </p:nvSpPr>
          <p:spPr>
            <a:xfrm>
              <a:off x="-366471" y="-11891"/>
              <a:ext cx="15572971" cy="14863810"/>
            </a:xfrm>
            <a:custGeom>
              <a:avLst/>
              <a:gdLst/>
              <a:ahLst/>
              <a:cxnLst/>
              <a:rect l="l" t="t" r="r" b="b"/>
              <a:pathLst>
                <a:path w="15572971" h="14863810">
                  <a:moveTo>
                    <a:pt x="7786486" y="11891"/>
                  </a:moveTo>
                  <a:cubicBezTo>
                    <a:pt x="5127664" y="0"/>
                    <a:pt x="2665709" y="1411641"/>
                    <a:pt x="1332855" y="3712286"/>
                  </a:cubicBezTo>
                  <a:cubicBezTo>
                    <a:pt x="0" y="6012931"/>
                    <a:pt x="0" y="8850880"/>
                    <a:pt x="1332855" y="11151525"/>
                  </a:cubicBezTo>
                  <a:cubicBezTo>
                    <a:pt x="2665709" y="13452170"/>
                    <a:pt x="5127664" y="14863811"/>
                    <a:pt x="7786486" y="14851920"/>
                  </a:cubicBezTo>
                  <a:cubicBezTo>
                    <a:pt x="10445306" y="14863811"/>
                    <a:pt x="12907262" y="13452170"/>
                    <a:pt x="14240117" y="11151525"/>
                  </a:cubicBezTo>
                  <a:cubicBezTo>
                    <a:pt x="15572971" y="8850880"/>
                    <a:pt x="15572971" y="6012931"/>
                    <a:pt x="14240117" y="3712286"/>
                  </a:cubicBezTo>
                  <a:cubicBezTo>
                    <a:pt x="12907262" y="1411641"/>
                    <a:pt x="10445306" y="0"/>
                    <a:pt x="7786486" y="11891"/>
                  </a:cubicBezTo>
                  <a:close/>
                </a:path>
              </a:pathLst>
            </a:custGeom>
            <a:solidFill>
              <a:srgbClr val="BA0C2F"/>
            </a:solidFill>
          </p:spPr>
          <p:txBody>
            <a:bodyPr/>
            <a:lstStyle/>
            <a:p>
              <a:endParaRPr lang="en-US"/>
            </a:p>
          </p:txBody>
        </p:sp>
        <p:sp>
          <p:nvSpPr>
            <p:cNvPr id="10" name="Freeform 10"/>
            <p:cNvSpPr/>
            <p:nvPr/>
          </p:nvSpPr>
          <p:spPr>
            <a:xfrm>
              <a:off x="-156193" y="188812"/>
              <a:ext cx="15152415" cy="14462405"/>
            </a:xfrm>
            <a:custGeom>
              <a:avLst/>
              <a:gdLst/>
              <a:ahLst/>
              <a:cxnLst/>
              <a:rect l="l" t="t" r="r" b="b"/>
              <a:pathLst>
                <a:path w="15152415" h="14462405">
                  <a:moveTo>
                    <a:pt x="7576208" y="11570"/>
                  </a:moveTo>
                  <a:cubicBezTo>
                    <a:pt x="4989189" y="0"/>
                    <a:pt x="2593721" y="1373519"/>
                    <a:pt x="1296860" y="3612034"/>
                  </a:cubicBezTo>
                  <a:cubicBezTo>
                    <a:pt x="0" y="5850548"/>
                    <a:pt x="0" y="8611857"/>
                    <a:pt x="1296860" y="10850372"/>
                  </a:cubicBezTo>
                  <a:cubicBezTo>
                    <a:pt x="2593721" y="13088886"/>
                    <a:pt x="4989189" y="14462405"/>
                    <a:pt x="7576208" y="14450835"/>
                  </a:cubicBezTo>
                  <a:cubicBezTo>
                    <a:pt x="10163226" y="14462405"/>
                    <a:pt x="12558694" y="13088886"/>
                    <a:pt x="13855555" y="10850372"/>
                  </a:cubicBezTo>
                  <a:cubicBezTo>
                    <a:pt x="15152416" y="8611857"/>
                    <a:pt x="15152416" y="5850548"/>
                    <a:pt x="13855555" y="3612034"/>
                  </a:cubicBezTo>
                  <a:cubicBezTo>
                    <a:pt x="12558694" y="1373519"/>
                    <a:pt x="10163226" y="0"/>
                    <a:pt x="7576208" y="11570"/>
                  </a:cubicBezTo>
                  <a:close/>
                </a:path>
              </a:pathLst>
            </a:custGeom>
            <a:solidFill>
              <a:srgbClr val="FFFFFF"/>
            </a:solidFill>
          </p:spPr>
          <p:txBody>
            <a:bodyPr/>
            <a:lstStyle/>
            <a:p>
              <a:endParaRPr lang="en-US"/>
            </a:p>
          </p:txBody>
        </p:sp>
        <p:sp>
          <p:nvSpPr>
            <p:cNvPr id="11" name="Freeform 11"/>
            <p:cNvSpPr/>
            <p:nvPr/>
          </p:nvSpPr>
          <p:spPr>
            <a:xfrm>
              <a:off x="223301" y="551024"/>
              <a:ext cx="14393427" cy="13737979"/>
            </a:xfrm>
            <a:custGeom>
              <a:avLst/>
              <a:gdLst/>
              <a:ahLst/>
              <a:cxnLst/>
              <a:rect l="l" t="t" r="r" b="b"/>
              <a:pathLst>
                <a:path w="14393427" h="13737979">
                  <a:moveTo>
                    <a:pt x="7196714" y="10990"/>
                  </a:moveTo>
                  <a:cubicBezTo>
                    <a:pt x="4739280" y="0"/>
                    <a:pt x="2463801" y="1304719"/>
                    <a:pt x="1231900" y="3431106"/>
                  </a:cubicBezTo>
                  <a:cubicBezTo>
                    <a:pt x="0" y="5557493"/>
                    <a:pt x="0" y="8180487"/>
                    <a:pt x="1231900" y="10306874"/>
                  </a:cubicBezTo>
                  <a:cubicBezTo>
                    <a:pt x="2463801" y="12433261"/>
                    <a:pt x="4739280" y="13737980"/>
                    <a:pt x="7196714" y="13726990"/>
                  </a:cubicBezTo>
                  <a:cubicBezTo>
                    <a:pt x="9654147" y="13737980"/>
                    <a:pt x="11929626" y="12433261"/>
                    <a:pt x="13161527" y="10306874"/>
                  </a:cubicBezTo>
                  <a:cubicBezTo>
                    <a:pt x="14393427" y="8180487"/>
                    <a:pt x="14393427" y="5557493"/>
                    <a:pt x="13161527" y="3431106"/>
                  </a:cubicBezTo>
                  <a:cubicBezTo>
                    <a:pt x="11929626" y="1304719"/>
                    <a:pt x="9654147" y="0"/>
                    <a:pt x="7196714" y="10990"/>
                  </a:cubicBezTo>
                  <a:close/>
                </a:path>
              </a:pathLst>
            </a:custGeom>
            <a:blipFill>
              <a:blip r:embed="rId2"/>
              <a:stretch>
                <a:fillRect l="223" r="223"/>
              </a:stretch>
            </a:blipFill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12" name="Group 12"/>
          <p:cNvGrpSpPr>
            <a:grpSpLocks noChangeAspect="1"/>
          </p:cNvGrpSpPr>
          <p:nvPr/>
        </p:nvGrpSpPr>
        <p:grpSpPr>
          <a:xfrm>
            <a:off x="3958972" y="2390826"/>
            <a:ext cx="7619051" cy="7619051"/>
            <a:chOff x="0" y="0"/>
            <a:chExt cx="14840029" cy="14840029"/>
          </a:xfrm>
        </p:grpSpPr>
        <p:sp>
          <p:nvSpPr>
            <p:cNvPr id="13" name="Freeform 13"/>
            <p:cNvSpPr/>
            <p:nvPr/>
          </p:nvSpPr>
          <p:spPr>
            <a:xfrm>
              <a:off x="-366471" y="-11891"/>
              <a:ext cx="15572971" cy="14863810"/>
            </a:xfrm>
            <a:custGeom>
              <a:avLst/>
              <a:gdLst/>
              <a:ahLst/>
              <a:cxnLst/>
              <a:rect l="l" t="t" r="r" b="b"/>
              <a:pathLst>
                <a:path w="15572971" h="14863810">
                  <a:moveTo>
                    <a:pt x="7786486" y="11891"/>
                  </a:moveTo>
                  <a:cubicBezTo>
                    <a:pt x="5127664" y="0"/>
                    <a:pt x="2665709" y="1411641"/>
                    <a:pt x="1332855" y="3712286"/>
                  </a:cubicBezTo>
                  <a:cubicBezTo>
                    <a:pt x="0" y="6012931"/>
                    <a:pt x="0" y="8850880"/>
                    <a:pt x="1332855" y="11151525"/>
                  </a:cubicBezTo>
                  <a:cubicBezTo>
                    <a:pt x="2665709" y="13452170"/>
                    <a:pt x="5127664" y="14863811"/>
                    <a:pt x="7786486" y="14851920"/>
                  </a:cubicBezTo>
                  <a:cubicBezTo>
                    <a:pt x="10445306" y="14863811"/>
                    <a:pt x="12907262" y="13452170"/>
                    <a:pt x="14240117" y="11151525"/>
                  </a:cubicBezTo>
                  <a:cubicBezTo>
                    <a:pt x="15572971" y="8850880"/>
                    <a:pt x="15572971" y="6012931"/>
                    <a:pt x="14240117" y="3712286"/>
                  </a:cubicBezTo>
                  <a:cubicBezTo>
                    <a:pt x="12907262" y="1411641"/>
                    <a:pt x="10445306" y="0"/>
                    <a:pt x="7786486" y="11891"/>
                  </a:cubicBezTo>
                  <a:close/>
                </a:path>
              </a:pathLst>
            </a:custGeom>
            <a:solidFill>
              <a:srgbClr val="000000"/>
            </a:solidFill>
          </p:spPr>
          <p:txBody>
            <a:bodyPr/>
            <a:lstStyle/>
            <a:p>
              <a:endParaRPr lang="en-US"/>
            </a:p>
          </p:txBody>
        </p:sp>
        <p:sp>
          <p:nvSpPr>
            <p:cNvPr id="14" name="Freeform 14"/>
            <p:cNvSpPr/>
            <p:nvPr/>
          </p:nvSpPr>
          <p:spPr>
            <a:xfrm>
              <a:off x="-156193" y="188812"/>
              <a:ext cx="15152415" cy="14462405"/>
            </a:xfrm>
            <a:custGeom>
              <a:avLst/>
              <a:gdLst/>
              <a:ahLst/>
              <a:cxnLst/>
              <a:rect l="l" t="t" r="r" b="b"/>
              <a:pathLst>
                <a:path w="15152415" h="14462405">
                  <a:moveTo>
                    <a:pt x="7576208" y="11570"/>
                  </a:moveTo>
                  <a:cubicBezTo>
                    <a:pt x="4989189" y="0"/>
                    <a:pt x="2593721" y="1373519"/>
                    <a:pt x="1296860" y="3612034"/>
                  </a:cubicBezTo>
                  <a:cubicBezTo>
                    <a:pt x="0" y="5850548"/>
                    <a:pt x="0" y="8611857"/>
                    <a:pt x="1296860" y="10850372"/>
                  </a:cubicBezTo>
                  <a:cubicBezTo>
                    <a:pt x="2593721" y="13088886"/>
                    <a:pt x="4989189" y="14462405"/>
                    <a:pt x="7576208" y="14450835"/>
                  </a:cubicBezTo>
                  <a:cubicBezTo>
                    <a:pt x="10163226" y="14462405"/>
                    <a:pt x="12558694" y="13088886"/>
                    <a:pt x="13855555" y="10850372"/>
                  </a:cubicBezTo>
                  <a:cubicBezTo>
                    <a:pt x="15152416" y="8611857"/>
                    <a:pt x="15152416" y="5850548"/>
                    <a:pt x="13855555" y="3612034"/>
                  </a:cubicBezTo>
                  <a:cubicBezTo>
                    <a:pt x="12558694" y="1373519"/>
                    <a:pt x="10163226" y="0"/>
                    <a:pt x="7576208" y="11570"/>
                  </a:cubicBezTo>
                  <a:close/>
                </a:path>
              </a:pathLst>
            </a:custGeom>
            <a:solidFill>
              <a:srgbClr val="FFFFFF"/>
            </a:solidFill>
          </p:spPr>
          <p:txBody>
            <a:bodyPr/>
            <a:lstStyle/>
            <a:p>
              <a:endParaRPr lang="en-US"/>
            </a:p>
          </p:txBody>
        </p:sp>
        <p:sp>
          <p:nvSpPr>
            <p:cNvPr id="15" name="Freeform 15"/>
            <p:cNvSpPr/>
            <p:nvPr/>
          </p:nvSpPr>
          <p:spPr>
            <a:xfrm>
              <a:off x="223301" y="551024"/>
              <a:ext cx="14393427" cy="13737979"/>
            </a:xfrm>
            <a:custGeom>
              <a:avLst/>
              <a:gdLst/>
              <a:ahLst/>
              <a:cxnLst/>
              <a:rect l="l" t="t" r="r" b="b"/>
              <a:pathLst>
                <a:path w="14393427" h="13737979">
                  <a:moveTo>
                    <a:pt x="7196714" y="10990"/>
                  </a:moveTo>
                  <a:cubicBezTo>
                    <a:pt x="4739280" y="0"/>
                    <a:pt x="2463801" y="1304719"/>
                    <a:pt x="1231900" y="3431106"/>
                  </a:cubicBezTo>
                  <a:cubicBezTo>
                    <a:pt x="0" y="5557493"/>
                    <a:pt x="0" y="8180487"/>
                    <a:pt x="1231900" y="10306874"/>
                  </a:cubicBezTo>
                  <a:cubicBezTo>
                    <a:pt x="2463801" y="12433261"/>
                    <a:pt x="4739280" y="13737980"/>
                    <a:pt x="7196714" y="13726990"/>
                  </a:cubicBezTo>
                  <a:cubicBezTo>
                    <a:pt x="9654147" y="13737980"/>
                    <a:pt x="11929626" y="12433261"/>
                    <a:pt x="13161527" y="10306874"/>
                  </a:cubicBezTo>
                  <a:cubicBezTo>
                    <a:pt x="14393427" y="8180487"/>
                    <a:pt x="14393427" y="5557493"/>
                    <a:pt x="13161527" y="3431106"/>
                  </a:cubicBezTo>
                  <a:cubicBezTo>
                    <a:pt x="11929626" y="1304719"/>
                    <a:pt x="9654147" y="0"/>
                    <a:pt x="7196714" y="10990"/>
                  </a:cubicBezTo>
                  <a:close/>
                </a:path>
              </a:pathLst>
            </a:custGeom>
            <a:blipFill>
              <a:blip r:embed="rId3"/>
              <a:stretch>
                <a:fillRect l="223" r="223" b="-33332"/>
              </a:stretch>
            </a:blipFill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16" name="Group 16"/>
          <p:cNvGrpSpPr>
            <a:grpSpLocks noChangeAspect="1"/>
          </p:cNvGrpSpPr>
          <p:nvPr/>
        </p:nvGrpSpPr>
        <p:grpSpPr>
          <a:xfrm>
            <a:off x="11001620" y="1661699"/>
            <a:ext cx="7286380" cy="7286380"/>
            <a:chOff x="0" y="0"/>
            <a:chExt cx="14840029" cy="14840029"/>
          </a:xfrm>
        </p:grpSpPr>
        <p:sp>
          <p:nvSpPr>
            <p:cNvPr id="17" name="Freeform 17"/>
            <p:cNvSpPr/>
            <p:nvPr/>
          </p:nvSpPr>
          <p:spPr>
            <a:xfrm>
              <a:off x="-366471" y="-11891"/>
              <a:ext cx="15572971" cy="14863810"/>
            </a:xfrm>
            <a:custGeom>
              <a:avLst/>
              <a:gdLst/>
              <a:ahLst/>
              <a:cxnLst/>
              <a:rect l="l" t="t" r="r" b="b"/>
              <a:pathLst>
                <a:path w="15572971" h="14863810">
                  <a:moveTo>
                    <a:pt x="7786486" y="11891"/>
                  </a:moveTo>
                  <a:cubicBezTo>
                    <a:pt x="5127664" y="0"/>
                    <a:pt x="2665709" y="1411641"/>
                    <a:pt x="1332855" y="3712286"/>
                  </a:cubicBezTo>
                  <a:cubicBezTo>
                    <a:pt x="0" y="6012931"/>
                    <a:pt x="0" y="8850880"/>
                    <a:pt x="1332855" y="11151525"/>
                  </a:cubicBezTo>
                  <a:cubicBezTo>
                    <a:pt x="2665709" y="13452170"/>
                    <a:pt x="5127664" y="14863811"/>
                    <a:pt x="7786486" y="14851920"/>
                  </a:cubicBezTo>
                  <a:cubicBezTo>
                    <a:pt x="10445306" y="14863811"/>
                    <a:pt x="12907262" y="13452170"/>
                    <a:pt x="14240117" y="11151525"/>
                  </a:cubicBezTo>
                  <a:cubicBezTo>
                    <a:pt x="15572971" y="8850880"/>
                    <a:pt x="15572971" y="6012931"/>
                    <a:pt x="14240117" y="3712286"/>
                  </a:cubicBezTo>
                  <a:cubicBezTo>
                    <a:pt x="12907262" y="1411641"/>
                    <a:pt x="10445306" y="0"/>
                    <a:pt x="7786486" y="11891"/>
                  </a:cubicBezTo>
                  <a:close/>
                </a:path>
              </a:pathLst>
            </a:custGeom>
            <a:solidFill>
              <a:srgbClr val="BB0D3E"/>
            </a:solidFill>
          </p:spPr>
          <p:txBody>
            <a:bodyPr/>
            <a:lstStyle/>
            <a:p>
              <a:endParaRPr lang="en-US"/>
            </a:p>
          </p:txBody>
        </p:sp>
        <p:sp>
          <p:nvSpPr>
            <p:cNvPr id="18" name="Freeform 18"/>
            <p:cNvSpPr/>
            <p:nvPr/>
          </p:nvSpPr>
          <p:spPr>
            <a:xfrm>
              <a:off x="-156193" y="188812"/>
              <a:ext cx="15152415" cy="14462405"/>
            </a:xfrm>
            <a:custGeom>
              <a:avLst/>
              <a:gdLst/>
              <a:ahLst/>
              <a:cxnLst/>
              <a:rect l="l" t="t" r="r" b="b"/>
              <a:pathLst>
                <a:path w="15152415" h="14462405">
                  <a:moveTo>
                    <a:pt x="7576208" y="11570"/>
                  </a:moveTo>
                  <a:cubicBezTo>
                    <a:pt x="4989189" y="0"/>
                    <a:pt x="2593721" y="1373519"/>
                    <a:pt x="1296860" y="3612034"/>
                  </a:cubicBezTo>
                  <a:cubicBezTo>
                    <a:pt x="0" y="5850548"/>
                    <a:pt x="0" y="8611857"/>
                    <a:pt x="1296860" y="10850372"/>
                  </a:cubicBezTo>
                  <a:cubicBezTo>
                    <a:pt x="2593721" y="13088886"/>
                    <a:pt x="4989189" y="14462405"/>
                    <a:pt x="7576208" y="14450835"/>
                  </a:cubicBezTo>
                  <a:cubicBezTo>
                    <a:pt x="10163226" y="14462405"/>
                    <a:pt x="12558694" y="13088886"/>
                    <a:pt x="13855555" y="10850372"/>
                  </a:cubicBezTo>
                  <a:cubicBezTo>
                    <a:pt x="15152416" y="8611857"/>
                    <a:pt x="15152416" y="5850548"/>
                    <a:pt x="13855555" y="3612034"/>
                  </a:cubicBezTo>
                  <a:cubicBezTo>
                    <a:pt x="12558694" y="1373519"/>
                    <a:pt x="10163226" y="0"/>
                    <a:pt x="7576208" y="11570"/>
                  </a:cubicBezTo>
                  <a:close/>
                </a:path>
              </a:pathLst>
            </a:custGeom>
            <a:solidFill>
              <a:srgbClr val="FFFFFF"/>
            </a:solidFill>
          </p:spPr>
          <p:txBody>
            <a:bodyPr/>
            <a:lstStyle/>
            <a:p>
              <a:endParaRPr lang="en-US"/>
            </a:p>
          </p:txBody>
        </p:sp>
        <p:sp>
          <p:nvSpPr>
            <p:cNvPr id="19" name="Freeform 19"/>
            <p:cNvSpPr/>
            <p:nvPr/>
          </p:nvSpPr>
          <p:spPr>
            <a:xfrm>
              <a:off x="223301" y="551024"/>
              <a:ext cx="14393427" cy="13737979"/>
            </a:xfrm>
            <a:custGeom>
              <a:avLst/>
              <a:gdLst/>
              <a:ahLst/>
              <a:cxnLst/>
              <a:rect l="l" t="t" r="r" b="b"/>
              <a:pathLst>
                <a:path w="14393427" h="13737979">
                  <a:moveTo>
                    <a:pt x="7196714" y="10990"/>
                  </a:moveTo>
                  <a:cubicBezTo>
                    <a:pt x="4739280" y="0"/>
                    <a:pt x="2463801" y="1304719"/>
                    <a:pt x="1231900" y="3431106"/>
                  </a:cubicBezTo>
                  <a:cubicBezTo>
                    <a:pt x="0" y="5557493"/>
                    <a:pt x="0" y="8180487"/>
                    <a:pt x="1231900" y="10306874"/>
                  </a:cubicBezTo>
                  <a:cubicBezTo>
                    <a:pt x="2463801" y="12433261"/>
                    <a:pt x="4739280" y="13737980"/>
                    <a:pt x="7196714" y="13726990"/>
                  </a:cubicBezTo>
                  <a:cubicBezTo>
                    <a:pt x="9654147" y="13737980"/>
                    <a:pt x="11929626" y="12433261"/>
                    <a:pt x="13161527" y="10306874"/>
                  </a:cubicBezTo>
                  <a:cubicBezTo>
                    <a:pt x="14393427" y="8180487"/>
                    <a:pt x="14393427" y="5557493"/>
                    <a:pt x="13161527" y="3431106"/>
                  </a:cubicBezTo>
                  <a:cubicBezTo>
                    <a:pt x="11929626" y="1304719"/>
                    <a:pt x="9654147" y="0"/>
                    <a:pt x="7196714" y="10990"/>
                  </a:cubicBezTo>
                  <a:close/>
                </a:path>
              </a:pathLst>
            </a:custGeom>
            <a:blipFill>
              <a:blip r:embed="rId4"/>
              <a:stretch>
                <a:fillRect l="-16369" r="-16369"/>
              </a:stretch>
            </a:blipFill>
          </p:spPr>
          <p:txBody>
            <a:bodyPr/>
            <a:lstStyle/>
            <a:p>
              <a:endParaRPr lang="en-US"/>
            </a:p>
          </p:txBody>
        </p:sp>
      </p:grpSp>
      <p:sp>
        <p:nvSpPr>
          <p:cNvPr id="20" name="Freeform 20"/>
          <p:cNvSpPr/>
          <p:nvPr/>
        </p:nvSpPr>
        <p:spPr>
          <a:xfrm>
            <a:off x="269456" y="7533077"/>
            <a:ext cx="2993641" cy="3172070"/>
          </a:xfrm>
          <a:custGeom>
            <a:avLst/>
            <a:gdLst/>
            <a:ahLst/>
            <a:cxnLst/>
            <a:rect l="l" t="t" r="r" b="b"/>
            <a:pathLst>
              <a:path w="2993641" h="3172070">
                <a:moveTo>
                  <a:pt x="0" y="0"/>
                </a:moveTo>
                <a:lnTo>
                  <a:pt x="2993641" y="0"/>
                </a:lnTo>
                <a:lnTo>
                  <a:pt x="2993641" y="3172070"/>
                </a:lnTo>
                <a:lnTo>
                  <a:pt x="0" y="3172070"/>
                </a:lnTo>
                <a:lnTo>
                  <a:pt x="0" y="0"/>
                </a:lnTo>
                <a:close/>
              </a:path>
            </a:pathLst>
          </a:custGeom>
          <a:blipFill>
            <a:blip r:embed="rId5"/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  <p:sp>
        <p:nvSpPr>
          <p:cNvPr id="21" name="Freeform 21"/>
          <p:cNvSpPr/>
          <p:nvPr/>
        </p:nvSpPr>
        <p:spPr>
          <a:xfrm>
            <a:off x="16153741" y="-43603"/>
            <a:ext cx="1694409" cy="1099248"/>
          </a:xfrm>
          <a:custGeom>
            <a:avLst/>
            <a:gdLst/>
            <a:ahLst/>
            <a:cxnLst/>
            <a:rect l="l" t="t" r="r" b="b"/>
            <a:pathLst>
              <a:path w="1694409" h="1099248">
                <a:moveTo>
                  <a:pt x="0" y="0"/>
                </a:moveTo>
                <a:lnTo>
                  <a:pt x="1694409" y="0"/>
                </a:lnTo>
                <a:lnTo>
                  <a:pt x="1694409" y="1099248"/>
                </a:lnTo>
                <a:lnTo>
                  <a:pt x="0" y="1099248"/>
                </a:lnTo>
                <a:lnTo>
                  <a:pt x="0" y="0"/>
                </a:lnTo>
                <a:close/>
              </a:path>
            </a:pathLst>
          </a:custGeom>
          <a:blipFill>
            <a:blip r:embed="rId6"/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  <p:sp>
        <p:nvSpPr>
          <p:cNvPr id="22" name="Freeform 22"/>
          <p:cNvSpPr/>
          <p:nvPr/>
        </p:nvSpPr>
        <p:spPr>
          <a:xfrm>
            <a:off x="890050" y="1526380"/>
            <a:ext cx="3440583" cy="864447"/>
          </a:xfrm>
          <a:custGeom>
            <a:avLst/>
            <a:gdLst/>
            <a:ahLst/>
            <a:cxnLst/>
            <a:rect l="l" t="t" r="r" b="b"/>
            <a:pathLst>
              <a:path w="3440583" h="864447">
                <a:moveTo>
                  <a:pt x="0" y="0"/>
                </a:moveTo>
                <a:lnTo>
                  <a:pt x="3440583" y="0"/>
                </a:lnTo>
                <a:lnTo>
                  <a:pt x="3440583" y="864446"/>
                </a:lnTo>
                <a:lnTo>
                  <a:pt x="0" y="864446"/>
                </a:lnTo>
                <a:lnTo>
                  <a:pt x="0" y="0"/>
                </a:lnTo>
                <a:close/>
              </a:path>
            </a:pathLst>
          </a:custGeom>
          <a:blipFill>
            <a:blip r:embed="rId7">
              <a:extLst>
                <a:ext uri="{96DAC541-7B7A-43D3-8B79-37D633B846F1}">
                  <asvg:svgBlip xmlns:asvg="http://schemas.microsoft.com/office/drawing/2016/SVG/main" r:embed="rId8"/>
                </a:ext>
              </a:extLst>
            </a:blip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  <p:sp>
        <p:nvSpPr>
          <p:cNvPr id="23" name="TextBox 23"/>
          <p:cNvSpPr txBox="1"/>
          <p:nvPr/>
        </p:nvSpPr>
        <p:spPr>
          <a:xfrm>
            <a:off x="4778282" y="260834"/>
            <a:ext cx="8656128" cy="1185291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>
              <a:lnSpc>
                <a:spcPts val="9744"/>
              </a:lnSpc>
              <a:spcBef>
                <a:spcPct val="0"/>
              </a:spcBef>
            </a:pPr>
            <a:r>
              <a:rPr lang="en-US" sz="6960" dirty="0">
                <a:solidFill>
                  <a:srgbClr val="FFFFFF"/>
                </a:solidFill>
                <a:latin typeface="Fredoka"/>
                <a:ea typeface="Fredoka"/>
                <a:cs typeface="Fredoka"/>
                <a:sym typeface="Fredoka"/>
              </a:rPr>
              <a:t>SERVICES OFFERED</a:t>
            </a:r>
          </a:p>
        </p:txBody>
      </p:sp>
      <p:sp>
        <p:nvSpPr>
          <p:cNvPr id="24" name="TextBox 24"/>
          <p:cNvSpPr txBox="1"/>
          <p:nvPr/>
        </p:nvSpPr>
        <p:spPr>
          <a:xfrm>
            <a:off x="1333551" y="1673497"/>
            <a:ext cx="2553580" cy="503537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4075"/>
              </a:lnSpc>
              <a:spcBef>
                <a:spcPct val="0"/>
              </a:spcBef>
            </a:pPr>
            <a:r>
              <a:rPr lang="en-US" sz="2911">
                <a:solidFill>
                  <a:srgbClr val="BB0D3E"/>
                </a:solidFill>
                <a:latin typeface="Lovelo"/>
                <a:ea typeface="Lovelo"/>
                <a:cs typeface="Lovelo"/>
                <a:sym typeface="Lovelo"/>
              </a:rPr>
              <a:t>Summer camp</a:t>
            </a:r>
          </a:p>
        </p:txBody>
      </p:sp>
      <p:sp>
        <p:nvSpPr>
          <p:cNvPr id="25" name="Freeform 25"/>
          <p:cNvSpPr/>
          <p:nvPr/>
        </p:nvSpPr>
        <p:spPr>
          <a:xfrm>
            <a:off x="5157667" y="8810561"/>
            <a:ext cx="5221663" cy="1311943"/>
          </a:xfrm>
          <a:custGeom>
            <a:avLst/>
            <a:gdLst/>
            <a:ahLst/>
            <a:cxnLst/>
            <a:rect l="l" t="t" r="r" b="b"/>
            <a:pathLst>
              <a:path w="5221663" h="1311943">
                <a:moveTo>
                  <a:pt x="0" y="0"/>
                </a:moveTo>
                <a:lnTo>
                  <a:pt x="5221662" y="0"/>
                </a:lnTo>
                <a:lnTo>
                  <a:pt x="5221662" y="1311943"/>
                </a:lnTo>
                <a:lnTo>
                  <a:pt x="0" y="1311943"/>
                </a:lnTo>
                <a:lnTo>
                  <a:pt x="0" y="0"/>
                </a:lnTo>
                <a:close/>
              </a:path>
            </a:pathLst>
          </a:custGeom>
          <a:blipFill>
            <a:blip r:embed="rId7">
              <a:extLst>
                <a:ext uri="{96DAC541-7B7A-43D3-8B79-37D633B846F1}">
                  <asvg:svgBlip xmlns:asvg="http://schemas.microsoft.com/office/drawing/2016/SVG/main" r:embed="rId8"/>
                </a:ext>
              </a:extLst>
            </a:blip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  <p:sp>
        <p:nvSpPr>
          <p:cNvPr id="26" name="TextBox 26"/>
          <p:cNvSpPr txBox="1"/>
          <p:nvPr/>
        </p:nvSpPr>
        <p:spPr>
          <a:xfrm>
            <a:off x="5498430" y="9191625"/>
            <a:ext cx="4540136" cy="483139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3885"/>
              </a:lnSpc>
              <a:spcBef>
                <a:spcPct val="0"/>
              </a:spcBef>
            </a:pPr>
            <a:r>
              <a:rPr lang="en-US" sz="2775">
                <a:solidFill>
                  <a:srgbClr val="BB0D3E"/>
                </a:solidFill>
                <a:latin typeface="Lovelo"/>
                <a:ea typeface="Lovelo"/>
                <a:cs typeface="Lovelo"/>
                <a:sym typeface="Lovelo"/>
              </a:rPr>
              <a:t>senior scholarship day</a:t>
            </a:r>
          </a:p>
        </p:txBody>
      </p:sp>
      <p:sp>
        <p:nvSpPr>
          <p:cNvPr id="27" name="Freeform 27"/>
          <p:cNvSpPr/>
          <p:nvPr/>
        </p:nvSpPr>
        <p:spPr>
          <a:xfrm>
            <a:off x="12924518" y="1449338"/>
            <a:ext cx="3440583" cy="864447"/>
          </a:xfrm>
          <a:custGeom>
            <a:avLst/>
            <a:gdLst/>
            <a:ahLst/>
            <a:cxnLst/>
            <a:rect l="l" t="t" r="r" b="b"/>
            <a:pathLst>
              <a:path w="3440583" h="864447">
                <a:moveTo>
                  <a:pt x="0" y="0"/>
                </a:moveTo>
                <a:lnTo>
                  <a:pt x="3440583" y="0"/>
                </a:lnTo>
                <a:lnTo>
                  <a:pt x="3440583" y="864447"/>
                </a:lnTo>
                <a:lnTo>
                  <a:pt x="0" y="864447"/>
                </a:lnTo>
                <a:lnTo>
                  <a:pt x="0" y="0"/>
                </a:lnTo>
                <a:close/>
              </a:path>
            </a:pathLst>
          </a:custGeom>
          <a:blipFill>
            <a:blip r:embed="rId7">
              <a:extLst>
                <a:ext uri="{96DAC541-7B7A-43D3-8B79-37D633B846F1}">
                  <asvg:svgBlip xmlns:asvg="http://schemas.microsoft.com/office/drawing/2016/SVG/main" r:embed="rId8"/>
                </a:ext>
              </a:extLst>
            </a:blip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  <p:sp>
        <p:nvSpPr>
          <p:cNvPr id="28" name="TextBox 28"/>
          <p:cNvSpPr txBox="1"/>
          <p:nvPr/>
        </p:nvSpPr>
        <p:spPr>
          <a:xfrm>
            <a:off x="13276635" y="1509030"/>
            <a:ext cx="2633093" cy="658129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>
              <a:lnSpc>
                <a:spcPts val="5351"/>
              </a:lnSpc>
              <a:spcBef>
                <a:spcPct val="0"/>
              </a:spcBef>
            </a:pPr>
            <a:r>
              <a:rPr lang="en-US" sz="3822" dirty="0">
                <a:solidFill>
                  <a:srgbClr val="BB0D3E"/>
                </a:solidFill>
                <a:latin typeface="Lovelo"/>
                <a:ea typeface="Lovelo"/>
                <a:cs typeface="Lovelo"/>
                <a:sym typeface="Lovelo"/>
              </a:rPr>
              <a:t>Field trip!!</a:t>
            </a:r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2CCCD3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2"/>
          <p:cNvGrpSpPr/>
          <p:nvPr/>
        </p:nvGrpSpPr>
        <p:grpSpPr>
          <a:xfrm>
            <a:off x="-2445928" y="784663"/>
            <a:ext cx="7109019" cy="270981"/>
            <a:chOff x="0" y="0"/>
            <a:chExt cx="1872334" cy="71370"/>
          </a:xfrm>
        </p:grpSpPr>
        <p:sp>
          <p:nvSpPr>
            <p:cNvPr id="3" name="Freeform 3"/>
            <p:cNvSpPr/>
            <p:nvPr/>
          </p:nvSpPr>
          <p:spPr>
            <a:xfrm>
              <a:off x="0" y="0"/>
              <a:ext cx="1872334" cy="71370"/>
            </a:xfrm>
            <a:custGeom>
              <a:avLst/>
              <a:gdLst/>
              <a:ahLst/>
              <a:cxnLst/>
              <a:rect l="l" t="t" r="r" b="b"/>
              <a:pathLst>
                <a:path w="1872334" h="71370">
                  <a:moveTo>
                    <a:pt x="0" y="0"/>
                  </a:moveTo>
                  <a:lnTo>
                    <a:pt x="1872334" y="0"/>
                  </a:lnTo>
                  <a:lnTo>
                    <a:pt x="1872334" y="71370"/>
                  </a:lnTo>
                  <a:lnTo>
                    <a:pt x="0" y="71370"/>
                  </a:lnTo>
                  <a:close/>
                </a:path>
              </a:pathLst>
            </a:custGeom>
            <a:solidFill>
              <a:srgbClr val="C3113D"/>
            </a:solidFill>
          </p:spPr>
          <p:txBody>
            <a:bodyPr/>
            <a:lstStyle/>
            <a:p>
              <a:endParaRPr lang="en-US"/>
            </a:p>
          </p:txBody>
        </p:sp>
        <p:sp>
          <p:nvSpPr>
            <p:cNvPr id="4" name="TextBox 4"/>
            <p:cNvSpPr txBox="1"/>
            <p:nvPr/>
          </p:nvSpPr>
          <p:spPr>
            <a:xfrm>
              <a:off x="0" y="-38100"/>
              <a:ext cx="1872334" cy="109470"/>
            </a:xfrm>
            <a:prstGeom prst="rect">
              <a:avLst/>
            </a:prstGeom>
          </p:spPr>
          <p:txBody>
            <a:bodyPr lIns="50800" tIns="50800" rIns="50800" bIns="50800" rtlCol="0" anchor="ctr"/>
            <a:lstStyle/>
            <a:p>
              <a:pPr algn="ctr">
                <a:lnSpc>
                  <a:spcPts val="2659"/>
                </a:lnSpc>
              </a:pPr>
              <a:endParaRPr/>
            </a:p>
          </p:txBody>
        </p:sp>
      </p:grpSp>
      <p:grpSp>
        <p:nvGrpSpPr>
          <p:cNvPr id="5" name="Group 5"/>
          <p:cNvGrpSpPr/>
          <p:nvPr/>
        </p:nvGrpSpPr>
        <p:grpSpPr>
          <a:xfrm>
            <a:off x="13624909" y="750672"/>
            <a:ext cx="7109019" cy="270981"/>
            <a:chOff x="0" y="0"/>
            <a:chExt cx="1872334" cy="71370"/>
          </a:xfrm>
        </p:grpSpPr>
        <p:sp>
          <p:nvSpPr>
            <p:cNvPr id="6" name="Freeform 6"/>
            <p:cNvSpPr/>
            <p:nvPr/>
          </p:nvSpPr>
          <p:spPr>
            <a:xfrm>
              <a:off x="0" y="0"/>
              <a:ext cx="1872334" cy="71370"/>
            </a:xfrm>
            <a:custGeom>
              <a:avLst/>
              <a:gdLst/>
              <a:ahLst/>
              <a:cxnLst/>
              <a:rect l="l" t="t" r="r" b="b"/>
              <a:pathLst>
                <a:path w="1872334" h="71370">
                  <a:moveTo>
                    <a:pt x="0" y="0"/>
                  </a:moveTo>
                  <a:lnTo>
                    <a:pt x="1872334" y="0"/>
                  </a:lnTo>
                  <a:lnTo>
                    <a:pt x="1872334" y="71370"/>
                  </a:lnTo>
                  <a:lnTo>
                    <a:pt x="0" y="71370"/>
                  </a:lnTo>
                  <a:close/>
                </a:path>
              </a:pathLst>
            </a:custGeom>
            <a:solidFill>
              <a:srgbClr val="C3113D"/>
            </a:solidFill>
          </p:spPr>
          <p:txBody>
            <a:bodyPr/>
            <a:lstStyle/>
            <a:p>
              <a:endParaRPr lang="en-US"/>
            </a:p>
          </p:txBody>
        </p:sp>
        <p:sp>
          <p:nvSpPr>
            <p:cNvPr id="7" name="TextBox 7"/>
            <p:cNvSpPr txBox="1"/>
            <p:nvPr/>
          </p:nvSpPr>
          <p:spPr>
            <a:xfrm>
              <a:off x="0" y="-38100"/>
              <a:ext cx="1872334" cy="109470"/>
            </a:xfrm>
            <a:prstGeom prst="rect">
              <a:avLst/>
            </a:prstGeom>
          </p:spPr>
          <p:txBody>
            <a:bodyPr lIns="50800" tIns="50800" rIns="50800" bIns="50800" rtlCol="0" anchor="ctr"/>
            <a:lstStyle/>
            <a:p>
              <a:pPr algn="ctr">
                <a:lnSpc>
                  <a:spcPts val="2659"/>
                </a:lnSpc>
              </a:pPr>
              <a:endParaRPr/>
            </a:p>
          </p:txBody>
        </p:sp>
      </p:grpSp>
      <p:grpSp>
        <p:nvGrpSpPr>
          <p:cNvPr id="8" name="Group 8"/>
          <p:cNvGrpSpPr>
            <a:grpSpLocks noChangeAspect="1"/>
          </p:cNvGrpSpPr>
          <p:nvPr/>
        </p:nvGrpSpPr>
        <p:grpSpPr>
          <a:xfrm>
            <a:off x="375133" y="1881561"/>
            <a:ext cx="4470416" cy="4470416"/>
            <a:chOff x="0" y="0"/>
            <a:chExt cx="14840029" cy="14840029"/>
          </a:xfrm>
        </p:grpSpPr>
        <p:sp>
          <p:nvSpPr>
            <p:cNvPr id="9" name="Freeform 9"/>
            <p:cNvSpPr/>
            <p:nvPr/>
          </p:nvSpPr>
          <p:spPr>
            <a:xfrm>
              <a:off x="-366471" y="-11891"/>
              <a:ext cx="15572971" cy="14863810"/>
            </a:xfrm>
            <a:custGeom>
              <a:avLst/>
              <a:gdLst/>
              <a:ahLst/>
              <a:cxnLst/>
              <a:rect l="l" t="t" r="r" b="b"/>
              <a:pathLst>
                <a:path w="15572971" h="14863810">
                  <a:moveTo>
                    <a:pt x="7786486" y="11891"/>
                  </a:moveTo>
                  <a:cubicBezTo>
                    <a:pt x="5127664" y="0"/>
                    <a:pt x="2665709" y="1411641"/>
                    <a:pt x="1332855" y="3712286"/>
                  </a:cubicBezTo>
                  <a:cubicBezTo>
                    <a:pt x="0" y="6012931"/>
                    <a:pt x="0" y="8850880"/>
                    <a:pt x="1332855" y="11151525"/>
                  </a:cubicBezTo>
                  <a:cubicBezTo>
                    <a:pt x="2665709" y="13452170"/>
                    <a:pt x="5127664" y="14863811"/>
                    <a:pt x="7786486" y="14851920"/>
                  </a:cubicBezTo>
                  <a:cubicBezTo>
                    <a:pt x="10445306" y="14863811"/>
                    <a:pt x="12907262" y="13452170"/>
                    <a:pt x="14240117" y="11151525"/>
                  </a:cubicBezTo>
                  <a:cubicBezTo>
                    <a:pt x="15572971" y="8850880"/>
                    <a:pt x="15572971" y="6012931"/>
                    <a:pt x="14240117" y="3712286"/>
                  </a:cubicBezTo>
                  <a:cubicBezTo>
                    <a:pt x="12907262" y="1411641"/>
                    <a:pt x="10445306" y="0"/>
                    <a:pt x="7786486" y="11891"/>
                  </a:cubicBezTo>
                  <a:close/>
                </a:path>
              </a:pathLst>
            </a:custGeom>
            <a:solidFill>
              <a:srgbClr val="BA0C2F"/>
            </a:solidFill>
          </p:spPr>
          <p:txBody>
            <a:bodyPr/>
            <a:lstStyle/>
            <a:p>
              <a:endParaRPr lang="en-US"/>
            </a:p>
          </p:txBody>
        </p:sp>
        <p:sp>
          <p:nvSpPr>
            <p:cNvPr id="10" name="Freeform 10"/>
            <p:cNvSpPr/>
            <p:nvPr/>
          </p:nvSpPr>
          <p:spPr>
            <a:xfrm>
              <a:off x="-156193" y="188812"/>
              <a:ext cx="15152415" cy="14462405"/>
            </a:xfrm>
            <a:custGeom>
              <a:avLst/>
              <a:gdLst/>
              <a:ahLst/>
              <a:cxnLst/>
              <a:rect l="l" t="t" r="r" b="b"/>
              <a:pathLst>
                <a:path w="15152415" h="14462405">
                  <a:moveTo>
                    <a:pt x="7576208" y="11570"/>
                  </a:moveTo>
                  <a:cubicBezTo>
                    <a:pt x="4989189" y="0"/>
                    <a:pt x="2593721" y="1373519"/>
                    <a:pt x="1296860" y="3612034"/>
                  </a:cubicBezTo>
                  <a:cubicBezTo>
                    <a:pt x="0" y="5850548"/>
                    <a:pt x="0" y="8611857"/>
                    <a:pt x="1296860" y="10850372"/>
                  </a:cubicBezTo>
                  <a:cubicBezTo>
                    <a:pt x="2593721" y="13088886"/>
                    <a:pt x="4989189" y="14462405"/>
                    <a:pt x="7576208" y="14450835"/>
                  </a:cubicBezTo>
                  <a:cubicBezTo>
                    <a:pt x="10163226" y="14462405"/>
                    <a:pt x="12558694" y="13088886"/>
                    <a:pt x="13855555" y="10850372"/>
                  </a:cubicBezTo>
                  <a:cubicBezTo>
                    <a:pt x="15152416" y="8611857"/>
                    <a:pt x="15152416" y="5850548"/>
                    <a:pt x="13855555" y="3612034"/>
                  </a:cubicBezTo>
                  <a:cubicBezTo>
                    <a:pt x="12558694" y="1373519"/>
                    <a:pt x="10163226" y="0"/>
                    <a:pt x="7576208" y="11570"/>
                  </a:cubicBezTo>
                  <a:close/>
                </a:path>
              </a:pathLst>
            </a:custGeom>
            <a:solidFill>
              <a:srgbClr val="FFFFFF"/>
            </a:solidFill>
          </p:spPr>
          <p:txBody>
            <a:bodyPr/>
            <a:lstStyle/>
            <a:p>
              <a:endParaRPr lang="en-US"/>
            </a:p>
          </p:txBody>
        </p:sp>
        <p:sp>
          <p:nvSpPr>
            <p:cNvPr id="11" name="Freeform 11"/>
            <p:cNvSpPr/>
            <p:nvPr/>
          </p:nvSpPr>
          <p:spPr>
            <a:xfrm>
              <a:off x="223301" y="551024"/>
              <a:ext cx="14393427" cy="13737979"/>
            </a:xfrm>
            <a:custGeom>
              <a:avLst/>
              <a:gdLst/>
              <a:ahLst/>
              <a:cxnLst/>
              <a:rect l="l" t="t" r="r" b="b"/>
              <a:pathLst>
                <a:path w="14393427" h="13737979">
                  <a:moveTo>
                    <a:pt x="7196714" y="10990"/>
                  </a:moveTo>
                  <a:cubicBezTo>
                    <a:pt x="4739280" y="0"/>
                    <a:pt x="2463801" y="1304719"/>
                    <a:pt x="1231900" y="3431106"/>
                  </a:cubicBezTo>
                  <a:cubicBezTo>
                    <a:pt x="0" y="5557493"/>
                    <a:pt x="0" y="8180487"/>
                    <a:pt x="1231900" y="10306874"/>
                  </a:cubicBezTo>
                  <a:cubicBezTo>
                    <a:pt x="2463801" y="12433261"/>
                    <a:pt x="4739280" y="13737980"/>
                    <a:pt x="7196714" y="13726990"/>
                  </a:cubicBezTo>
                  <a:cubicBezTo>
                    <a:pt x="9654147" y="13737980"/>
                    <a:pt x="11929626" y="12433261"/>
                    <a:pt x="13161527" y="10306874"/>
                  </a:cubicBezTo>
                  <a:cubicBezTo>
                    <a:pt x="14393427" y="8180487"/>
                    <a:pt x="14393427" y="5557493"/>
                    <a:pt x="13161527" y="3431106"/>
                  </a:cubicBezTo>
                  <a:cubicBezTo>
                    <a:pt x="11929626" y="1304719"/>
                    <a:pt x="9654147" y="0"/>
                    <a:pt x="7196714" y="10990"/>
                  </a:cubicBezTo>
                  <a:close/>
                </a:path>
              </a:pathLst>
            </a:custGeom>
            <a:blipFill>
              <a:blip r:embed="rId2"/>
              <a:stretch>
                <a:fillRect l="223" t="-16746" r="223" b="-16746"/>
              </a:stretch>
            </a:blipFill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12" name="Group 12"/>
          <p:cNvGrpSpPr>
            <a:grpSpLocks noChangeAspect="1"/>
          </p:cNvGrpSpPr>
          <p:nvPr/>
        </p:nvGrpSpPr>
        <p:grpSpPr>
          <a:xfrm>
            <a:off x="3958972" y="2390826"/>
            <a:ext cx="7619051" cy="7619051"/>
            <a:chOff x="0" y="0"/>
            <a:chExt cx="14840029" cy="14840029"/>
          </a:xfrm>
        </p:grpSpPr>
        <p:sp>
          <p:nvSpPr>
            <p:cNvPr id="13" name="Freeform 13"/>
            <p:cNvSpPr/>
            <p:nvPr/>
          </p:nvSpPr>
          <p:spPr>
            <a:xfrm>
              <a:off x="-366471" y="-11891"/>
              <a:ext cx="15572971" cy="14863810"/>
            </a:xfrm>
            <a:custGeom>
              <a:avLst/>
              <a:gdLst/>
              <a:ahLst/>
              <a:cxnLst/>
              <a:rect l="l" t="t" r="r" b="b"/>
              <a:pathLst>
                <a:path w="15572971" h="14863810">
                  <a:moveTo>
                    <a:pt x="7786486" y="11891"/>
                  </a:moveTo>
                  <a:cubicBezTo>
                    <a:pt x="5127664" y="0"/>
                    <a:pt x="2665709" y="1411641"/>
                    <a:pt x="1332855" y="3712286"/>
                  </a:cubicBezTo>
                  <a:cubicBezTo>
                    <a:pt x="0" y="6012931"/>
                    <a:pt x="0" y="8850880"/>
                    <a:pt x="1332855" y="11151525"/>
                  </a:cubicBezTo>
                  <a:cubicBezTo>
                    <a:pt x="2665709" y="13452170"/>
                    <a:pt x="5127664" y="14863811"/>
                    <a:pt x="7786486" y="14851920"/>
                  </a:cubicBezTo>
                  <a:cubicBezTo>
                    <a:pt x="10445306" y="14863811"/>
                    <a:pt x="12907262" y="13452170"/>
                    <a:pt x="14240117" y="11151525"/>
                  </a:cubicBezTo>
                  <a:cubicBezTo>
                    <a:pt x="15572971" y="8850880"/>
                    <a:pt x="15572971" y="6012931"/>
                    <a:pt x="14240117" y="3712286"/>
                  </a:cubicBezTo>
                  <a:cubicBezTo>
                    <a:pt x="12907262" y="1411641"/>
                    <a:pt x="10445306" y="0"/>
                    <a:pt x="7786486" y="11891"/>
                  </a:cubicBezTo>
                  <a:close/>
                </a:path>
              </a:pathLst>
            </a:custGeom>
            <a:solidFill>
              <a:srgbClr val="000000"/>
            </a:solidFill>
          </p:spPr>
          <p:txBody>
            <a:bodyPr/>
            <a:lstStyle/>
            <a:p>
              <a:endParaRPr lang="en-US"/>
            </a:p>
          </p:txBody>
        </p:sp>
        <p:sp>
          <p:nvSpPr>
            <p:cNvPr id="14" name="Freeform 14"/>
            <p:cNvSpPr/>
            <p:nvPr/>
          </p:nvSpPr>
          <p:spPr>
            <a:xfrm>
              <a:off x="-156193" y="188812"/>
              <a:ext cx="15152415" cy="14462405"/>
            </a:xfrm>
            <a:custGeom>
              <a:avLst/>
              <a:gdLst/>
              <a:ahLst/>
              <a:cxnLst/>
              <a:rect l="l" t="t" r="r" b="b"/>
              <a:pathLst>
                <a:path w="15152415" h="14462405">
                  <a:moveTo>
                    <a:pt x="7576208" y="11570"/>
                  </a:moveTo>
                  <a:cubicBezTo>
                    <a:pt x="4989189" y="0"/>
                    <a:pt x="2593721" y="1373519"/>
                    <a:pt x="1296860" y="3612034"/>
                  </a:cubicBezTo>
                  <a:cubicBezTo>
                    <a:pt x="0" y="5850548"/>
                    <a:pt x="0" y="8611857"/>
                    <a:pt x="1296860" y="10850372"/>
                  </a:cubicBezTo>
                  <a:cubicBezTo>
                    <a:pt x="2593721" y="13088886"/>
                    <a:pt x="4989189" y="14462405"/>
                    <a:pt x="7576208" y="14450835"/>
                  </a:cubicBezTo>
                  <a:cubicBezTo>
                    <a:pt x="10163226" y="14462405"/>
                    <a:pt x="12558694" y="13088886"/>
                    <a:pt x="13855555" y="10850372"/>
                  </a:cubicBezTo>
                  <a:cubicBezTo>
                    <a:pt x="15152416" y="8611857"/>
                    <a:pt x="15152416" y="5850548"/>
                    <a:pt x="13855555" y="3612034"/>
                  </a:cubicBezTo>
                  <a:cubicBezTo>
                    <a:pt x="12558694" y="1373519"/>
                    <a:pt x="10163226" y="0"/>
                    <a:pt x="7576208" y="11570"/>
                  </a:cubicBezTo>
                  <a:close/>
                </a:path>
              </a:pathLst>
            </a:custGeom>
            <a:solidFill>
              <a:srgbClr val="FFFFFF"/>
            </a:solidFill>
          </p:spPr>
          <p:txBody>
            <a:bodyPr/>
            <a:lstStyle/>
            <a:p>
              <a:endParaRPr lang="en-US"/>
            </a:p>
          </p:txBody>
        </p:sp>
        <p:sp>
          <p:nvSpPr>
            <p:cNvPr id="15" name="Freeform 15"/>
            <p:cNvSpPr/>
            <p:nvPr/>
          </p:nvSpPr>
          <p:spPr>
            <a:xfrm>
              <a:off x="223301" y="551024"/>
              <a:ext cx="14393427" cy="13737979"/>
            </a:xfrm>
            <a:custGeom>
              <a:avLst/>
              <a:gdLst/>
              <a:ahLst/>
              <a:cxnLst/>
              <a:rect l="l" t="t" r="r" b="b"/>
              <a:pathLst>
                <a:path w="14393427" h="13737979">
                  <a:moveTo>
                    <a:pt x="7196714" y="10990"/>
                  </a:moveTo>
                  <a:cubicBezTo>
                    <a:pt x="4739280" y="0"/>
                    <a:pt x="2463801" y="1304719"/>
                    <a:pt x="1231900" y="3431106"/>
                  </a:cubicBezTo>
                  <a:cubicBezTo>
                    <a:pt x="0" y="5557493"/>
                    <a:pt x="0" y="8180487"/>
                    <a:pt x="1231900" y="10306874"/>
                  </a:cubicBezTo>
                  <a:cubicBezTo>
                    <a:pt x="2463801" y="12433261"/>
                    <a:pt x="4739280" y="13737980"/>
                    <a:pt x="7196714" y="13726990"/>
                  </a:cubicBezTo>
                  <a:cubicBezTo>
                    <a:pt x="9654147" y="13737980"/>
                    <a:pt x="11929626" y="12433261"/>
                    <a:pt x="13161527" y="10306874"/>
                  </a:cubicBezTo>
                  <a:cubicBezTo>
                    <a:pt x="14393427" y="8180487"/>
                    <a:pt x="14393427" y="5557493"/>
                    <a:pt x="13161527" y="3431106"/>
                  </a:cubicBezTo>
                  <a:cubicBezTo>
                    <a:pt x="11929626" y="1304719"/>
                    <a:pt x="9654147" y="0"/>
                    <a:pt x="7196714" y="10990"/>
                  </a:cubicBezTo>
                  <a:close/>
                </a:path>
              </a:pathLst>
            </a:custGeom>
            <a:blipFill>
              <a:blip r:embed="rId3"/>
              <a:stretch>
                <a:fillRect l="-11940" t="-29722" r="223" b="-15322"/>
              </a:stretch>
            </a:blipFill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16" name="Group 16"/>
          <p:cNvGrpSpPr>
            <a:grpSpLocks noChangeAspect="1"/>
          </p:cNvGrpSpPr>
          <p:nvPr/>
        </p:nvGrpSpPr>
        <p:grpSpPr>
          <a:xfrm>
            <a:off x="11001620" y="1661699"/>
            <a:ext cx="7286380" cy="7286380"/>
            <a:chOff x="0" y="0"/>
            <a:chExt cx="14840029" cy="14840029"/>
          </a:xfrm>
        </p:grpSpPr>
        <p:sp>
          <p:nvSpPr>
            <p:cNvPr id="17" name="Freeform 17"/>
            <p:cNvSpPr/>
            <p:nvPr/>
          </p:nvSpPr>
          <p:spPr>
            <a:xfrm>
              <a:off x="-366471" y="-11891"/>
              <a:ext cx="15572971" cy="14863810"/>
            </a:xfrm>
            <a:custGeom>
              <a:avLst/>
              <a:gdLst/>
              <a:ahLst/>
              <a:cxnLst/>
              <a:rect l="l" t="t" r="r" b="b"/>
              <a:pathLst>
                <a:path w="15572971" h="14863810">
                  <a:moveTo>
                    <a:pt x="7786486" y="11891"/>
                  </a:moveTo>
                  <a:cubicBezTo>
                    <a:pt x="5127664" y="0"/>
                    <a:pt x="2665709" y="1411641"/>
                    <a:pt x="1332855" y="3712286"/>
                  </a:cubicBezTo>
                  <a:cubicBezTo>
                    <a:pt x="0" y="6012931"/>
                    <a:pt x="0" y="8850880"/>
                    <a:pt x="1332855" y="11151525"/>
                  </a:cubicBezTo>
                  <a:cubicBezTo>
                    <a:pt x="2665709" y="13452170"/>
                    <a:pt x="5127664" y="14863811"/>
                    <a:pt x="7786486" y="14851920"/>
                  </a:cubicBezTo>
                  <a:cubicBezTo>
                    <a:pt x="10445306" y="14863811"/>
                    <a:pt x="12907262" y="13452170"/>
                    <a:pt x="14240117" y="11151525"/>
                  </a:cubicBezTo>
                  <a:cubicBezTo>
                    <a:pt x="15572971" y="8850880"/>
                    <a:pt x="15572971" y="6012931"/>
                    <a:pt x="14240117" y="3712286"/>
                  </a:cubicBezTo>
                  <a:cubicBezTo>
                    <a:pt x="12907262" y="1411641"/>
                    <a:pt x="10445306" y="0"/>
                    <a:pt x="7786486" y="11891"/>
                  </a:cubicBezTo>
                  <a:close/>
                </a:path>
              </a:pathLst>
            </a:custGeom>
            <a:solidFill>
              <a:srgbClr val="BB0D3E"/>
            </a:solidFill>
          </p:spPr>
          <p:txBody>
            <a:bodyPr/>
            <a:lstStyle/>
            <a:p>
              <a:endParaRPr lang="en-US"/>
            </a:p>
          </p:txBody>
        </p:sp>
        <p:sp>
          <p:nvSpPr>
            <p:cNvPr id="18" name="Freeform 18"/>
            <p:cNvSpPr/>
            <p:nvPr/>
          </p:nvSpPr>
          <p:spPr>
            <a:xfrm>
              <a:off x="-156193" y="188812"/>
              <a:ext cx="15152415" cy="14462405"/>
            </a:xfrm>
            <a:custGeom>
              <a:avLst/>
              <a:gdLst/>
              <a:ahLst/>
              <a:cxnLst/>
              <a:rect l="l" t="t" r="r" b="b"/>
              <a:pathLst>
                <a:path w="15152415" h="14462405">
                  <a:moveTo>
                    <a:pt x="7576208" y="11570"/>
                  </a:moveTo>
                  <a:cubicBezTo>
                    <a:pt x="4989189" y="0"/>
                    <a:pt x="2593721" y="1373519"/>
                    <a:pt x="1296860" y="3612034"/>
                  </a:cubicBezTo>
                  <a:cubicBezTo>
                    <a:pt x="0" y="5850548"/>
                    <a:pt x="0" y="8611857"/>
                    <a:pt x="1296860" y="10850372"/>
                  </a:cubicBezTo>
                  <a:cubicBezTo>
                    <a:pt x="2593721" y="13088886"/>
                    <a:pt x="4989189" y="14462405"/>
                    <a:pt x="7576208" y="14450835"/>
                  </a:cubicBezTo>
                  <a:cubicBezTo>
                    <a:pt x="10163226" y="14462405"/>
                    <a:pt x="12558694" y="13088886"/>
                    <a:pt x="13855555" y="10850372"/>
                  </a:cubicBezTo>
                  <a:cubicBezTo>
                    <a:pt x="15152416" y="8611857"/>
                    <a:pt x="15152416" y="5850548"/>
                    <a:pt x="13855555" y="3612034"/>
                  </a:cubicBezTo>
                  <a:cubicBezTo>
                    <a:pt x="12558694" y="1373519"/>
                    <a:pt x="10163226" y="0"/>
                    <a:pt x="7576208" y="11570"/>
                  </a:cubicBezTo>
                  <a:close/>
                </a:path>
              </a:pathLst>
            </a:custGeom>
            <a:solidFill>
              <a:srgbClr val="FFFFFF"/>
            </a:solidFill>
          </p:spPr>
          <p:txBody>
            <a:bodyPr/>
            <a:lstStyle/>
            <a:p>
              <a:endParaRPr lang="en-US"/>
            </a:p>
          </p:txBody>
        </p:sp>
        <p:sp>
          <p:nvSpPr>
            <p:cNvPr id="19" name="Freeform 19"/>
            <p:cNvSpPr/>
            <p:nvPr/>
          </p:nvSpPr>
          <p:spPr>
            <a:xfrm>
              <a:off x="223301" y="551024"/>
              <a:ext cx="14393427" cy="13737979"/>
            </a:xfrm>
            <a:custGeom>
              <a:avLst/>
              <a:gdLst/>
              <a:ahLst/>
              <a:cxnLst/>
              <a:rect l="l" t="t" r="r" b="b"/>
              <a:pathLst>
                <a:path w="14393427" h="13737979">
                  <a:moveTo>
                    <a:pt x="7196714" y="10990"/>
                  </a:moveTo>
                  <a:cubicBezTo>
                    <a:pt x="4739280" y="0"/>
                    <a:pt x="2463801" y="1304719"/>
                    <a:pt x="1231900" y="3431106"/>
                  </a:cubicBezTo>
                  <a:cubicBezTo>
                    <a:pt x="0" y="5557493"/>
                    <a:pt x="0" y="8180487"/>
                    <a:pt x="1231900" y="10306874"/>
                  </a:cubicBezTo>
                  <a:cubicBezTo>
                    <a:pt x="2463801" y="12433261"/>
                    <a:pt x="4739280" y="13737980"/>
                    <a:pt x="7196714" y="13726990"/>
                  </a:cubicBezTo>
                  <a:cubicBezTo>
                    <a:pt x="9654147" y="13737980"/>
                    <a:pt x="11929626" y="12433261"/>
                    <a:pt x="13161527" y="10306874"/>
                  </a:cubicBezTo>
                  <a:cubicBezTo>
                    <a:pt x="14393427" y="8180487"/>
                    <a:pt x="14393427" y="5557493"/>
                    <a:pt x="13161527" y="3431106"/>
                  </a:cubicBezTo>
                  <a:cubicBezTo>
                    <a:pt x="11929626" y="1304719"/>
                    <a:pt x="9654147" y="0"/>
                    <a:pt x="7196714" y="10990"/>
                  </a:cubicBezTo>
                  <a:close/>
                </a:path>
              </a:pathLst>
            </a:custGeom>
            <a:blipFill>
              <a:blip r:embed="rId4"/>
              <a:stretch>
                <a:fillRect l="223" r="-21460"/>
              </a:stretch>
            </a:blipFill>
          </p:spPr>
          <p:txBody>
            <a:bodyPr/>
            <a:lstStyle/>
            <a:p>
              <a:endParaRPr lang="en-US"/>
            </a:p>
          </p:txBody>
        </p:sp>
      </p:grpSp>
      <p:sp>
        <p:nvSpPr>
          <p:cNvPr id="20" name="Freeform 20"/>
          <p:cNvSpPr/>
          <p:nvPr/>
        </p:nvSpPr>
        <p:spPr>
          <a:xfrm>
            <a:off x="269456" y="7533077"/>
            <a:ext cx="2993641" cy="3172070"/>
          </a:xfrm>
          <a:custGeom>
            <a:avLst/>
            <a:gdLst/>
            <a:ahLst/>
            <a:cxnLst/>
            <a:rect l="l" t="t" r="r" b="b"/>
            <a:pathLst>
              <a:path w="2993641" h="3172070">
                <a:moveTo>
                  <a:pt x="0" y="0"/>
                </a:moveTo>
                <a:lnTo>
                  <a:pt x="2993641" y="0"/>
                </a:lnTo>
                <a:lnTo>
                  <a:pt x="2993641" y="3172070"/>
                </a:lnTo>
                <a:lnTo>
                  <a:pt x="0" y="3172070"/>
                </a:lnTo>
                <a:lnTo>
                  <a:pt x="0" y="0"/>
                </a:lnTo>
                <a:close/>
              </a:path>
            </a:pathLst>
          </a:custGeom>
          <a:blipFill>
            <a:blip r:embed="rId5"/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  <p:sp>
        <p:nvSpPr>
          <p:cNvPr id="21" name="Freeform 21"/>
          <p:cNvSpPr/>
          <p:nvPr/>
        </p:nvSpPr>
        <p:spPr>
          <a:xfrm>
            <a:off x="16153741" y="-43603"/>
            <a:ext cx="1694409" cy="1099248"/>
          </a:xfrm>
          <a:custGeom>
            <a:avLst/>
            <a:gdLst/>
            <a:ahLst/>
            <a:cxnLst/>
            <a:rect l="l" t="t" r="r" b="b"/>
            <a:pathLst>
              <a:path w="1694409" h="1099248">
                <a:moveTo>
                  <a:pt x="0" y="0"/>
                </a:moveTo>
                <a:lnTo>
                  <a:pt x="1694409" y="0"/>
                </a:lnTo>
                <a:lnTo>
                  <a:pt x="1694409" y="1099248"/>
                </a:lnTo>
                <a:lnTo>
                  <a:pt x="0" y="1099248"/>
                </a:lnTo>
                <a:lnTo>
                  <a:pt x="0" y="0"/>
                </a:lnTo>
                <a:close/>
              </a:path>
            </a:pathLst>
          </a:custGeom>
          <a:blipFill>
            <a:blip r:embed="rId6"/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  <p:sp>
        <p:nvSpPr>
          <p:cNvPr id="22" name="Freeform 22"/>
          <p:cNvSpPr/>
          <p:nvPr/>
        </p:nvSpPr>
        <p:spPr>
          <a:xfrm>
            <a:off x="890050" y="1526380"/>
            <a:ext cx="3440583" cy="864447"/>
          </a:xfrm>
          <a:custGeom>
            <a:avLst/>
            <a:gdLst/>
            <a:ahLst/>
            <a:cxnLst/>
            <a:rect l="l" t="t" r="r" b="b"/>
            <a:pathLst>
              <a:path w="3440583" h="864447">
                <a:moveTo>
                  <a:pt x="0" y="0"/>
                </a:moveTo>
                <a:lnTo>
                  <a:pt x="3440583" y="0"/>
                </a:lnTo>
                <a:lnTo>
                  <a:pt x="3440583" y="864446"/>
                </a:lnTo>
                <a:lnTo>
                  <a:pt x="0" y="864446"/>
                </a:lnTo>
                <a:lnTo>
                  <a:pt x="0" y="0"/>
                </a:lnTo>
                <a:close/>
              </a:path>
            </a:pathLst>
          </a:custGeom>
          <a:blipFill>
            <a:blip r:embed="rId7">
              <a:extLst>
                <a:ext uri="{96DAC541-7B7A-43D3-8B79-37D633B846F1}">
                  <asvg:svgBlip xmlns:asvg="http://schemas.microsoft.com/office/drawing/2016/SVG/main" r:embed="rId8"/>
                </a:ext>
              </a:extLst>
            </a:blip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  <p:sp>
        <p:nvSpPr>
          <p:cNvPr id="23" name="TextBox 23"/>
          <p:cNvSpPr txBox="1"/>
          <p:nvPr/>
        </p:nvSpPr>
        <p:spPr>
          <a:xfrm>
            <a:off x="4778281" y="281520"/>
            <a:ext cx="8771318" cy="1185291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>
              <a:lnSpc>
                <a:spcPts val="9744"/>
              </a:lnSpc>
              <a:spcBef>
                <a:spcPct val="0"/>
              </a:spcBef>
            </a:pPr>
            <a:r>
              <a:rPr lang="en-US" sz="6960" dirty="0">
                <a:solidFill>
                  <a:srgbClr val="FFFFFF"/>
                </a:solidFill>
                <a:latin typeface="Fredoka"/>
                <a:ea typeface="Fredoka"/>
                <a:cs typeface="Fredoka"/>
                <a:sym typeface="Fredoka"/>
              </a:rPr>
              <a:t>SERVICES OFFERED</a:t>
            </a:r>
          </a:p>
        </p:txBody>
      </p:sp>
      <p:sp>
        <p:nvSpPr>
          <p:cNvPr id="24" name="TextBox 24"/>
          <p:cNvSpPr txBox="1"/>
          <p:nvPr/>
        </p:nvSpPr>
        <p:spPr>
          <a:xfrm>
            <a:off x="1759870" y="1673497"/>
            <a:ext cx="1700943" cy="503537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4075"/>
              </a:lnSpc>
              <a:spcBef>
                <a:spcPct val="0"/>
              </a:spcBef>
            </a:pPr>
            <a:r>
              <a:rPr lang="en-US" sz="2911">
                <a:solidFill>
                  <a:srgbClr val="BB0D3E"/>
                </a:solidFill>
                <a:latin typeface="Lovelo"/>
                <a:ea typeface="Lovelo"/>
                <a:cs typeface="Lovelo"/>
                <a:sym typeface="Lovelo"/>
              </a:rPr>
              <a:t>TRIO day</a:t>
            </a:r>
          </a:p>
        </p:txBody>
      </p:sp>
      <p:sp>
        <p:nvSpPr>
          <p:cNvPr id="25" name="Freeform 25"/>
          <p:cNvSpPr/>
          <p:nvPr/>
        </p:nvSpPr>
        <p:spPr>
          <a:xfrm>
            <a:off x="5157667" y="8810561"/>
            <a:ext cx="5221663" cy="1311943"/>
          </a:xfrm>
          <a:custGeom>
            <a:avLst/>
            <a:gdLst/>
            <a:ahLst/>
            <a:cxnLst/>
            <a:rect l="l" t="t" r="r" b="b"/>
            <a:pathLst>
              <a:path w="5221663" h="1311943">
                <a:moveTo>
                  <a:pt x="0" y="0"/>
                </a:moveTo>
                <a:lnTo>
                  <a:pt x="5221662" y="0"/>
                </a:lnTo>
                <a:lnTo>
                  <a:pt x="5221662" y="1311943"/>
                </a:lnTo>
                <a:lnTo>
                  <a:pt x="0" y="1311943"/>
                </a:lnTo>
                <a:lnTo>
                  <a:pt x="0" y="0"/>
                </a:lnTo>
                <a:close/>
              </a:path>
            </a:pathLst>
          </a:custGeom>
          <a:blipFill>
            <a:blip r:embed="rId7">
              <a:extLst>
                <a:ext uri="{96DAC541-7B7A-43D3-8B79-37D633B846F1}">
                  <asvg:svgBlip xmlns:asvg="http://schemas.microsoft.com/office/drawing/2016/SVG/main" r:embed="rId8"/>
                </a:ext>
              </a:extLst>
            </a:blip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  <p:sp>
        <p:nvSpPr>
          <p:cNvPr id="26" name="TextBox 26"/>
          <p:cNvSpPr txBox="1"/>
          <p:nvPr/>
        </p:nvSpPr>
        <p:spPr>
          <a:xfrm>
            <a:off x="4380764" y="9090955"/>
            <a:ext cx="6775469" cy="69771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5798"/>
              </a:lnSpc>
              <a:spcBef>
                <a:spcPct val="0"/>
              </a:spcBef>
            </a:pPr>
            <a:r>
              <a:rPr lang="en-US" sz="4141">
                <a:solidFill>
                  <a:srgbClr val="BB0D3E"/>
                </a:solidFill>
                <a:latin typeface="Lovelo"/>
                <a:ea typeface="Lovelo"/>
                <a:cs typeface="Lovelo"/>
                <a:sym typeface="Lovelo"/>
              </a:rPr>
              <a:t>Wildlife refuge</a:t>
            </a:r>
          </a:p>
        </p:txBody>
      </p:sp>
      <p:sp>
        <p:nvSpPr>
          <p:cNvPr id="27" name="Freeform 27"/>
          <p:cNvSpPr/>
          <p:nvPr/>
        </p:nvSpPr>
        <p:spPr>
          <a:xfrm>
            <a:off x="12924518" y="1449338"/>
            <a:ext cx="3440583" cy="864447"/>
          </a:xfrm>
          <a:custGeom>
            <a:avLst/>
            <a:gdLst/>
            <a:ahLst/>
            <a:cxnLst/>
            <a:rect l="l" t="t" r="r" b="b"/>
            <a:pathLst>
              <a:path w="3440583" h="864447">
                <a:moveTo>
                  <a:pt x="0" y="0"/>
                </a:moveTo>
                <a:lnTo>
                  <a:pt x="3440583" y="0"/>
                </a:lnTo>
                <a:lnTo>
                  <a:pt x="3440583" y="864447"/>
                </a:lnTo>
                <a:lnTo>
                  <a:pt x="0" y="864447"/>
                </a:lnTo>
                <a:lnTo>
                  <a:pt x="0" y="0"/>
                </a:lnTo>
                <a:close/>
              </a:path>
            </a:pathLst>
          </a:custGeom>
          <a:blipFill>
            <a:blip r:embed="rId7">
              <a:extLst>
                <a:ext uri="{96DAC541-7B7A-43D3-8B79-37D633B846F1}">
                  <asvg:svgBlip xmlns:asvg="http://schemas.microsoft.com/office/drawing/2016/SVG/main" r:embed="rId8"/>
                </a:ext>
              </a:extLst>
            </a:blip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  <p:sp>
        <p:nvSpPr>
          <p:cNvPr id="28" name="TextBox 28"/>
          <p:cNvSpPr txBox="1"/>
          <p:nvPr/>
        </p:nvSpPr>
        <p:spPr>
          <a:xfrm>
            <a:off x="12961162" y="1590785"/>
            <a:ext cx="3262787" cy="609021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2414"/>
              </a:lnSpc>
              <a:spcBef>
                <a:spcPct val="0"/>
              </a:spcBef>
            </a:pPr>
            <a:r>
              <a:rPr lang="en-US" sz="1724" dirty="0">
                <a:solidFill>
                  <a:srgbClr val="BB0D3E"/>
                </a:solidFill>
                <a:latin typeface="Lovelo"/>
                <a:ea typeface="Lovelo"/>
                <a:cs typeface="Lovelo"/>
                <a:sym typeface="Lovelo"/>
              </a:rPr>
              <a:t>Colorado River Historic State Park.</a:t>
            </a:r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0000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reeform 2"/>
          <p:cNvSpPr/>
          <p:nvPr/>
        </p:nvSpPr>
        <p:spPr>
          <a:xfrm>
            <a:off x="10694272" y="7924148"/>
            <a:ext cx="2114497" cy="2114497"/>
          </a:xfrm>
          <a:custGeom>
            <a:avLst/>
            <a:gdLst/>
            <a:ahLst/>
            <a:cxnLst/>
            <a:rect l="l" t="t" r="r" b="b"/>
            <a:pathLst>
              <a:path w="2114497" h="2114497">
                <a:moveTo>
                  <a:pt x="0" y="0"/>
                </a:moveTo>
                <a:lnTo>
                  <a:pt x="2114497" y="0"/>
                </a:lnTo>
                <a:lnTo>
                  <a:pt x="2114497" y="2114497"/>
                </a:lnTo>
                <a:lnTo>
                  <a:pt x="0" y="2114497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  <p:sp>
        <p:nvSpPr>
          <p:cNvPr id="3" name="Freeform 3"/>
          <p:cNvSpPr/>
          <p:nvPr/>
        </p:nvSpPr>
        <p:spPr>
          <a:xfrm>
            <a:off x="758922" y="7924148"/>
            <a:ext cx="1942256" cy="1922911"/>
          </a:xfrm>
          <a:custGeom>
            <a:avLst/>
            <a:gdLst/>
            <a:ahLst/>
            <a:cxnLst/>
            <a:rect l="l" t="t" r="r" b="b"/>
            <a:pathLst>
              <a:path w="1942256" h="1922911">
                <a:moveTo>
                  <a:pt x="0" y="0"/>
                </a:moveTo>
                <a:lnTo>
                  <a:pt x="1942256" y="0"/>
                </a:lnTo>
                <a:lnTo>
                  <a:pt x="1942256" y="1922911"/>
                </a:lnTo>
                <a:lnTo>
                  <a:pt x="0" y="1922911"/>
                </a:lnTo>
                <a:lnTo>
                  <a:pt x="0" y="0"/>
                </a:lnTo>
                <a:close/>
              </a:path>
            </a:pathLst>
          </a:custGeom>
          <a:blipFill>
            <a:blip r:embed="rId3"/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  <p:sp>
        <p:nvSpPr>
          <p:cNvPr id="4" name="Freeform 4"/>
          <p:cNvSpPr/>
          <p:nvPr/>
        </p:nvSpPr>
        <p:spPr>
          <a:xfrm>
            <a:off x="8464860" y="8037586"/>
            <a:ext cx="1878160" cy="1887622"/>
          </a:xfrm>
          <a:custGeom>
            <a:avLst/>
            <a:gdLst/>
            <a:ahLst/>
            <a:cxnLst/>
            <a:rect l="l" t="t" r="r" b="b"/>
            <a:pathLst>
              <a:path w="1878160" h="1887622">
                <a:moveTo>
                  <a:pt x="0" y="0"/>
                </a:moveTo>
                <a:lnTo>
                  <a:pt x="1878160" y="0"/>
                </a:lnTo>
                <a:lnTo>
                  <a:pt x="1878160" y="1887621"/>
                </a:lnTo>
                <a:lnTo>
                  <a:pt x="0" y="1887621"/>
                </a:lnTo>
                <a:lnTo>
                  <a:pt x="0" y="0"/>
                </a:lnTo>
                <a:close/>
              </a:path>
            </a:pathLst>
          </a:custGeom>
          <a:blipFill>
            <a:blip r:embed="rId4"/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  <p:sp>
        <p:nvSpPr>
          <p:cNvPr id="5" name="Freeform 5"/>
          <p:cNvSpPr/>
          <p:nvPr/>
        </p:nvSpPr>
        <p:spPr>
          <a:xfrm>
            <a:off x="3053603" y="7972421"/>
            <a:ext cx="2022232" cy="2022232"/>
          </a:xfrm>
          <a:custGeom>
            <a:avLst/>
            <a:gdLst/>
            <a:ahLst/>
            <a:cxnLst/>
            <a:rect l="l" t="t" r="r" b="b"/>
            <a:pathLst>
              <a:path w="2022232" h="2022232">
                <a:moveTo>
                  <a:pt x="0" y="0"/>
                </a:moveTo>
                <a:lnTo>
                  <a:pt x="2022231" y="0"/>
                </a:lnTo>
                <a:lnTo>
                  <a:pt x="2022231" y="2022231"/>
                </a:lnTo>
                <a:lnTo>
                  <a:pt x="0" y="2022231"/>
                </a:lnTo>
                <a:lnTo>
                  <a:pt x="0" y="0"/>
                </a:lnTo>
                <a:close/>
              </a:path>
            </a:pathLst>
          </a:custGeom>
          <a:blipFill>
            <a:blip r:embed="rId5"/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  <p:sp>
        <p:nvSpPr>
          <p:cNvPr id="6" name="Freeform 6"/>
          <p:cNvSpPr/>
          <p:nvPr/>
        </p:nvSpPr>
        <p:spPr>
          <a:xfrm>
            <a:off x="5747158" y="8037586"/>
            <a:ext cx="1937514" cy="1937514"/>
          </a:xfrm>
          <a:custGeom>
            <a:avLst/>
            <a:gdLst/>
            <a:ahLst/>
            <a:cxnLst/>
            <a:rect l="l" t="t" r="r" b="b"/>
            <a:pathLst>
              <a:path w="1937514" h="1937514">
                <a:moveTo>
                  <a:pt x="0" y="0"/>
                </a:moveTo>
                <a:lnTo>
                  <a:pt x="1937514" y="0"/>
                </a:lnTo>
                <a:lnTo>
                  <a:pt x="1937514" y="1937513"/>
                </a:lnTo>
                <a:lnTo>
                  <a:pt x="0" y="1937513"/>
                </a:lnTo>
                <a:lnTo>
                  <a:pt x="0" y="0"/>
                </a:lnTo>
                <a:close/>
              </a:path>
            </a:pathLst>
          </a:custGeom>
          <a:blipFill>
            <a:blip r:embed="rId6"/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  <p:sp>
        <p:nvSpPr>
          <p:cNvPr id="7" name="Freeform 7"/>
          <p:cNvSpPr/>
          <p:nvPr/>
        </p:nvSpPr>
        <p:spPr>
          <a:xfrm>
            <a:off x="13851853" y="6074073"/>
            <a:ext cx="4207661" cy="4212927"/>
          </a:xfrm>
          <a:custGeom>
            <a:avLst/>
            <a:gdLst/>
            <a:ahLst/>
            <a:cxnLst/>
            <a:rect l="l" t="t" r="r" b="b"/>
            <a:pathLst>
              <a:path w="4207661" h="4212927">
                <a:moveTo>
                  <a:pt x="0" y="0"/>
                </a:moveTo>
                <a:lnTo>
                  <a:pt x="4207661" y="0"/>
                </a:lnTo>
                <a:lnTo>
                  <a:pt x="4207661" y="4212927"/>
                </a:lnTo>
                <a:lnTo>
                  <a:pt x="0" y="4212927"/>
                </a:lnTo>
                <a:lnTo>
                  <a:pt x="0" y="0"/>
                </a:lnTo>
                <a:close/>
              </a:path>
            </a:pathLst>
          </a:custGeom>
          <a:blipFill>
            <a:blip r:embed="rId7"/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  <p:sp>
        <p:nvSpPr>
          <p:cNvPr id="8" name="TextBox 8"/>
          <p:cNvSpPr txBox="1"/>
          <p:nvPr/>
        </p:nvSpPr>
        <p:spPr>
          <a:xfrm>
            <a:off x="505353" y="1960035"/>
            <a:ext cx="17219563" cy="2481619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l">
              <a:lnSpc>
                <a:spcPts val="3917"/>
              </a:lnSpc>
            </a:pPr>
            <a:r>
              <a:rPr lang="en-US" sz="2798">
                <a:solidFill>
                  <a:srgbClr val="FFFFFF"/>
                </a:solidFill>
                <a:latin typeface="Lovelo"/>
                <a:ea typeface="Lovelo"/>
                <a:cs typeface="Lovelo"/>
                <a:sym typeface="Lovelo"/>
              </a:rPr>
              <a:t>We serve students who are:</a:t>
            </a:r>
          </a:p>
          <a:p>
            <a:pPr marL="604186" lvl="1" indent="-302093" algn="l">
              <a:lnSpc>
                <a:spcPts val="3917"/>
              </a:lnSpc>
              <a:buFont typeface="Arial"/>
              <a:buChar char="•"/>
            </a:pPr>
            <a:r>
              <a:rPr lang="en-US" sz="2798">
                <a:solidFill>
                  <a:srgbClr val="FFFFFF"/>
                </a:solidFill>
                <a:latin typeface="Lovelo"/>
                <a:ea typeface="Lovelo"/>
                <a:cs typeface="Lovelo"/>
                <a:sym typeface="Lovelo"/>
              </a:rPr>
              <a:t>Potential First-generation college student (neither parent has a 4-year degree) and/or</a:t>
            </a:r>
          </a:p>
          <a:p>
            <a:pPr marL="604186" lvl="1" indent="-302093" algn="l">
              <a:lnSpc>
                <a:spcPts val="3917"/>
              </a:lnSpc>
              <a:buFont typeface="Arial"/>
              <a:buChar char="•"/>
            </a:pPr>
            <a:r>
              <a:rPr lang="en-US" sz="2798">
                <a:solidFill>
                  <a:srgbClr val="FFFFFF"/>
                </a:solidFill>
                <a:latin typeface="Lovelo"/>
                <a:ea typeface="Lovelo"/>
                <a:cs typeface="Lovelo"/>
                <a:sym typeface="Lovelo"/>
              </a:rPr>
              <a:t>Income Qualified by Federal Standards and/or</a:t>
            </a:r>
          </a:p>
          <a:p>
            <a:pPr marL="604186" lvl="1" indent="-302093" algn="l">
              <a:lnSpc>
                <a:spcPts val="3917"/>
              </a:lnSpc>
              <a:buFont typeface="Arial"/>
              <a:buChar char="•"/>
            </a:pPr>
            <a:r>
              <a:rPr lang="en-US" sz="2798">
                <a:solidFill>
                  <a:srgbClr val="FFFFFF"/>
                </a:solidFill>
                <a:latin typeface="Lovelo"/>
                <a:ea typeface="Lovelo"/>
                <a:cs typeface="Lovelo"/>
                <a:sym typeface="Lovelo"/>
              </a:rPr>
              <a:t>Have an academic need and Attending one of the following schools: </a:t>
            </a:r>
          </a:p>
          <a:p>
            <a:pPr algn="l">
              <a:lnSpc>
                <a:spcPts val="3917"/>
              </a:lnSpc>
              <a:spcBef>
                <a:spcPct val="0"/>
              </a:spcBef>
            </a:pPr>
            <a:endParaRPr lang="en-US" sz="2798">
              <a:solidFill>
                <a:srgbClr val="FFFFFF"/>
              </a:solidFill>
              <a:latin typeface="Lovelo"/>
              <a:ea typeface="Lovelo"/>
              <a:cs typeface="Lovelo"/>
              <a:sym typeface="Lovelo"/>
            </a:endParaRPr>
          </a:p>
        </p:txBody>
      </p:sp>
      <p:sp>
        <p:nvSpPr>
          <p:cNvPr id="9" name="TextBox 9"/>
          <p:cNvSpPr txBox="1"/>
          <p:nvPr/>
        </p:nvSpPr>
        <p:spPr>
          <a:xfrm>
            <a:off x="9089353" y="4118734"/>
            <a:ext cx="4762500" cy="2976919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marL="604186" lvl="1" indent="-302093" algn="l">
              <a:lnSpc>
                <a:spcPts val="3917"/>
              </a:lnSpc>
              <a:buFont typeface="Arial"/>
              <a:buChar char="•"/>
            </a:pPr>
            <a:r>
              <a:rPr lang="en-US" sz="2798">
                <a:solidFill>
                  <a:srgbClr val="FFFFFF"/>
                </a:solidFill>
                <a:latin typeface="Lovelo"/>
                <a:ea typeface="Lovelo"/>
                <a:cs typeface="Lovelo"/>
                <a:sym typeface="Lovelo"/>
              </a:rPr>
              <a:t>Kofa high school</a:t>
            </a:r>
          </a:p>
          <a:p>
            <a:pPr marL="604186" lvl="1" indent="-302093" algn="l">
              <a:lnSpc>
                <a:spcPts val="3917"/>
              </a:lnSpc>
              <a:buFont typeface="Arial"/>
              <a:buChar char="•"/>
            </a:pPr>
            <a:r>
              <a:rPr lang="en-US" sz="2798">
                <a:solidFill>
                  <a:srgbClr val="FFFFFF"/>
                </a:solidFill>
                <a:latin typeface="Lovelo"/>
                <a:ea typeface="Lovelo"/>
                <a:cs typeface="Lovelo"/>
                <a:sym typeface="Lovelo"/>
              </a:rPr>
              <a:t>cibola high school</a:t>
            </a:r>
          </a:p>
          <a:p>
            <a:pPr marL="604186" lvl="1" indent="-302093" algn="l">
              <a:lnSpc>
                <a:spcPts val="3917"/>
              </a:lnSpc>
              <a:buFont typeface="Arial"/>
              <a:buChar char="•"/>
            </a:pPr>
            <a:r>
              <a:rPr lang="en-US" sz="2798">
                <a:solidFill>
                  <a:srgbClr val="FFFFFF"/>
                </a:solidFill>
                <a:latin typeface="Lovelo"/>
                <a:ea typeface="Lovelo"/>
                <a:cs typeface="Lovelo"/>
                <a:sym typeface="Lovelo"/>
              </a:rPr>
              <a:t>yuma high school</a:t>
            </a:r>
          </a:p>
          <a:p>
            <a:pPr marL="604186" lvl="1" indent="-302093" algn="l">
              <a:lnSpc>
                <a:spcPts val="3917"/>
              </a:lnSpc>
              <a:buFont typeface="Arial"/>
              <a:buChar char="•"/>
            </a:pPr>
            <a:r>
              <a:rPr lang="en-US" sz="2798">
                <a:solidFill>
                  <a:srgbClr val="FFFFFF"/>
                </a:solidFill>
                <a:latin typeface="Lovelo"/>
                <a:ea typeface="Lovelo"/>
                <a:cs typeface="Lovelo"/>
                <a:sym typeface="Lovelo"/>
              </a:rPr>
              <a:t>antelope high school</a:t>
            </a:r>
          </a:p>
          <a:p>
            <a:pPr marL="604186" lvl="1" indent="-302093" algn="l">
              <a:lnSpc>
                <a:spcPts val="3917"/>
              </a:lnSpc>
              <a:buFont typeface="Arial"/>
              <a:buChar char="•"/>
            </a:pPr>
            <a:r>
              <a:rPr lang="en-US" sz="2798">
                <a:solidFill>
                  <a:srgbClr val="FFFFFF"/>
                </a:solidFill>
                <a:latin typeface="Lovelo"/>
                <a:ea typeface="Lovelo"/>
                <a:cs typeface="Lovelo"/>
                <a:sym typeface="Lovelo"/>
              </a:rPr>
              <a:t>parker high school</a:t>
            </a:r>
          </a:p>
          <a:p>
            <a:pPr algn="l">
              <a:lnSpc>
                <a:spcPts val="3917"/>
              </a:lnSpc>
              <a:spcBef>
                <a:spcPct val="0"/>
              </a:spcBef>
            </a:pPr>
            <a:endParaRPr lang="en-US" sz="2798">
              <a:solidFill>
                <a:srgbClr val="FFFFFF"/>
              </a:solidFill>
              <a:latin typeface="Lovelo"/>
              <a:ea typeface="Lovelo"/>
              <a:cs typeface="Lovelo"/>
              <a:sym typeface="Lovelo"/>
            </a:endParaRPr>
          </a:p>
        </p:txBody>
      </p:sp>
      <p:sp>
        <p:nvSpPr>
          <p:cNvPr id="10" name="TextBox 10"/>
          <p:cNvSpPr txBox="1"/>
          <p:nvPr/>
        </p:nvSpPr>
        <p:spPr>
          <a:xfrm>
            <a:off x="2985777" y="4118734"/>
            <a:ext cx="6639077" cy="2481619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marL="604186" lvl="1" indent="-302093" algn="l">
              <a:lnSpc>
                <a:spcPts val="3917"/>
              </a:lnSpc>
              <a:buFont typeface="Arial"/>
              <a:buChar char="•"/>
            </a:pPr>
            <a:r>
              <a:rPr lang="en-US" sz="2798">
                <a:solidFill>
                  <a:srgbClr val="FFFFFF"/>
                </a:solidFill>
                <a:latin typeface="Lovelo"/>
                <a:ea typeface="Lovelo"/>
                <a:cs typeface="Lovelo"/>
                <a:sym typeface="Lovelo"/>
              </a:rPr>
              <a:t>Fourth Ave jr high school</a:t>
            </a:r>
          </a:p>
          <a:p>
            <a:pPr marL="604186" lvl="1" indent="-302093" algn="l">
              <a:lnSpc>
                <a:spcPts val="3917"/>
              </a:lnSpc>
              <a:buFont typeface="Arial"/>
              <a:buChar char="•"/>
            </a:pPr>
            <a:r>
              <a:rPr lang="en-US" sz="2798">
                <a:solidFill>
                  <a:srgbClr val="FFFFFF"/>
                </a:solidFill>
                <a:latin typeface="Lovelo"/>
                <a:ea typeface="Lovelo"/>
                <a:cs typeface="Lovelo"/>
                <a:sym typeface="Lovelo"/>
              </a:rPr>
              <a:t>Gila vista jr high school</a:t>
            </a:r>
          </a:p>
          <a:p>
            <a:pPr marL="604186" lvl="1" indent="-302093" algn="l">
              <a:lnSpc>
                <a:spcPts val="3917"/>
              </a:lnSpc>
              <a:buFont typeface="Arial"/>
              <a:buChar char="•"/>
            </a:pPr>
            <a:r>
              <a:rPr lang="en-US" sz="2798">
                <a:solidFill>
                  <a:srgbClr val="FFFFFF"/>
                </a:solidFill>
                <a:latin typeface="Lovelo"/>
                <a:ea typeface="Lovelo"/>
                <a:cs typeface="Lovelo"/>
                <a:sym typeface="Lovelo"/>
              </a:rPr>
              <a:t>wellton elementary school</a:t>
            </a:r>
          </a:p>
          <a:p>
            <a:pPr marL="604186" lvl="1" indent="-302093" algn="l">
              <a:lnSpc>
                <a:spcPts val="3917"/>
              </a:lnSpc>
              <a:buFont typeface="Arial"/>
              <a:buChar char="•"/>
            </a:pPr>
            <a:r>
              <a:rPr lang="en-US" sz="2798">
                <a:solidFill>
                  <a:srgbClr val="FFFFFF"/>
                </a:solidFill>
                <a:latin typeface="Lovelo"/>
                <a:ea typeface="Lovelo"/>
                <a:cs typeface="Lovelo"/>
                <a:sym typeface="Lovelo"/>
              </a:rPr>
              <a:t>wallace jr high school</a:t>
            </a:r>
          </a:p>
          <a:p>
            <a:pPr marL="604186" lvl="1" indent="-302093" algn="l">
              <a:lnSpc>
                <a:spcPts val="3917"/>
              </a:lnSpc>
              <a:spcBef>
                <a:spcPct val="0"/>
              </a:spcBef>
              <a:buFont typeface="Arial"/>
              <a:buChar char="•"/>
            </a:pPr>
            <a:r>
              <a:rPr lang="en-US" sz="2798">
                <a:solidFill>
                  <a:srgbClr val="FFFFFF"/>
                </a:solidFill>
                <a:latin typeface="Lovelo"/>
                <a:ea typeface="Lovelo"/>
                <a:cs typeface="Lovelo"/>
                <a:sym typeface="Lovelo"/>
              </a:rPr>
              <a:t>Le pera elementary school</a:t>
            </a:r>
          </a:p>
        </p:txBody>
      </p:sp>
      <p:grpSp>
        <p:nvGrpSpPr>
          <p:cNvPr id="11" name="Group 11"/>
          <p:cNvGrpSpPr/>
          <p:nvPr/>
        </p:nvGrpSpPr>
        <p:grpSpPr>
          <a:xfrm>
            <a:off x="-1219335" y="784663"/>
            <a:ext cx="7109019" cy="270981"/>
            <a:chOff x="0" y="0"/>
            <a:chExt cx="1872334" cy="71370"/>
          </a:xfrm>
        </p:grpSpPr>
        <p:sp>
          <p:nvSpPr>
            <p:cNvPr id="12" name="Freeform 12"/>
            <p:cNvSpPr/>
            <p:nvPr/>
          </p:nvSpPr>
          <p:spPr>
            <a:xfrm>
              <a:off x="0" y="0"/>
              <a:ext cx="1872334" cy="71370"/>
            </a:xfrm>
            <a:custGeom>
              <a:avLst/>
              <a:gdLst/>
              <a:ahLst/>
              <a:cxnLst/>
              <a:rect l="l" t="t" r="r" b="b"/>
              <a:pathLst>
                <a:path w="1872334" h="71370">
                  <a:moveTo>
                    <a:pt x="0" y="0"/>
                  </a:moveTo>
                  <a:lnTo>
                    <a:pt x="1872334" y="0"/>
                  </a:lnTo>
                  <a:lnTo>
                    <a:pt x="1872334" y="71370"/>
                  </a:lnTo>
                  <a:lnTo>
                    <a:pt x="0" y="71370"/>
                  </a:lnTo>
                  <a:close/>
                </a:path>
              </a:pathLst>
            </a:custGeom>
            <a:solidFill>
              <a:srgbClr val="C3113D"/>
            </a:solidFill>
          </p:spPr>
          <p:txBody>
            <a:bodyPr/>
            <a:lstStyle/>
            <a:p>
              <a:endParaRPr lang="en-US"/>
            </a:p>
          </p:txBody>
        </p:sp>
        <p:sp>
          <p:nvSpPr>
            <p:cNvPr id="13" name="TextBox 13"/>
            <p:cNvSpPr txBox="1"/>
            <p:nvPr/>
          </p:nvSpPr>
          <p:spPr>
            <a:xfrm>
              <a:off x="0" y="-38100"/>
              <a:ext cx="1872334" cy="109470"/>
            </a:xfrm>
            <a:prstGeom prst="rect">
              <a:avLst/>
            </a:prstGeom>
          </p:spPr>
          <p:txBody>
            <a:bodyPr lIns="50800" tIns="50800" rIns="50800" bIns="50800" rtlCol="0" anchor="ctr"/>
            <a:lstStyle/>
            <a:p>
              <a:pPr algn="ctr">
                <a:lnSpc>
                  <a:spcPts val="2659"/>
                </a:lnSpc>
              </a:pPr>
              <a:endParaRPr/>
            </a:p>
          </p:txBody>
        </p:sp>
      </p:grpSp>
      <p:grpSp>
        <p:nvGrpSpPr>
          <p:cNvPr id="14" name="Group 14"/>
          <p:cNvGrpSpPr/>
          <p:nvPr/>
        </p:nvGrpSpPr>
        <p:grpSpPr>
          <a:xfrm>
            <a:off x="12396184" y="757719"/>
            <a:ext cx="7109019" cy="270981"/>
            <a:chOff x="0" y="0"/>
            <a:chExt cx="1872334" cy="71370"/>
          </a:xfrm>
        </p:grpSpPr>
        <p:sp>
          <p:nvSpPr>
            <p:cNvPr id="15" name="Freeform 15"/>
            <p:cNvSpPr/>
            <p:nvPr/>
          </p:nvSpPr>
          <p:spPr>
            <a:xfrm>
              <a:off x="0" y="0"/>
              <a:ext cx="1872334" cy="71370"/>
            </a:xfrm>
            <a:custGeom>
              <a:avLst/>
              <a:gdLst/>
              <a:ahLst/>
              <a:cxnLst/>
              <a:rect l="l" t="t" r="r" b="b"/>
              <a:pathLst>
                <a:path w="1872334" h="71370">
                  <a:moveTo>
                    <a:pt x="0" y="0"/>
                  </a:moveTo>
                  <a:lnTo>
                    <a:pt x="1872334" y="0"/>
                  </a:lnTo>
                  <a:lnTo>
                    <a:pt x="1872334" y="71370"/>
                  </a:lnTo>
                  <a:lnTo>
                    <a:pt x="0" y="71370"/>
                  </a:lnTo>
                  <a:close/>
                </a:path>
              </a:pathLst>
            </a:custGeom>
            <a:solidFill>
              <a:srgbClr val="C3113D"/>
            </a:solidFill>
          </p:spPr>
          <p:txBody>
            <a:bodyPr/>
            <a:lstStyle/>
            <a:p>
              <a:endParaRPr lang="en-US"/>
            </a:p>
          </p:txBody>
        </p:sp>
        <p:sp>
          <p:nvSpPr>
            <p:cNvPr id="16" name="TextBox 16"/>
            <p:cNvSpPr txBox="1"/>
            <p:nvPr/>
          </p:nvSpPr>
          <p:spPr>
            <a:xfrm>
              <a:off x="0" y="-38100"/>
              <a:ext cx="1872334" cy="109470"/>
            </a:xfrm>
            <a:prstGeom prst="rect">
              <a:avLst/>
            </a:prstGeom>
          </p:spPr>
          <p:txBody>
            <a:bodyPr lIns="50800" tIns="50800" rIns="50800" bIns="50800" rtlCol="0" anchor="ctr"/>
            <a:lstStyle/>
            <a:p>
              <a:pPr algn="ctr">
                <a:lnSpc>
                  <a:spcPts val="2659"/>
                </a:lnSpc>
              </a:pPr>
              <a:endParaRPr/>
            </a:p>
          </p:txBody>
        </p:sp>
      </p:grpSp>
      <p:sp>
        <p:nvSpPr>
          <p:cNvPr id="17" name="TextBox 17"/>
          <p:cNvSpPr txBox="1"/>
          <p:nvPr/>
        </p:nvSpPr>
        <p:spPr>
          <a:xfrm>
            <a:off x="6425479" y="288040"/>
            <a:ext cx="5379310" cy="1185291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>
              <a:lnSpc>
                <a:spcPts val="9744"/>
              </a:lnSpc>
              <a:spcBef>
                <a:spcPct val="0"/>
              </a:spcBef>
            </a:pPr>
            <a:r>
              <a:rPr lang="en-US" sz="6960" dirty="0">
                <a:solidFill>
                  <a:srgbClr val="FFFFFF"/>
                </a:solidFill>
                <a:latin typeface="Fredoka"/>
                <a:ea typeface="Fredoka"/>
                <a:cs typeface="Fredoka"/>
                <a:sym typeface="Fredoka"/>
              </a:rPr>
              <a:t>ELIGIBILITY</a:t>
            </a:r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0000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2"/>
          <p:cNvGrpSpPr/>
          <p:nvPr/>
        </p:nvGrpSpPr>
        <p:grpSpPr>
          <a:xfrm>
            <a:off x="-1219335" y="784663"/>
            <a:ext cx="7109019" cy="270981"/>
            <a:chOff x="0" y="0"/>
            <a:chExt cx="1872334" cy="71370"/>
          </a:xfrm>
        </p:grpSpPr>
        <p:sp>
          <p:nvSpPr>
            <p:cNvPr id="3" name="Freeform 3"/>
            <p:cNvSpPr/>
            <p:nvPr/>
          </p:nvSpPr>
          <p:spPr>
            <a:xfrm>
              <a:off x="0" y="0"/>
              <a:ext cx="1872334" cy="71370"/>
            </a:xfrm>
            <a:custGeom>
              <a:avLst/>
              <a:gdLst/>
              <a:ahLst/>
              <a:cxnLst/>
              <a:rect l="l" t="t" r="r" b="b"/>
              <a:pathLst>
                <a:path w="1872334" h="71370">
                  <a:moveTo>
                    <a:pt x="0" y="0"/>
                  </a:moveTo>
                  <a:lnTo>
                    <a:pt x="1872334" y="0"/>
                  </a:lnTo>
                  <a:lnTo>
                    <a:pt x="1872334" y="71370"/>
                  </a:lnTo>
                  <a:lnTo>
                    <a:pt x="0" y="71370"/>
                  </a:lnTo>
                  <a:close/>
                </a:path>
              </a:pathLst>
            </a:custGeom>
            <a:solidFill>
              <a:srgbClr val="C3113D"/>
            </a:solidFill>
          </p:spPr>
          <p:txBody>
            <a:bodyPr/>
            <a:lstStyle/>
            <a:p>
              <a:endParaRPr lang="en-US"/>
            </a:p>
          </p:txBody>
        </p:sp>
        <p:sp>
          <p:nvSpPr>
            <p:cNvPr id="4" name="TextBox 4"/>
            <p:cNvSpPr txBox="1"/>
            <p:nvPr/>
          </p:nvSpPr>
          <p:spPr>
            <a:xfrm>
              <a:off x="0" y="-38100"/>
              <a:ext cx="1872334" cy="109470"/>
            </a:xfrm>
            <a:prstGeom prst="rect">
              <a:avLst/>
            </a:prstGeom>
          </p:spPr>
          <p:txBody>
            <a:bodyPr lIns="50800" tIns="50800" rIns="50800" bIns="50800" rtlCol="0" anchor="ctr"/>
            <a:lstStyle/>
            <a:p>
              <a:pPr algn="ctr">
                <a:lnSpc>
                  <a:spcPts val="2659"/>
                </a:lnSpc>
              </a:pPr>
              <a:endParaRPr/>
            </a:p>
          </p:txBody>
        </p:sp>
      </p:grpSp>
      <p:grpSp>
        <p:nvGrpSpPr>
          <p:cNvPr id="5" name="Group 5"/>
          <p:cNvGrpSpPr/>
          <p:nvPr/>
        </p:nvGrpSpPr>
        <p:grpSpPr>
          <a:xfrm>
            <a:off x="12396184" y="757719"/>
            <a:ext cx="7109019" cy="270981"/>
            <a:chOff x="0" y="0"/>
            <a:chExt cx="1872334" cy="71370"/>
          </a:xfrm>
        </p:grpSpPr>
        <p:sp>
          <p:nvSpPr>
            <p:cNvPr id="6" name="Freeform 6"/>
            <p:cNvSpPr/>
            <p:nvPr/>
          </p:nvSpPr>
          <p:spPr>
            <a:xfrm>
              <a:off x="0" y="0"/>
              <a:ext cx="1872334" cy="71370"/>
            </a:xfrm>
            <a:custGeom>
              <a:avLst/>
              <a:gdLst/>
              <a:ahLst/>
              <a:cxnLst/>
              <a:rect l="l" t="t" r="r" b="b"/>
              <a:pathLst>
                <a:path w="1872334" h="71370">
                  <a:moveTo>
                    <a:pt x="0" y="0"/>
                  </a:moveTo>
                  <a:lnTo>
                    <a:pt x="1872334" y="0"/>
                  </a:lnTo>
                  <a:lnTo>
                    <a:pt x="1872334" y="71370"/>
                  </a:lnTo>
                  <a:lnTo>
                    <a:pt x="0" y="71370"/>
                  </a:lnTo>
                  <a:close/>
                </a:path>
              </a:pathLst>
            </a:custGeom>
            <a:solidFill>
              <a:srgbClr val="C3113D"/>
            </a:solidFill>
          </p:spPr>
          <p:txBody>
            <a:bodyPr/>
            <a:lstStyle/>
            <a:p>
              <a:endParaRPr lang="en-US"/>
            </a:p>
          </p:txBody>
        </p:sp>
        <p:sp>
          <p:nvSpPr>
            <p:cNvPr id="7" name="TextBox 7"/>
            <p:cNvSpPr txBox="1"/>
            <p:nvPr/>
          </p:nvSpPr>
          <p:spPr>
            <a:xfrm>
              <a:off x="0" y="-38100"/>
              <a:ext cx="1872334" cy="109470"/>
            </a:xfrm>
            <a:prstGeom prst="rect">
              <a:avLst/>
            </a:prstGeom>
          </p:spPr>
          <p:txBody>
            <a:bodyPr lIns="50800" tIns="50800" rIns="50800" bIns="50800" rtlCol="0" anchor="ctr"/>
            <a:lstStyle/>
            <a:p>
              <a:pPr algn="ctr">
                <a:lnSpc>
                  <a:spcPts val="2659"/>
                </a:lnSpc>
              </a:pPr>
              <a:endParaRPr/>
            </a:p>
          </p:txBody>
        </p:sp>
      </p:grpSp>
      <p:sp>
        <p:nvSpPr>
          <p:cNvPr id="8" name="Freeform 8"/>
          <p:cNvSpPr/>
          <p:nvPr/>
        </p:nvSpPr>
        <p:spPr>
          <a:xfrm>
            <a:off x="9145183" y="1875861"/>
            <a:ext cx="4177462" cy="4114800"/>
          </a:xfrm>
          <a:custGeom>
            <a:avLst/>
            <a:gdLst/>
            <a:ahLst/>
            <a:cxnLst/>
            <a:rect l="l" t="t" r="r" b="b"/>
            <a:pathLst>
              <a:path w="4177462" h="4114800">
                <a:moveTo>
                  <a:pt x="0" y="0"/>
                </a:moveTo>
                <a:lnTo>
                  <a:pt x="4177461" y="0"/>
                </a:lnTo>
                <a:lnTo>
                  <a:pt x="4177461" y="4114800"/>
                </a:lnTo>
                <a:lnTo>
                  <a:pt x="0" y="4114800"/>
                </a:lnTo>
                <a:lnTo>
                  <a:pt x="0" y="0"/>
                </a:lnTo>
                <a:close/>
              </a:path>
            </a:pathLst>
          </a:custGeom>
          <a:blipFill>
            <a:blip r:embed="rId2">
              <a:extLst>
                <a:ext uri="{96DAC541-7B7A-43D3-8B79-37D633B846F1}">
                  <asvg:svgBlip xmlns:asvg="http://schemas.microsoft.com/office/drawing/2016/SVG/main" r:embed="rId3"/>
                </a:ext>
              </a:extLst>
            </a:blip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  <p:sp>
        <p:nvSpPr>
          <p:cNvPr id="9" name="Freeform 9"/>
          <p:cNvSpPr/>
          <p:nvPr/>
        </p:nvSpPr>
        <p:spPr>
          <a:xfrm>
            <a:off x="5710219" y="3933261"/>
            <a:ext cx="4249466" cy="8229600"/>
          </a:xfrm>
          <a:custGeom>
            <a:avLst/>
            <a:gdLst/>
            <a:ahLst/>
            <a:cxnLst/>
            <a:rect l="l" t="t" r="r" b="b"/>
            <a:pathLst>
              <a:path w="4249466" h="8229600">
                <a:moveTo>
                  <a:pt x="0" y="0"/>
                </a:moveTo>
                <a:lnTo>
                  <a:pt x="4249466" y="0"/>
                </a:lnTo>
                <a:lnTo>
                  <a:pt x="4249466" y="8229600"/>
                </a:lnTo>
                <a:lnTo>
                  <a:pt x="0" y="8229600"/>
                </a:lnTo>
                <a:lnTo>
                  <a:pt x="0" y="0"/>
                </a:lnTo>
                <a:close/>
              </a:path>
            </a:pathLst>
          </a:custGeom>
          <a:blipFill>
            <a:blip r:embed="rId4">
              <a:extLst>
                <a:ext uri="{96DAC541-7B7A-43D3-8B79-37D633B846F1}">
                  <asvg:svgBlip xmlns:asvg="http://schemas.microsoft.com/office/drawing/2016/SVG/main" r:embed="rId5"/>
                </a:ext>
              </a:extLst>
            </a:blip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  <p:sp>
        <p:nvSpPr>
          <p:cNvPr id="10" name="TextBox 10"/>
          <p:cNvSpPr txBox="1"/>
          <p:nvPr/>
        </p:nvSpPr>
        <p:spPr>
          <a:xfrm>
            <a:off x="6172200" y="260834"/>
            <a:ext cx="5781667" cy="1185291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>
              <a:lnSpc>
                <a:spcPts val="9744"/>
              </a:lnSpc>
              <a:spcBef>
                <a:spcPct val="0"/>
              </a:spcBef>
            </a:pPr>
            <a:r>
              <a:rPr lang="en-US" sz="6960" dirty="0">
                <a:solidFill>
                  <a:srgbClr val="FFFFFF"/>
                </a:solidFill>
                <a:latin typeface="Fredoka"/>
                <a:ea typeface="Fredoka"/>
                <a:cs typeface="Fredoka"/>
                <a:sym typeface="Fredoka"/>
              </a:rPr>
              <a:t>QUESTIONS?</a:t>
            </a:r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2"/>
          <p:cNvGrpSpPr/>
          <p:nvPr/>
        </p:nvGrpSpPr>
        <p:grpSpPr>
          <a:xfrm>
            <a:off x="11033120" y="1997701"/>
            <a:ext cx="6226180" cy="7043909"/>
            <a:chOff x="0" y="0"/>
            <a:chExt cx="1639817" cy="1855186"/>
          </a:xfrm>
        </p:grpSpPr>
        <p:sp>
          <p:nvSpPr>
            <p:cNvPr id="3" name="Freeform 3"/>
            <p:cNvSpPr/>
            <p:nvPr/>
          </p:nvSpPr>
          <p:spPr>
            <a:xfrm>
              <a:off x="0" y="0"/>
              <a:ext cx="1639817" cy="1855186"/>
            </a:xfrm>
            <a:custGeom>
              <a:avLst/>
              <a:gdLst/>
              <a:ahLst/>
              <a:cxnLst/>
              <a:rect l="l" t="t" r="r" b="b"/>
              <a:pathLst>
                <a:path w="1639817" h="1855186">
                  <a:moveTo>
                    <a:pt x="63416" y="0"/>
                  </a:moveTo>
                  <a:lnTo>
                    <a:pt x="1576401" y="0"/>
                  </a:lnTo>
                  <a:cubicBezTo>
                    <a:pt x="1611425" y="0"/>
                    <a:pt x="1639817" y="28392"/>
                    <a:pt x="1639817" y="63416"/>
                  </a:cubicBezTo>
                  <a:lnTo>
                    <a:pt x="1639817" y="1791770"/>
                  </a:lnTo>
                  <a:cubicBezTo>
                    <a:pt x="1639817" y="1826794"/>
                    <a:pt x="1611425" y="1855186"/>
                    <a:pt x="1576401" y="1855186"/>
                  </a:cubicBezTo>
                  <a:lnTo>
                    <a:pt x="63416" y="1855186"/>
                  </a:lnTo>
                  <a:cubicBezTo>
                    <a:pt x="28392" y="1855186"/>
                    <a:pt x="0" y="1826794"/>
                    <a:pt x="0" y="1791770"/>
                  </a:cubicBezTo>
                  <a:lnTo>
                    <a:pt x="0" y="63416"/>
                  </a:lnTo>
                  <a:cubicBezTo>
                    <a:pt x="0" y="28392"/>
                    <a:pt x="28392" y="0"/>
                    <a:pt x="63416" y="0"/>
                  </a:cubicBezTo>
                  <a:close/>
                </a:path>
              </a:pathLst>
            </a:custGeom>
            <a:solidFill>
              <a:srgbClr val="000000"/>
            </a:solidFill>
          </p:spPr>
          <p:txBody>
            <a:bodyPr/>
            <a:lstStyle/>
            <a:p>
              <a:endParaRPr lang="en-US"/>
            </a:p>
          </p:txBody>
        </p:sp>
        <p:sp>
          <p:nvSpPr>
            <p:cNvPr id="4" name="TextBox 4"/>
            <p:cNvSpPr txBox="1"/>
            <p:nvPr/>
          </p:nvSpPr>
          <p:spPr>
            <a:xfrm>
              <a:off x="0" y="-38100"/>
              <a:ext cx="1639817" cy="1893286"/>
            </a:xfrm>
            <a:prstGeom prst="rect">
              <a:avLst/>
            </a:prstGeom>
          </p:spPr>
          <p:txBody>
            <a:bodyPr lIns="50800" tIns="50800" rIns="50800" bIns="50800" rtlCol="0" anchor="ctr"/>
            <a:lstStyle/>
            <a:p>
              <a:pPr algn="ctr">
                <a:lnSpc>
                  <a:spcPts val="2659"/>
                </a:lnSpc>
                <a:spcBef>
                  <a:spcPct val="0"/>
                </a:spcBef>
              </a:pPr>
              <a:endParaRPr/>
            </a:p>
          </p:txBody>
        </p:sp>
      </p:grpSp>
      <p:sp>
        <p:nvSpPr>
          <p:cNvPr id="5" name="Freeform 5"/>
          <p:cNvSpPr/>
          <p:nvPr/>
        </p:nvSpPr>
        <p:spPr>
          <a:xfrm>
            <a:off x="11750774" y="3560074"/>
            <a:ext cx="4736893" cy="4736893"/>
          </a:xfrm>
          <a:custGeom>
            <a:avLst/>
            <a:gdLst/>
            <a:ahLst/>
            <a:cxnLst/>
            <a:rect l="l" t="t" r="r" b="b"/>
            <a:pathLst>
              <a:path w="4736893" h="4736893">
                <a:moveTo>
                  <a:pt x="0" y="0"/>
                </a:moveTo>
                <a:lnTo>
                  <a:pt x="4736893" y="0"/>
                </a:lnTo>
                <a:lnTo>
                  <a:pt x="4736893" y="4736892"/>
                </a:lnTo>
                <a:lnTo>
                  <a:pt x="0" y="4736892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  <p:sp>
        <p:nvSpPr>
          <p:cNvPr id="6" name="Freeform 6"/>
          <p:cNvSpPr/>
          <p:nvPr/>
        </p:nvSpPr>
        <p:spPr>
          <a:xfrm>
            <a:off x="6755180" y="4861181"/>
            <a:ext cx="3732374" cy="1054396"/>
          </a:xfrm>
          <a:custGeom>
            <a:avLst/>
            <a:gdLst/>
            <a:ahLst/>
            <a:cxnLst/>
            <a:rect l="l" t="t" r="r" b="b"/>
            <a:pathLst>
              <a:path w="3732374" h="1054396">
                <a:moveTo>
                  <a:pt x="0" y="0"/>
                </a:moveTo>
                <a:lnTo>
                  <a:pt x="3732374" y="0"/>
                </a:lnTo>
                <a:lnTo>
                  <a:pt x="3732374" y="1054395"/>
                </a:lnTo>
                <a:lnTo>
                  <a:pt x="0" y="1054395"/>
                </a:lnTo>
                <a:lnTo>
                  <a:pt x="0" y="0"/>
                </a:lnTo>
                <a:close/>
              </a:path>
            </a:pathLst>
          </a:custGeom>
          <a:blipFill>
            <a:blip r:embed="rId3">
              <a:extLst>
                <a:ext uri="{96DAC541-7B7A-43D3-8B79-37D633B846F1}">
                  <asvg:svgBlip xmlns:asvg="http://schemas.microsoft.com/office/drawing/2016/SVG/main" r:embed="rId4"/>
                </a:ext>
              </a:extLst>
            </a:blip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  <p:sp>
        <p:nvSpPr>
          <p:cNvPr id="7" name="Freeform 7"/>
          <p:cNvSpPr/>
          <p:nvPr/>
        </p:nvSpPr>
        <p:spPr>
          <a:xfrm>
            <a:off x="7171616" y="9041610"/>
            <a:ext cx="3242436" cy="1134853"/>
          </a:xfrm>
          <a:custGeom>
            <a:avLst/>
            <a:gdLst/>
            <a:ahLst/>
            <a:cxnLst/>
            <a:rect l="l" t="t" r="r" b="b"/>
            <a:pathLst>
              <a:path w="3242436" h="1134853">
                <a:moveTo>
                  <a:pt x="0" y="0"/>
                </a:moveTo>
                <a:lnTo>
                  <a:pt x="3242436" y="0"/>
                </a:lnTo>
                <a:lnTo>
                  <a:pt x="3242436" y="1134852"/>
                </a:lnTo>
                <a:lnTo>
                  <a:pt x="0" y="1134852"/>
                </a:lnTo>
                <a:lnTo>
                  <a:pt x="0" y="0"/>
                </a:lnTo>
                <a:close/>
              </a:path>
            </a:pathLst>
          </a:custGeom>
          <a:blipFill>
            <a:blip r:embed="rId5"/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  <p:grpSp>
        <p:nvGrpSpPr>
          <p:cNvPr id="8" name="Group 8"/>
          <p:cNvGrpSpPr/>
          <p:nvPr/>
        </p:nvGrpSpPr>
        <p:grpSpPr>
          <a:xfrm>
            <a:off x="-2249673" y="784663"/>
            <a:ext cx="7109019" cy="270981"/>
            <a:chOff x="0" y="0"/>
            <a:chExt cx="1872334" cy="71370"/>
          </a:xfrm>
        </p:grpSpPr>
        <p:sp>
          <p:nvSpPr>
            <p:cNvPr id="9" name="Freeform 9"/>
            <p:cNvSpPr/>
            <p:nvPr/>
          </p:nvSpPr>
          <p:spPr>
            <a:xfrm>
              <a:off x="0" y="0"/>
              <a:ext cx="1872334" cy="71370"/>
            </a:xfrm>
            <a:custGeom>
              <a:avLst/>
              <a:gdLst/>
              <a:ahLst/>
              <a:cxnLst/>
              <a:rect l="l" t="t" r="r" b="b"/>
              <a:pathLst>
                <a:path w="1872334" h="71370">
                  <a:moveTo>
                    <a:pt x="0" y="0"/>
                  </a:moveTo>
                  <a:lnTo>
                    <a:pt x="1872334" y="0"/>
                  </a:lnTo>
                  <a:lnTo>
                    <a:pt x="1872334" y="71370"/>
                  </a:lnTo>
                  <a:lnTo>
                    <a:pt x="0" y="71370"/>
                  </a:lnTo>
                  <a:close/>
                </a:path>
              </a:pathLst>
            </a:custGeom>
            <a:solidFill>
              <a:srgbClr val="2CCCD3"/>
            </a:solidFill>
          </p:spPr>
          <p:txBody>
            <a:bodyPr/>
            <a:lstStyle/>
            <a:p>
              <a:endParaRPr lang="en-US"/>
            </a:p>
          </p:txBody>
        </p:sp>
        <p:sp>
          <p:nvSpPr>
            <p:cNvPr id="10" name="TextBox 10"/>
            <p:cNvSpPr txBox="1"/>
            <p:nvPr/>
          </p:nvSpPr>
          <p:spPr>
            <a:xfrm>
              <a:off x="0" y="-38100"/>
              <a:ext cx="1872334" cy="109470"/>
            </a:xfrm>
            <a:prstGeom prst="rect">
              <a:avLst/>
            </a:prstGeom>
          </p:spPr>
          <p:txBody>
            <a:bodyPr lIns="50800" tIns="50800" rIns="50800" bIns="50800" rtlCol="0" anchor="ctr"/>
            <a:lstStyle/>
            <a:p>
              <a:pPr algn="ctr">
                <a:lnSpc>
                  <a:spcPts val="2659"/>
                </a:lnSpc>
              </a:pPr>
              <a:endParaRPr/>
            </a:p>
          </p:txBody>
        </p:sp>
      </p:grpSp>
      <p:grpSp>
        <p:nvGrpSpPr>
          <p:cNvPr id="11" name="Group 11"/>
          <p:cNvGrpSpPr/>
          <p:nvPr/>
        </p:nvGrpSpPr>
        <p:grpSpPr>
          <a:xfrm>
            <a:off x="13265108" y="757719"/>
            <a:ext cx="7109019" cy="270981"/>
            <a:chOff x="0" y="0"/>
            <a:chExt cx="1872334" cy="71370"/>
          </a:xfrm>
        </p:grpSpPr>
        <p:sp>
          <p:nvSpPr>
            <p:cNvPr id="12" name="Freeform 12"/>
            <p:cNvSpPr/>
            <p:nvPr/>
          </p:nvSpPr>
          <p:spPr>
            <a:xfrm>
              <a:off x="0" y="0"/>
              <a:ext cx="1872334" cy="71370"/>
            </a:xfrm>
            <a:custGeom>
              <a:avLst/>
              <a:gdLst/>
              <a:ahLst/>
              <a:cxnLst/>
              <a:rect l="l" t="t" r="r" b="b"/>
              <a:pathLst>
                <a:path w="1872334" h="71370">
                  <a:moveTo>
                    <a:pt x="0" y="0"/>
                  </a:moveTo>
                  <a:lnTo>
                    <a:pt x="1872334" y="0"/>
                  </a:lnTo>
                  <a:lnTo>
                    <a:pt x="1872334" y="71370"/>
                  </a:lnTo>
                  <a:lnTo>
                    <a:pt x="0" y="71370"/>
                  </a:lnTo>
                  <a:close/>
                </a:path>
              </a:pathLst>
            </a:custGeom>
            <a:solidFill>
              <a:srgbClr val="2CCCD3"/>
            </a:solidFill>
          </p:spPr>
          <p:txBody>
            <a:bodyPr/>
            <a:lstStyle/>
            <a:p>
              <a:endParaRPr lang="en-US"/>
            </a:p>
          </p:txBody>
        </p:sp>
        <p:sp>
          <p:nvSpPr>
            <p:cNvPr id="13" name="TextBox 13"/>
            <p:cNvSpPr txBox="1"/>
            <p:nvPr/>
          </p:nvSpPr>
          <p:spPr>
            <a:xfrm>
              <a:off x="0" y="-38100"/>
              <a:ext cx="1872334" cy="109470"/>
            </a:xfrm>
            <a:prstGeom prst="rect">
              <a:avLst/>
            </a:prstGeom>
          </p:spPr>
          <p:txBody>
            <a:bodyPr lIns="50800" tIns="50800" rIns="50800" bIns="50800" rtlCol="0" anchor="ctr"/>
            <a:lstStyle/>
            <a:p>
              <a:pPr algn="ctr">
                <a:lnSpc>
                  <a:spcPts val="2659"/>
                </a:lnSpc>
              </a:pPr>
              <a:endParaRPr/>
            </a:p>
          </p:txBody>
        </p:sp>
      </p:grpSp>
      <p:sp>
        <p:nvSpPr>
          <p:cNvPr id="14" name="Freeform 14"/>
          <p:cNvSpPr/>
          <p:nvPr/>
        </p:nvSpPr>
        <p:spPr>
          <a:xfrm>
            <a:off x="1484737" y="5388378"/>
            <a:ext cx="3263326" cy="5089007"/>
          </a:xfrm>
          <a:custGeom>
            <a:avLst/>
            <a:gdLst/>
            <a:ahLst/>
            <a:cxnLst/>
            <a:rect l="l" t="t" r="r" b="b"/>
            <a:pathLst>
              <a:path w="3263326" h="5089007">
                <a:moveTo>
                  <a:pt x="0" y="0"/>
                </a:moveTo>
                <a:lnTo>
                  <a:pt x="3263325" y="0"/>
                </a:lnTo>
                <a:lnTo>
                  <a:pt x="3263325" y="5089007"/>
                </a:lnTo>
                <a:lnTo>
                  <a:pt x="0" y="5089007"/>
                </a:lnTo>
                <a:lnTo>
                  <a:pt x="0" y="0"/>
                </a:lnTo>
                <a:close/>
              </a:path>
            </a:pathLst>
          </a:custGeom>
          <a:blipFill>
            <a:blip r:embed="rId6"/>
            <a:stretch>
              <a:fillRect/>
            </a:stretch>
          </a:blipFill>
        </p:spPr>
        <p:txBody>
          <a:bodyPr/>
          <a:lstStyle/>
          <a:p>
            <a:endParaRPr lang="en-US"/>
          </a:p>
        </p:txBody>
      </p:sp>
      <p:sp>
        <p:nvSpPr>
          <p:cNvPr id="15" name="TextBox 15"/>
          <p:cNvSpPr txBox="1"/>
          <p:nvPr/>
        </p:nvSpPr>
        <p:spPr>
          <a:xfrm>
            <a:off x="12906197" y="2181918"/>
            <a:ext cx="2426047" cy="1179399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9543"/>
              </a:lnSpc>
              <a:spcBef>
                <a:spcPct val="0"/>
              </a:spcBef>
            </a:pPr>
            <a:r>
              <a:rPr lang="en-US" sz="6816" spc="-340">
                <a:solidFill>
                  <a:srgbClr val="FFFFFF"/>
                </a:solidFill>
                <a:latin typeface="Canva Sans"/>
                <a:ea typeface="Canva Sans"/>
                <a:cs typeface="Canva Sans"/>
                <a:sym typeface="Canva Sans"/>
              </a:rPr>
              <a:t>SCAN!</a:t>
            </a:r>
          </a:p>
        </p:txBody>
      </p:sp>
      <p:sp>
        <p:nvSpPr>
          <p:cNvPr id="16" name="TextBox 16"/>
          <p:cNvSpPr txBox="1"/>
          <p:nvPr/>
        </p:nvSpPr>
        <p:spPr>
          <a:xfrm>
            <a:off x="-528791" y="2617877"/>
            <a:ext cx="11827638" cy="2243303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4453"/>
              </a:lnSpc>
            </a:pPr>
            <a:r>
              <a:rPr lang="en-US" sz="3180">
                <a:solidFill>
                  <a:srgbClr val="000000"/>
                </a:solidFill>
                <a:latin typeface="Lovelo"/>
                <a:ea typeface="Lovelo"/>
                <a:cs typeface="Lovelo"/>
                <a:sym typeface="Lovelo"/>
              </a:rPr>
              <a:t>to access our online application, please visit</a:t>
            </a:r>
          </a:p>
          <a:p>
            <a:pPr algn="ctr">
              <a:lnSpc>
                <a:spcPts val="4453"/>
              </a:lnSpc>
            </a:pPr>
            <a:r>
              <a:rPr lang="en-US" sz="3180">
                <a:solidFill>
                  <a:srgbClr val="BA0C2F"/>
                </a:solidFill>
                <a:latin typeface="Lovelo"/>
                <a:ea typeface="Lovelo"/>
                <a:cs typeface="Lovelo"/>
                <a:sym typeface="Lovelo"/>
              </a:rPr>
              <a:t>AZwestern.edu/Talentsearch </a:t>
            </a:r>
          </a:p>
          <a:p>
            <a:pPr algn="ctr">
              <a:lnSpc>
                <a:spcPts val="4453"/>
              </a:lnSpc>
            </a:pPr>
            <a:endParaRPr lang="en-US" sz="3180">
              <a:solidFill>
                <a:srgbClr val="BA0C2F"/>
              </a:solidFill>
              <a:latin typeface="Lovelo"/>
              <a:ea typeface="Lovelo"/>
              <a:cs typeface="Lovelo"/>
              <a:sym typeface="Lovelo"/>
            </a:endParaRPr>
          </a:p>
          <a:p>
            <a:pPr algn="ctr">
              <a:lnSpc>
                <a:spcPts val="4453"/>
              </a:lnSpc>
              <a:spcBef>
                <a:spcPct val="0"/>
              </a:spcBef>
            </a:pPr>
            <a:r>
              <a:rPr lang="en-US" sz="3180">
                <a:solidFill>
                  <a:srgbClr val="000000"/>
                </a:solidFill>
                <a:latin typeface="Lovelo"/>
                <a:ea typeface="Lovelo"/>
                <a:cs typeface="Lovelo"/>
                <a:sym typeface="Lovelo"/>
              </a:rPr>
              <a:t>Or scan the code!</a:t>
            </a:r>
          </a:p>
        </p:txBody>
      </p:sp>
      <p:sp>
        <p:nvSpPr>
          <p:cNvPr id="17" name="TextBox 17"/>
          <p:cNvSpPr txBox="1"/>
          <p:nvPr/>
        </p:nvSpPr>
        <p:spPr>
          <a:xfrm>
            <a:off x="5477740" y="260834"/>
            <a:ext cx="7109019" cy="1185291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>
              <a:lnSpc>
                <a:spcPts val="9744"/>
              </a:lnSpc>
              <a:spcBef>
                <a:spcPct val="0"/>
              </a:spcBef>
            </a:pPr>
            <a:r>
              <a:rPr lang="en-US" sz="6960" dirty="0">
                <a:solidFill>
                  <a:srgbClr val="000000"/>
                </a:solidFill>
                <a:latin typeface="Fredoka"/>
                <a:ea typeface="Fredoka"/>
                <a:cs typeface="Fredoka"/>
                <a:sym typeface="Fredoka"/>
              </a:rPr>
              <a:t>HOW TO APPLY</a:t>
            </a: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717A8FBCDA639745B602C92C9E3D363E" ma:contentTypeVersion="18" ma:contentTypeDescription="Create a new document." ma:contentTypeScope="" ma:versionID="3d64127a9343d246bcc3d7d712620f31">
  <xsd:schema xmlns:xsd="http://www.w3.org/2001/XMLSchema" xmlns:xs="http://www.w3.org/2001/XMLSchema" xmlns:p="http://schemas.microsoft.com/office/2006/metadata/properties" xmlns:ns2="757c3c56-61e4-4910-94df-8ee4057a0dbd" xmlns:ns3="2327fea9-0368-4602-96c0-66fb48cca4a0" targetNamespace="http://schemas.microsoft.com/office/2006/metadata/properties" ma:root="true" ma:fieldsID="4a3559bc9eb682811e59d3ce614af289" ns2:_="" ns3:_="">
    <xsd:import namespace="757c3c56-61e4-4910-94df-8ee4057a0dbd"/>
    <xsd:import namespace="2327fea9-0368-4602-96c0-66fb48cca4a0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AutoTags" minOccurs="0"/>
                <xsd:element ref="ns2:MediaServiceOCR" minOccurs="0"/>
                <xsd:element ref="ns2:MediaServiceGenerationTime" minOccurs="0"/>
                <xsd:element ref="ns2:MediaServiceEventHashCode" minOccurs="0"/>
                <xsd:element ref="ns2:MediaServiceAutoKeyPoints" minOccurs="0"/>
                <xsd:element ref="ns2:MediaServiceKeyPoints" minOccurs="0"/>
                <xsd:element ref="ns2:MediaServiceDateTaken" minOccurs="0"/>
                <xsd:element ref="ns2:MediaServiceLocation" minOccurs="0"/>
                <xsd:element ref="ns2:MediaLengthInSeconds" minOccurs="0"/>
                <xsd:element ref="ns3:SharedWithUsers" minOccurs="0"/>
                <xsd:element ref="ns3:SharedWithDetails" minOccurs="0"/>
                <xsd:element ref="ns2:lcf76f155ced4ddcb4097134ff3c332f" minOccurs="0"/>
                <xsd:element ref="ns3:TaxCatchAll" minOccurs="0"/>
                <xsd:element ref="ns2:MediaServiceObjectDetectorVersions" minOccurs="0"/>
                <xsd:element ref="ns2:MediaServiceSearchPropertie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757c3c56-61e4-4910-94df-8ee4057a0dbd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AutoTags" ma:index="10" nillable="true" ma:displayName="Tags" ma:internalName="MediaServiceAutoTags" ma:readOnly="true">
      <xsd:simpleType>
        <xsd:restriction base="dms:Text"/>
      </xsd:simpleType>
    </xsd:element>
    <xsd:element name="MediaServiceOCR" ma:index="11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GenerationTime" ma:index="12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3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AutoKeyPoints" ma:index="14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5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  <xsd:element name="MediaServiceDateTaken" ma:index="16" nillable="true" ma:displayName="MediaServiceDateTaken" ma:hidden="true" ma:internalName="MediaServiceDateTaken" ma:readOnly="true">
      <xsd:simpleType>
        <xsd:restriction base="dms:Text"/>
      </xsd:simpleType>
    </xsd:element>
    <xsd:element name="MediaServiceLocation" ma:index="17" nillable="true" ma:displayName="Location" ma:internalName="MediaServiceLocation" ma:readOnly="true">
      <xsd:simpleType>
        <xsd:restriction base="dms:Text"/>
      </xsd:simpleType>
    </xsd:element>
    <xsd:element name="MediaLengthInSeconds" ma:index="18" nillable="true" ma:displayName="MediaLengthInSeconds" ma:hidden="true" ma:internalName="MediaLengthInSeconds" ma:readOnly="true">
      <xsd:simpleType>
        <xsd:restriction base="dms:Unknown"/>
      </xsd:simpleType>
    </xsd:element>
    <xsd:element name="lcf76f155ced4ddcb4097134ff3c332f" ma:index="22" nillable="true" ma:taxonomy="true" ma:internalName="lcf76f155ced4ddcb4097134ff3c332f" ma:taxonomyFieldName="MediaServiceImageTags" ma:displayName="Image Tags" ma:readOnly="false" ma:fieldId="{5cf76f15-5ced-4ddc-b409-7134ff3c332f}" ma:taxonomyMulti="true" ma:sspId="7156432e-3ad3-4eac-9e15-eb4100dbe6fe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ObjectDetectorVersions" ma:index="24" nillable="true" ma:displayName="MediaServiceObjectDetectorVersions" ma:hidden="true" ma:indexed="true" ma:internalName="MediaServiceObjectDetectorVersions" ma:readOnly="true">
      <xsd:simpleType>
        <xsd:restriction base="dms:Text"/>
      </xsd:simpleType>
    </xsd:element>
    <xsd:element name="MediaServiceSearchProperties" ma:index="25" nillable="true" ma:displayName="MediaServiceSearchProperties" ma:hidden="true" ma:internalName="MediaServiceSearchProperties" ma:readOnly="true">
      <xsd:simpleType>
        <xsd:restriction base="dms:Note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2327fea9-0368-4602-96c0-66fb48cca4a0" elementFormDefault="qualified">
    <xsd:import namespace="http://schemas.microsoft.com/office/2006/documentManagement/types"/>
    <xsd:import namespace="http://schemas.microsoft.com/office/infopath/2007/PartnerControls"/>
    <xsd:element name="SharedWithUsers" ma:index="19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20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  <xsd:element name="TaxCatchAll" ma:index="23" nillable="true" ma:displayName="Taxonomy Catch All Column" ma:hidden="true" ma:list="{29d81511-26d5-4eb7-8c9a-e132fe7c89dd}" ma:internalName="TaxCatchAll" ma:showField="CatchAllData" ma:web="2327fea9-0368-4602-96c0-66fb48cca4a0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TaxCatchAll xmlns="2327fea9-0368-4602-96c0-66fb48cca4a0" xsi:nil="true"/>
    <lcf76f155ced4ddcb4097134ff3c332f xmlns="757c3c56-61e4-4910-94df-8ee4057a0dbd">
      <Terms xmlns="http://schemas.microsoft.com/office/infopath/2007/PartnerControls"/>
    </lcf76f155ced4ddcb4097134ff3c332f>
  </documentManagement>
</p:properties>
</file>

<file path=customXml/itemProps1.xml><?xml version="1.0" encoding="utf-8"?>
<ds:datastoreItem xmlns:ds="http://schemas.openxmlformats.org/officeDocument/2006/customXml" ds:itemID="{474AC0BA-EFA9-45BC-961B-FA3F55442791}"/>
</file>

<file path=customXml/itemProps2.xml><?xml version="1.0" encoding="utf-8"?>
<ds:datastoreItem xmlns:ds="http://schemas.openxmlformats.org/officeDocument/2006/customXml" ds:itemID="{DFB5B0E4-9751-4355-9FB9-D988D7CFEEAA}"/>
</file>

<file path=customXml/itemProps3.xml><?xml version="1.0" encoding="utf-8"?>
<ds:datastoreItem xmlns:ds="http://schemas.openxmlformats.org/officeDocument/2006/customXml" ds:itemID="{36A73104-45F7-41CB-91CD-D5A87EB923A6}"/>
</file>

<file path=docProps/app.xml><?xml version="1.0" encoding="utf-8"?>
<Properties xmlns="http://schemas.openxmlformats.org/officeDocument/2006/extended-properties" xmlns:vt="http://schemas.openxmlformats.org/officeDocument/2006/docPropsVTypes">
  <TotalTime>2</TotalTime>
  <Words>244</Words>
  <Application>Microsoft Office PowerPoint</Application>
  <PresentationFormat>Custom</PresentationFormat>
  <Paragraphs>52</Paragraphs>
  <Slides>10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10</vt:i4>
      </vt:variant>
    </vt:vector>
  </HeadingPairs>
  <TitlesOfParts>
    <vt:vector size="16" baseType="lpstr">
      <vt:lpstr>Fredoka</vt:lpstr>
      <vt:lpstr>Canva Sans</vt:lpstr>
      <vt:lpstr>Arial</vt:lpstr>
      <vt:lpstr>Calibri</vt:lpstr>
      <vt:lpstr>Lovelo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Talent Search Presentation</dc:title>
  <cp:lastModifiedBy>Jorge Ramirez</cp:lastModifiedBy>
  <cp:revision>3</cp:revision>
  <dcterms:created xsi:type="dcterms:W3CDTF">2006-08-16T00:00:00Z</dcterms:created>
  <dcterms:modified xsi:type="dcterms:W3CDTF">2024-08-19T18:41:19Z</dcterms:modified>
  <dc:identifier>DAGMcHh3nuU</dc:identifier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0x010100717A8FBCDA639745B602C92C9E3D363E</vt:lpwstr>
  </property>
</Properties>
</file>