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62" r:id="rId7"/>
    <p:sldId id="261" r:id="rId8"/>
    <p:sldId id="260" r:id="rId9"/>
    <p:sldId id="263" r:id="rId10"/>
    <p:sldId id="267" r:id="rId11"/>
    <p:sldId id="256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3F"/>
    <a:srgbClr val="9B2242"/>
    <a:srgbClr val="2CCCD3"/>
    <a:srgbClr val="BA0C2F"/>
    <a:srgbClr val="FA4616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013DA-4A14-DCBB-F455-1C27B3C2D8B5}" v="43" dt="2023-10-02T20:38:20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F88C-3B85-A8A3-1057-4F440187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12C5C-9B3D-EC93-28E1-CBA286D73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A804-E407-30C2-DE50-05A4C529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DC39A-D5B5-873A-9E64-6A9E2B64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C3EED-7162-4922-5028-95E7D808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7850-C592-4C52-EE1C-B04930AF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EA1C5-6304-F7AA-E8E4-43D1F4894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104F-43F3-0F3E-FB3C-141FDBA8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AA185-5F73-47B9-9D2F-9D7A5736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D7270-0733-7D90-5E38-540E93D1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C1D92-D6D2-98DB-7CCD-B0EBDF068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2D1E2-5F7C-7070-8D14-BF78FC7A7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7BEC4-39A1-6320-6C85-BE546C8B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C80F-3ECF-74EC-3743-2C46C70A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AAB8F-E953-6CA6-CCE9-75D22439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BC7C-ABB6-58DF-DB20-06A035F9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10D6-8996-3BD1-984B-3A93E446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F36D-600E-9DDD-4D01-9018986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A0178-4030-C8EC-F1B1-A16CF270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8BC3-B794-BB83-82F7-1F746C19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4C30-0E95-BD63-35BF-D9CB9A81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59DC-5055-A3B4-16EF-0C0E58250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D1DBC-3652-D46F-598A-14BA8E0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814C-3361-41D9-467E-FA87E380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5C2E-BEED-1CF8-3762-EF0DBFAF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FB4A-66D4-77AC-30AB-12026D56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A268-5422-466F-C0D7-67A96261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667D2-789D-325D-C1C3-68ED59EC9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27DEF-557E-B495-21F3-ED280702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DC5CD-1D98-8D79-FB4C-CDDEB852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C7925-01D6-27EE-491C-F6CBC762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974D-C6F5-2DDB-BCB1-8476BA93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7AE9D-9514-1E0B-6E49-664410867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7DC03-37BA-4E65-6BEC-5C3A6493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A7FBF-E2AA-AD20-3C2B-91512FAFD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3FB6E-2BBF-3187-DDEA-E26E185E0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D94B3-5286-A616-5E5E-CC0A883E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536A0-A517-487E-A8E2-ACFB610F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7DE4A-718F-72E9-9ABD-007AB99F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4637-F0AB-63F0-EA9A-52BB8314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D040E-0600-7180-F448-36183F7D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C31FA-C689-0EFF-7C1C-D4DF1FFE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03117-A9EE-CCF9-D271-B1E7040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9FBD3-0B41-8F1E-7BDB-3FF66FDA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C32F0-9374-C821-A133-D6533AD3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06A1-5CD7-DCFA-D39A-039756A5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5C09-55F3-58E1-D00B-89737352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91B96-F8D0-E21C-0389-A87D5845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77124-8C99-F941-19DE-1FC873DD8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11A83-36F0-4BAB-701A-A630EDAA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4F151-33BD-1BCD-8A2A-411F5F9D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467C2-FBDD-E0C4-2686-239E9532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4444-864E-4301-A0C4-E72D77E3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7F5C9-5119-F86B-9F03-2240B7776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CCA31-DAEB-4866-0A5A-1BBB03AEE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1A236-22DF-480F-7A93-AE984428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D5C30-FB6B-C3A9-F057-D084ECFE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B489A-8ECE-E8E1-F7D3-86046920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5D2D-2EF3-FE52-3CE8-1EE9B73D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024B-C823-DCF2-59DF-C7E1C2A0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3166-C496-754C-28E4-3A4796877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F61A-49AB-924F-A43E-9CC7E9B3474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AC06-B2CD-8772-5E1B-195BDED77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5899D-FFB0-0EA0-4638-7FBCBEE5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1DF9-217C-3242-B6BD-51C8E0CD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0B20-0942-36E2-99A1-EB43E849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4768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Strategic Planning Bootcamp</a:t>
            </a:r>
            <a:br>
              <a:rPr lang="en-US" b="1"/>
            </a:br>
            <a:r>
              <a:rPr lang="en-US" b="1"/>
              <a:t>October 2, 2023</a:t>
            </a:r>
          </a:p>
        </p:txBody>
      </p:sp>
    </p:spTree>
    <p:extLst>
      <p:ext uri="{BB962C8B-B14F-4D97-AF65-F5344CB8AC3E}">
        <p14:creationId xmlns:p14="http://schemas.microsoft.com/office/powerpoint/2010/main" val="184747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2981-AD14-F9B0-C360-502A11FD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436" y="1443318"/>
            <a:ext cx="3932237" cy="1600200"/>
          </a:xfrm>
        </p:spPr>
        <p:txBody>
          <a:bodyPr>
            <a:normAutofit/>
          </a:bodyPr>
          <a:lstStyle/>
          <a:p>
            <a:r>
              <a:rPr lang="en-US" sz="5400" b="1" i="1"/>
              <a:t>Soapboxes</a:t>
            </a:r>
          </a:p>
        </p:txBody>
      </p:sp>
    </p:spTree>
    <p:extLst>
      <p:ext uri="{BB962C8B-B14F-4D97-AF65-F5344CB8AC3E}">
        <p14:creationId xmlns:p14="http://schemas.microsoft.com/office/powerpoint/2010/main" val="266355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A980-7D90-4197-F9E3-BC66B5AD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936659" cy="806824"/>
          </a:xfrm>
        </p:spPr>
        <p:txBody>
          <a:bodyPr>
            <a:normAutofit/>
          </a:bodyPr>
          <a:lstStyle/>
          <a:p>
            <a:r>
              <a:rPr lang="en-US" sz="4400" b="1" i="1"/>
              <a:t>Planning for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96CE4-43D4-F34A-8C33-8C8E29B37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259" y="1433929"/>
            <a:ext cx="8546259" cy="2860589"/>
          </a:xfrm>
        </p:spPr>
        <p:txBody>
          <a:bodyPr>
            <a:normAutofit fontScale="77500" lnSpcReduction="20000"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800" b="1"/>
              <a:t>What SP events would we re-create in Spring 2024 for assessment, and planning?</a:t>
            </a:r>
            <a:r>
              <a:rPr lang="en-US" sz="2800"/>
              <a:t> 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/>
              <a:t>Disaggregated Data Party, Student Experience Pizza Party, Taste of Future, or something else?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800" b="1"/>
              <a:t>Brainstorm to send Dr. Corr and DGB our best advice for preparing to build the next plan</a:t>
            </a:r>
            <a:r>
              <a:rPr lang="en-US" sz="2800"/>
              <a:t> 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/>
              <a:t>What would you keep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/>
              <a:t>What would you let go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/>
              <a:t>What would you focus on instead? </a:t>
            </a:r>
          </a:p>
          <a:p>
            <a:pPr fontAlgn="base"/>
            <a:r>
              <a:rPr lang="en-US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4A8BB40-7D90-4970-A449-1E015B65E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7671" y="2101423"/>
            <a:ext cx="5997423" cy="47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BBC2-6B88-F0F0-FDF5-31073E4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6537"/>
            <a:ext cx="10515600" cy="1171704"/>
          </a:xfrm>
        </p:spPr>
        <p:txBody>
          <a:bodyPr/>
          <a:lstStyle/>
          <a:p>
            <a:r>
              <a:rPr lang="en-US" b="1" i="1"/>
              <a:t>Building the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04F5D-B3D4-D439-F211-E31815E81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569977" cy="2758903"/>
          </a:xfrm>
        </p:spPr>
        <p:txBody>
          <a:bodyPr>
            <a:normAutofit fontScale="62500" lnSpcReduction="20000"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Kickoff for Strategic Plan Development – Jan 2017​</a:t>
            </a:r>
          </a:p>
          <a:p>
            <a:pPr lvl="1"/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surveys</a:t>
            </a:r>
          </a:p>
          <a:p>
            <a:pPr lvl="1"/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Forums</a:t>
            </a:r>
          </a:p>
          <a:p>
            <a:pPr lvl="1"/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scan teams</a:t>
            </a:r>
          </a:p>
          <a:p>
            <a:pPr lvl="1"/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  <a:p>
            <a:pPr lvl="1"/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focus groups</a:t>
            </a: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Horizon Symposium – April 2017​</a:t>
            </a: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Innovation Projects Launched – Dec 2017​</a:t>
            </a: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Strategic Plan Launch – Jan 2018​</a:t>
            </a:r>
            <a:b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17597-28F5-47E4-82E3-6F8F6BEC70FB}"/>
              </a:ext>
            </a:extLst>
          </p:cNvPr>
          <p:cNvSpPr txBox="1"/>
          <p:nvPr/>
        </p:nvSpPr>
        <p:spPr>
          <a:xfrm>
            <a:off x="6293224" y="1174376"/>
            <a:ext cx="317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9B2242"/>
                </a:solidFill>
                <a:latin typeface="Arial Black" panose="020B0A04020102020204" pitchFamily="34" charset="0"/>
              </a:rPr>
              <a:t>Tri-Chair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C08E6-C982-404C-8958-BE4C8D77E863}"/>
              </a:ext>
            </a:extLst>
          </p:cNvPr>
          <p:cNvSpPr txBox="1"/>
          <p:nvPr/>
        </p:nvSpPr>
        <p:spPr>
          <a:xfrm>
            <a:off x="7709648" y="2438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8A23F"/>
                </a:solidFill>
                <a:latin typeface="Arial Black" panose="020B0A04020102020204" pitchFamily="34" charset="0"/>
              </a:rPr>
              <a:t>Steering Committee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87AF8-6E9D-4712-8345-23C0F3F36A4B}"/>
              </a:ext>
            </a:extLst>
          </p:cNvPr>
          <p:cNvSpPr txBox="1"/>
          <p:nvPr/>
        </p:nvSpPr>
        <p:spPr>
          <a:xfrm>
            <a:off x="7270376" y="3836894"/>
            <a:ext cx="3603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CCCD3"/>
                </a:solidFill>
                <a:latin typeface="Arial Black" panose="020B0A04020102020204" pitchFamily="34" charset="0"/>
              </a:rPr>
              <a:t>Cross-Campus &amp; Cross-Functional</a:t>
            </a:r>
          </a:p>
        </p:txBody>
      </p:sp>
    </p:spTree>
    <p:extLst>
      <p:ext uri="{BB962C8B-B14F-4D97-AF65-F5344CB8AC3E}">
        <p14:creationId xmlns:p14="http://schemas.microsoft.com/office/powerpoint/2010/main" val="15045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C27D2A2-15AC-47E2-8DE9-358CB20DEE73}"/>
              </a:ext>
            </a:extLst>
          </p:cNvPr>
          <p:cNvSpPr/>
          <p:nvPr/>
        </p:nvSpPr>
        <p:spPr>
          <a:xfrm>
            <a:off x="2686122" y="658695"/>
            <a:ext cx="1452282" cy="1362635"/>
          </a:xfrm>
          <a:prstGeom prst="ellipse">
            <a:avLst/>
          </a:prstGeom>
          <a:solidFill>
            <a:srgbClr val="48A23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BHAG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00EB64-AD78-4E61-B965-0C5465A88642}"/>
              </a:ext>
            </a:extLst>
          </p:cNvPr>
          <p:cNvSpPr/>
          <p:nvPr/>
        </p:nvSpPr>
        <p:spPr>
          <a:xfrm>
            <a:off x="2683250" y="1929658"/>
            <a:ext cx="3412750" cy="3278849"/>
          </a:xfrm>
          <a:prstGeom prst="ellipse">
            <a:avLst/>
          </a:prstGeom>
          <a:solidFill>
            <a:srgbClr val="2CCCD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Mission </a:t>
            </a:r>
          </a:p>
          <a:p>
            <a:pPr algn="ctr"/>
            <a:r>
              <a:rPr lang="en-US" sz="5400"/>
              <a:t>Vision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B9C8AB-26BC-47B8-BA00-BF3C70527AA6}"/>
              </a:ext>
            </a:extLst>
          </p:cNvPr>
          <p:cNvSpPr/>
          <p:nvPr/>
        </p:nvSpPr>
        <p:spPr>
          <a:xfrm>
            <a:off x="1200644" y="1461309"/>
            <a:ext cx="1768287" cy="1712260"/>
          </a:xfrm>
          <a:prstGeom prst="ellipse">
            <a:avLst/>
          </a:prstGeom>
          <a:solidFill>
            <a:srgbClr val="FF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Student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Experience Statement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B3111-EC70-4E4B-BC12-6C17E2C7FB7E}"/>
              </a:ext>
            </a:extLst>
          </p:cNvPr>
          <p:cNvSpPr/>
          <p:nvPr/>
        </p:nvSpPr>
        <p:spPr>
          <a:xfrm>
            <a:off x="1604822" y="381559"/>
            <a:ext cx="1120589" cy="1039906"/>
          </a:xfrm>
          <a:prstGeom prst="ellipse">
            <a:avLst/>
          </a:prstGeom>
          <a:solidFill>
            <a:srgbClr val="9B224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Values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1CD49F-3711-4568-8276-3A600B2C4D9A}"/>
              </a:ext>
            </a:extLst>
          </p:cNvPr>
          <p:cNvSpPr/>
          <p:nvPr/>
        </p:nvSpPr>
        <p:spPr>
          <a:xfrm>
            <a:off x="4202696" y="414632"/>
            <a:ext cx="1608044" cy="1515026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>
                <a:solidFill>
                  <a:schemeClr val="bg1"/>
                </a:solidFill>
              </a:rPr>
              <a:t>Accessibility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1E5E30-D6D6-419C-80BE-468CA1881A57}"/>
              </a:ext>
            </a:extLst>
          </p:cNvPr>
          <p:cNvSpPr/>
          <p:nvPr/>
        </p:nvSpPr>
        <p:spPr>
          <a:xfrm>
            <a:off x="5679981" y="1421465"/>
            <a:ext cx="1608044" cy="1515026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612B8A-5544-47AF-A497-010321F4A831}"/>
              </a:ext>
            </a:extLst>
          </p:cNvPr>
          <p:cNvSpPr/>
          <p:nvPr/>
        </p:nvSpPr>
        <p:spPr>
          <a:xfrm>
            <a:off x="6154271" y="2968792"/>
            <a:ext cx="1608044" cy="1515026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>
                <a:solidFill>
                  <a:schemeClr val="bg1"/>
                </a:solidFill>
              </a:rPr>
              <a:t>Agility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59A063-355D-4DCF-8662-E81DF1EB3962}"/>
              </a:ext>
            </a:extLst>
          </p:cNvPr>
          <p:cNvSpPr/>
          <p:nvPr/>
        </p:nvSpPr>
        <p:spPr>
          <a:xfrm>
            <a:off x="5537527" y="4483818"/>
            <a:ext cx="1608044" cy="1515026"/>
          </a:xfrm>
          <a:prstGeom prst="ellipse">
            <a:avLst/>
          </a:prstGeom>
          <a:solidFill>
            <a:srgbClr val="BA0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>
                <a:solidFill>
                  <a:schemeClr val="bg1"/>
                </a:solidFill>
              </a:rPr>
              <a:t>Prosperity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A0EB162-59E6-4BDE-AB87-51A6446B8E68}"/>
              </a:ext>
            </a:extLst>
          </p:cNvPr>
          <p:cNvSpPr/>
          <p:nvPr/>
        </p:nvSpPr>
        <p:spPr>
          <a:xfrm>
            <a:off x="1263777" y="3207124"/>
            <a:ext cx="1419473" cy="1409464"/>
          </a:xfrm>
          <a:prstGeom prst="ellipse">
            <a:avLst/>
          </a:prstGeom>
          <a:solidFill>
            <a:srgbClr val="FA4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Innovation</a:t>
            </a:r>
          </a:p>
          <a:p>
            <a:pPr algn="ctr"/>
            <a:r>
              <a:rPr lang="en-US" sz="1400" b="1"/>
              <a:t>Fund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EDC04F-EE52-42C2-9761-44D989C78C67}"/>
              </a:ext>
            </a:extLst>
          </p:cNvPr>
          <p:cNvSpPr txBox="1"/>
          <p:nvPr/>
        </p:nvSpPr>
        <p:spPr>
          <a:xfrm>
            <a:off x="5810740" y="622539"/>
            <a:ext cx="606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Guided Pathways / Data-Drive Class Schedule / HS Articulation / Wrap Around Services / OER / Resources Management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56484F-8976-462A-94AC-2A265D3AC2E6}"/>
              </a:ext>
            </a:extLst>
          </p:cNvPr>
          <p:cNvSpPr txBox="1"/>
          <p:nvPr/>
        </p:nvSpPr>
        <p:spPr>
          <a:xfrm>
            <a:off x="7288025" y="1898966"/>
            <a:ext cx="470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Tech Literacy / Increased Automation / </a:t>
            </a:r>
          </a:p>
          <a:p>
            <a:r>
              <a:rPr lang="en-US"/>
              <a:t>Enriched Tech / IT Audit Remediation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68DA2-DAB1-4F68-BA22-EF0398495A82}"/>
              </a:ext>
            </a:extLst>
          </p:cNvPr>
          <p:cNvSpPr txBox="1"/>
          <p:nvPr/>
        </p:nvSpPr>
        <p:spPr>
          <a:xfrm>
            <a:off x="7820586" y="3212311"/>
            <a:ext cx="470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Shared Governance / Sensible Work </a:t>
            </a:r>
          </a:p>
          <a:p>
            <a:r>
              <a:rPr lang="en-US"/>
              <a:t>Flows / Cross Training / </a:t>
            </a:r>
          </a:p>
          <a:p>
            <a:r>
              <a:rPr lang="en-US"/>
              <a:t>Professional Development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40BC86-D7C4-48B1-AAAE-00077007793B}"/>
              </a:ext>
            </a:extLst>
          </p:cNvPr>
          <p:cNvSpPr txBox="1"/>
          <p:nvPr/>
        </p:nvSpPr>
        <p:spPr>
          <a:xfrm>
            <a:off x="7176456" y="4513205"/>
            <a:ext cx="470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Guiding Principles of Learning (GPL) / Prior </a:t>
            </a:r>
          </a:p>
          <a:p>
            <a:r>
              <a:rPr lang="en-US"/>
              <a:t>Learning Assessment (PLA) / Economic Growth &amp; Program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AF2129-0758-45B5-9211-143C9C5AEF95}"/>
              </a:ext>
            </a:extLst>
          </p:cNvPr>
          <p:cNvSpPr txBox="1"/>
          <p:nvPr/>
        </p:nvSpPr>
        <p:spPr>
          <a:xfrm>
            <a:off x="7376624" y="5833484"/>
            <a:ext cx="514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/>
              <a:t>The Plan Elements</a:t>
            </a:r>
          </a:p>
        </p:txBody>
      </p:sp>
    </p:spTree>
    <p:extLst>
      <p:ext uri="{BB962C8B-B14F-4D97-AF65-F5344CB8AC3E}">
        <p14:creationId xmlns:p14="http://schemas.microsoft.com/office/powerpoint/2010/main" val="147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DE53-CABA-9BB4-E6B4-CEBF3EE6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35" y="3897127"/>
            <a:ext cx="10515600" cy="2852737"/>
          </a:xfrm>
        </p:spPr>
        <p:txBody>
          <a:bodyPr>
            <a:noAutofit/>
          </a:bodyPr>
          <a:lstStyle/>
          <a:p>
            <a:pPr fontAlgn="base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Student Food &amp; Feedback – Sept 2018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Pathways Framework Adopted – Nov 2018​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Disaggregated Data Party – June 2019​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Taste of the Future – October 2019​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Strategic Plan status report – July 2019​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Implementation Council – March 2020​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Stopping To Contemplate – May 2020​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Streamline: Stop to Reinvent – June 2020​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Shared Governance Launch – August 2020​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Faculty Leadership Academy – Aug 2020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SP Status &amp; Innovation Funds Townhall – Dec 2020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SP Status &amp; Innovation Funds Townhall – Dec 2021​ ​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SP Celebration &amp; Remaining Work – May 2022</a:t>
            </a:r>
            <a:b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SP Status &amp; Innovation Funds Townhall – Dec 2022</a:t>
            </a:r>
            <a:b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C2838-17BC-470B-A80F-6BC8365EAA57}"/>
              </a:ext>
            </a:extLst>
          </p:cNvPr>
          <p:cNvSpPr txBox="1"/>
          <p:nvPr/>
        </p:nvSpPr>
        <p:spPr>
          <a:xfrm>
            <a:off x="372035" y="1721223"/>
            <a:ext cx="8095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/>
              <a:t>Launching &amp; Sustaining the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54C45-C4CB-43D2-9333-A6A94495F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7105">
            <a:off x="7061579" y="2625612"/>
            <a:ext cx="3754339" cy="38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E7C489-1859-A438-3463-5D349B823C06}"/>
              </a:ext>
            </a:extLst>
          </p:cNvPr>
          <p:cNvGrpSpPr/>
          <p:nvPr/>
        </p:nvGrpSpPr>
        <p:grpSpPr>
          <a:xfrm>
            <a:off x="554706" y="1838293"/>
            <a:ext cx="10839312" cy="3613652"/>
            <a:chOff x="554706" y="1838293"/>
            <a:chExt cx="10839312" cy="36136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DF4863-5CA1-4FC3-B71A-FBFAAD543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706" y="1841410"/>
              <a:ext cx="4814046" cy="36105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9BA51A-260D-44C3-A170-790A41A5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6122" y="1838293"/>
              <a:ext cx="4767896" cy="360414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4F2297-EAEA-4BE5-B4DE-0EEC9C441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185" y="-1356917"/>
            <a:ext cx="5371860" cy="3017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5BBD8-8DEC-489F-B38E-44AB27347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9408" y="1919406"/>
            <a:ext cx="5356578" cy="35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9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F4863-5CA1-4FC3-B71A-FBFAAD543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1516" y="-1065479"/>
            <a:ext cx="4814046" cy="3610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BA51A-260D-44C3-A170-790A41A5D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1434" y="2713182"/>
            <a:ext cx="4767896" cy="3604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4F2297-EAEA-4BE5-B4DE-0EEC9C441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29" y="2170861"/>
            <a:ext cx="5371860" cy="3017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5BBD8-8DEC-489F-B38E-44AB27347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852" y="2046406"/>
            <a:ext cx="5356578" cy="35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1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C8D20E-6358-4463-8A68-2FF003E45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27" y="3673602"/>
            <a:ext cx="2770648" cy="2276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4E232-7860-491A-9E9E-22E699C4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" y="3673602"/>
            <a:ext cx="3713227" cy="2088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CA7FBE-4E37-4649-BB34-112B7AC27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27" y="491283"/>
            <a:ext cx="3233534" cy="1929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967F55-D688-4ACA-93C7-6927BCEBA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09" y="5272580"/>
            <a:ext cx="1694694" cy="13557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0E9986-F1BA-4F66-81BD-7AC02AAC7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46" y="3181910"/>
            <a:ext cx="4394936" cy="16093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E3B1B8-DA67-4C66-9F5D-C7D0DD740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8" y="470388"/>
            <a:ext cx="3228475" cy="23719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6C2EC6-74F3-47D6-A69B-0AB4EB3FC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60" y="472809"/>
            <a:ext cx="2537026" cy="1967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FDB176-C764-492B-B65D-9C261B38FEE6}"/>
              </a:ext>
            </a:extLst>
          </p:cNvPr>
          <p:cNvSpPr txBox="1"/>
          <p:nvPr/>
        </p:nvSpPr>
        <p:spPr>
          <a:xfrm>
            <a:off x="4063527" y="2647024"/>
            <a:ext cx="31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/>
              <a:t>Arizona Center for Student Success inaugural convening</a:t>
            </a:r>
          </a:p>
          <a:p>
            <a:r>
              <a:rPr lang="en-US" sz="1000" b="1"/>
              <a:t>                                   June 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71D558-FABB-4D53-86EB-7FD8EEB2441B}"/>
              </a:ext>
            </a:extLst>
          </p:cNvPr>
          <p:cNvSpPr txBox="1"/>
          <p:nvPr/>
        </p:nvSpPr>
        <p:spPr>
          <a:xfrm>
            <a:off x="4682455" y="6083166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Disaggregated Data Party</a:t>
            </a:r>
          </a:p>
          <a:p>
            <a:pPr algn="ctr"/>
            <a:r>
              <a:rPr lang="en-US" sz="1000" b="1"/>
              <a:t>September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9A1B7-4FE6-4144-B73A-636D6392A9B4}"/>
              </a:ext>
            </a:extLst>
          </p:cNvPr>
          <p:cNvSpPr txBox="1"/>
          <p:nvPr/>
        </p:nvSpPr>
        <p:spPr>
          <a:xfrm>
            <a:off x="1126317" y="2918895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Horizon Symposium</a:t>
            </a:r>
          </a:p>
          <a:p>
            <a:pPr algn="ctr"/>
            <a:r>
              <a:rPr lang="en-US" sz="1000" b="1"/>
              <a:t>April 2017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27F871-A736-4C7F-B8DB-2EA9ECAF2459}"/>
              </a:ext>
            </a:extLst>
          </p:cNvPr>
          <p:cNvSpPr txBox="1"/>
          <p:nvPr/>
        </p:nvSpPr>
        <p:spPr>
          <a:xfrm>
            <a:off x="968163" y="6057693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Student Food &amp; Feedback</a:t>
            </a:r>
          </a:p>
          <a:p>
            <a:pPr algn="ctr"/>
            <a:r>
              <a:rPr lang="en-US" sz="1000" b="1"/>
              <a:t>September 2018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2D8843-5950-4D1E-B104-54A83632AD9C}"/>
              </a:ext>
            </a:extLst>
          </p:cNvPr>
          <p:cNvSpPr txBox="1"/>
          <p:nvPr/>
        </p:nvSpPr>
        <p:spPr>
          <a:xfrm>
            <a:off x="9212493" y="257145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Taste of the Future</a:t>
            </a:r>
          </a:p>
          <a:p>
            <a:pPr algn="ctr"/>
            <a:r>
              <a:rPr lang="en-US" sz="1000" b="1"/>
              <a:t>October 2019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F1845C-E364-4C98-836B-E0219B0AA183}"/>
              </a:ext>
            </a:extLst>
          </p:cNvPr>
          <p:cNvSpPr txBox="1"/>
          <p:nvPr/>
        </p:nvSpPr>
        <p:spPr>
          <a:xfrm>
            <a:off x="7842408" y="5750402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Faculty Leadership Academy</a:t>
            </a:r>
          </a:p>
          <a:p>
            <a:pPr algn="ctr"/>
            <a:r>
              <a:rPr lang="en-US" sz="1000" b="1"/>
              <a:t>August 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D886C9-68BE-45AB-BB0A-A289F691EB0E}"/>
              </a:ext>
            </a:extLst>
          </p:cNvPr>
          <p:cNvSpPr txBox="1"/>
          <p:nvPr/>
        </p:nvSpPr>
        <p:spPr>
          <a:xfrm>
            <a:off x="8402977" y="4811828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Vertical Planning Session with AWC, NAU, YUHSD</a:t>
            </a:r>
          </a:p>
          <a:p>
            <a:pPr algn="ctr"/>
            <a:r>
              <a:rPr lang="en-US" sz="1000" b="1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53118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B4982-4E53-4645-BC23-DF8F7F38D4F2}"/>
              </a:ext>
            </a:extLst>
          </p:cNvPr>
          <p:cNvSpPr txBox="1"/>
          <p:nvPr/>
        </p:nvSpPr>
        <p:spPr>
          <a:xfrm>
            <a:off x="636494" y="1376082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/>
              <a:t>And now on to Jeopardy!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A52EC-0A99-4B78-A8BC-9AC6062A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56" y="2145523"/>
            <a:ext cx="7026088" cy="46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8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C Power Point 16.9" id="{817DDB66-7FC0-D54F-8AF7-EDA7BCF81F6A}" vid="{70F1CB4A-A44F-2346-A608-3BE2DD17F4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A4DFBE7D942429E3228F91B684F53" ma:contentTypeVersion="16" ma:contentTypeDescription="Create a new document." ma:contentTypeScope="" ma:versionID="e6cca2b7b2e74f7dd9898ead6014bf4e">
  <xsd:schema xmlns:xsd="http://www.w3.org/2001/XMLSchema" xmlns:xs="http://www.w3.org/2001/XMLSchema" xmlns:p="http://schemas.microsoft.com/office/2006/metadata/properties" xmlns:ns3="b443b3d6-5806-4f50-8e7d-1c3ff2f5dd22" xmlns:ns4="0e8057d7-e58b-4ce5-beef-91b3b9858ab9" targetNamespace="http://schemas.microsoft.com/office/2006/metadata/properties" ma:root="true" ma:fieldsID="13c3d4b048ea31fea8477cc2e9c8100e" ns3:_="" ns4:_="">
    <xsd:import namespace="b443b3d6-5806-4f50-8e7d-1c3ff2f5dd22"/>
    <xsd:import namespace="0e8057d7-e58b-4ce5-beef-91b3b9858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3b3d6-5806-4f50-8e7d-1c3ff2f5d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57d7-e58b-4ce5-beef-91b3b9858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43b3d6-5806-4f50-8e7d-1c3ff2f5dd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D6103-AA11-4F89-A5D6-24B225B48F9B}">
  <ds:schemaRefs>
    <ds:schemaRef ds:uri="0e8057d7-e58b-4ce5-beef-91b3b9858ab9"/>
    <ds:schemaRef ds:uri="b443b3d6-5806-4f50-8e7d-1c3ff2f5dd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60F5E4-3195-4E45-96F2-70A7A70E4DC8}">
  <ds:schemaRefs>
    <ds:schemaRef ds:uri="0e8057d7-e58b-4ce5-beef-91b3b9858ab9"/>
    <ds:schemaRef ds:uri="b443b3d6-5806-4f50-8e7d-1c3ff2f5dd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52E795-A0C9-4FEC-B210-E7AA401D1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AWC Power Point 16.9(1)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Strategic Planning Bootcamp October 2, 2023</vt:lpstr>
      <vt:lpstr>PowerPoint Presentation</vt:lpstr>
      <vt:lpstr>Building the Plan</vt:lpstr>
      <vt:lpstr>PowerPoint Presentation</vt:lpstr>
      <vt:lpstr>Student Food &amp; Feedback – Sept 2018 Pathways Framework Adopted – Nov 2018​ Disaggregated Data Party – June 2019​ Taste of the Future – October 2019​ Strategic Plan status report – July 2019​ Implementation Council – March 2020​ Stopping To Contemplate – May 2020​ Streamline: Stop to Reinvent – June 2020​ Shared Governance Launch – August 2020​ Faculty Leadership Academy – Aug 2020 SP Status &amp; Innovation Funds Townhall – Dec 2020 SP Status &amp; Innovation Funds Townhall – Dec 2021​ ​ SP Celebration &amp; Remaining Work – May 2022 SP Status &amp; Innovation Funds Townhall – Dec 2022 </vt:lpstr>
      <vt:lpstr>PowerPoint Presentation</vt:lpstr>
      <vt:lpstr>PowerPoint Presentation</vt:lpstr>
      <vt:lpstr>PowerPoint Presentation</vt:lpstr>
      <vt:lpstr>PowerPoint Presentation</vt:lpstr>
      <vt:lpstr>Soapboxes</vt:lpstr>
      <vt:lpstr>Planning for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Bootcamp October 2, 2023</dc:title>
  <dc:creator>Lorraine Stofft</dc:creator>
  <cp:revision>2</cp:revision>
  <dcterms:created xsi:type="dcterms:W3CDTF">2023-10-02T15:56:13Z</dcterms:created>
  <dcterms:modified xsi:type="dcterms:W3CDTF">2023-10-03T23:39:53Z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0x010100414A4DFBE7D942429E3228F91B684F53</vt:lpwstr>
  </property>
</Properties>
</file>