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3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0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0E6-55E9-8C47-BC3F-1CE621088A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E8D6-D656-B74B-B78B-189033FD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9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0E6-55E9-8C47-BC3F-1CE621088A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E8D6-D656-B74B-B78B-189033FD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9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0E6-55E9-8C47-BC3F-1CE621088A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E8D6-D656-B74B-B78B-189033FD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2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0E6-55E9-8C47-BC3F-1CE621088A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E8D6-D656-B74B-B78B-189033FD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3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0E6-55E9-8C47-BC3F-1CE621088A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E8D6-D656-B74B-B78B-189033FD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2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0E6-55E9-8C47-BC3F-1CE621088A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E8D6-D656-B74B-B78B-189033FD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0E6-55E9-8C47-BC3F-1CE621088A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E8D6-D656-B74B-B78B-189033FD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2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0E6-55E9-8C47-BC3F-1CE621088A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E8D6-D656-B74B-B78B-189033FD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1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0E6-55E9-8C47-BC3F-1CE621088A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E8D6-D656-B74B-B78B-189033FD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0E6-55E9-8C47-BC3F-1CE621088A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E8D6-D656-B74B-B78B-189033FD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8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0E6-55E9-8C47-BC3F-1CE621088A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E8D6-D656-B74B-B78B-189033FD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F30E6-55E9-8C47-BC3F-1CE621088A6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E8D6-D656-B74B-B78B-189033FD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5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Scan Team 6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Contemporary Funding Models for Higher Education and </a:t>
            </a:r>
            <a:br>
              <a:rPr lang="en-US" dirty="0" smtClean="0"/>
            </a:br>
            <a:r>
              <a:rPr lang="en-US" dirty="0" smtClean="0"/>
              <a:t>How to Transition</a:t>
            </a:r>
          </a:p>
          <a:p>
            <a:r>
              <a:rPr lang="en-US" sz="1900" i="1" dirty="0" smtClean="0"/>
              <a:t>Fred Croxen, Diana Doucette, Silvia Kempton, Mary Schaal </a:t>
            </a:r>
            <a:endParaRPr lang="en-US" sz="19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10" y="414598"/>
            <a:ext cx="3019113" cy="200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3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97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Members generated areas for further research based upon member questions and ideas, and investigated further through</a:t>
            </a:r>
          </a:p>
          <a:p>
            <a:pPr lvl="1"/>
            <a:r>
              <a:rPr lang="en-US" sz="2400" dirty="0" smtClean="0"/>
              <a:t>Literature reviews of scholarly papers, NACUBO resources, and Internet searches; </a:t>
            </a:r>
          </a:p>
          <a:p>
            <a:pPr lvl="1"/>
            <a:r>
              <a:rPr lang="en-US" sz="2400" dirty="0" smtClean="0"/>
              <a:t>a site visit at Yavapai College, and </a:t>
            </a:r>
          </a:p>
          <a:p>
            <a:pPr lvl="1"/>
            <a:r>
              <a:rPr lang="en-US" sz="2400" dirty="0" smtClean="0"/>
              <a:t>in-person information gathering.</a:t>
            </a:r>
          </a:p>
          <a:p>
            <a:r>
              <a:rPr lang="en-US" sz="2800" dirty="0" smtClean="0"/>
              <a:t>Findings were grouped into topics and sub-divided into what AWC has done and other potential approaches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883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Bond Debt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4474"/>
          </a:xfrm>
        </p:spPr>
        <p:txBody>
          <a:bodyPr>
            <a:normAutofit/>
          </a:bodyPr>
          <a:lstStyle/>
          <a:p>
            <a:r>
              <a:rPr lang="en-US" dirty="0"/>
              <a:t>Government obligation bonds (</a:t>
            </a:r>
            <a:r>
              <a:rPr lang="en-US" dirty="0" smtClean="0"/>
              <a:t>voter approval required)</a:t>
            </a:r>
          </a:p>
          <a:p>
            <a:r>
              <a:rPr lang="en-US" dirty="0"/>
              <a:t>Revenue bonds (no </a:t>
            </a:r>
            <a:r>
              <a:rPr lang="en-US" dirty="0" smtClean="0"/>
              <a:t>vote required)</a:t>
            </a:r>
          </a:p>
          <a:p>
            <a:pPr lvl="1"/>
            <a:r>
              <a:rPr lang="en-US" dirty="0" smtClean="0"/>
              <a:t>Current Housing funding would redirect to pay back Revenue bond.</a:t>
            </a:r>
          </a:p>
          <a:p>
            <a:pPr lvl="1"/>
            <a:r>
              <a:rPr lang="en-US" dirty="0" smtClean="0"/>
              <a:t>Would need a new business model developed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Revenue Bonds could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provide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means for mission-critical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resources outside of seeking G.O. bonds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0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Seek External Funding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0269"/>
          </a:xfrm>
        </p:spPr>
        <p:txBody>
          <a:bodyPr/>
          <a:lstStyle/>
          <a:p>
            <a:r>
              <a:rPr lang="en-US" dirty="0"/>
              <a:t>Win competitive grants (limits)</a:t>
            </a:r>
          </a:p>
          <a:p>
            <a:r>
              <a:rPr lang="en-US" dirty="0"/>
              <a:t>Explore government contracts &amp; research grants</a:t>
            </a:r>
          </a:p>
          <a:p>
            <a:r>
              <a:rPr lang="en-US" dirty="0"/>
              <a:t>Expand Foundation fund-raising, gifts, and </a:t>
            </a:r>
            <a:r>
              <a:rPr lang="en-US" dirty="0" smtClean="0"/>
              <a:t>endowment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Expand beyond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the current grants, contracts, and Foundation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efforts.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8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Innovative Partnerships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994"/>
            <a:ext cx="8229600" cy="52338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Public Private Partnerships </a:t>
            </a:r>
            <a:endParaRPr lang="en-US" dirty="0" smtClean="0"/>
          </a:p>
          <a:p>
            <a:pPr lvl="1"/>
            <a:r>
              <a:rPr lang="en-US" dirty="0" smtClean="0"/>
              <a:t>PPA </a:t>
            </a:r>
            <a:r>
              <a:rPr lang="en-US" dirty="0"/>
              <a:t>solar partnership</a:t>
            </a:r>
          </a:p>
          <a:p>
            <a:r>
              <a:rPr lang="en-US" dirty="0"/>
              <a:t>Co-location w/ govt. entities or other public services</a:t>
            </a:r>
          </a:p>
          <a:p>
            <a:r>
              <a:rPr lang="en-US" dirty="0"/>
              <a:t>For-profit partnerships (i.e., private residence halls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Corporate sponsorships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sz="3200" i="1" dirty="0" smtClean="0">
                <a:solidFill>
                  <a:schemeClr val="accent3">
                    <a:lumMod val="75000"/>
                  </a:schemeClr>
                </a:solidFill>
              </a:rPr>
              <a:t>Could provide </a:t>
            </a:r>
            <a:r>
              <a:rPr lang="en-US" sz="3200" i="1" dirty="0">
                <a:solidFill>
                  <a:schemeClr val="accent3">
                    <a:lumMod val="75000"/>
                  </a:schemeClr>
                </a:solidFill>
              </a:rPr>
              <a:t>additional resources without </a:t>
            </a:r>
            <a:r>
              <a:rPr lang="en-US" sz="3200" i="1" dirty="0" smtClean="0">
                <a:solidFill>
                  <a:schemeClr val="accent3">
                    <a:lumMod val="75000"/>
                  </a:schemeClr>
                </a:solidFill>
              </a:rPr>
              <a:t>impacting property taxes</a:t>
            </a:r>
            <a:endParaRPr lang="en-US" sz="3200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4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Innovative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829"/>
            <a:ext cx="8229600" cy="49551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Learning </a:t>
            </a:r>
            <a:r>
              <a:rPr lang="en-US" dirty="0"/>
              <a:t>+ Profit</a:t>
            </a:r>
          </a:p>
          <a:p>
            <a:pPr lvl="1"/>
            <a:r>
              <a:rPr lang="en-US" dirty="0" smtClean="0"/>
              <a:t>Hops, Brew-master</a:t>
            </a:r>
            <a:endParaRPr lang="en-US" dirty="0"/>
          </a:p>
          <a:p>
            <a:pPr lvl="1"/>
            <a:r>
              <a:rPr lang="en-US" dirty="0"/>
              <a:t>Hotel/culinary arts</a:t>
            </a:r>
          </a:p>
          <a:p>
            <a:pPr lvl="1"/>
            <a:r>
              <a:rPr lang="en-US" dirty="0" smtClean="0"/>
              <a:t>Maker </a:t>
            </a:r>
            <a:r>
              <a:rPr lang="en-US" dirty="0"/>
              <a:t>programs</a:t>
            </a:r>
          </a:p>
          <a:p>
            <a:r>
              <a:rPr lang="en-US" dirty="0"/>
              <a:t>Work </a:t>
            </a:r>
            <a:r>
              <a:rPr lang="en-US" dirty="0" smtClean="0"/>
              <a:t>college</a:t>
            </a:r>
          </a:p>
          <a:p>
            <a:pPr lvl="1"/>
            <a:r>
              <a:rPr lang="en-US" dirty="0" smtClean="0"/>
              <a:t>Could </a:t>
            </a:r>
            <a:r>
              <a:rPr lang="en-US" dirty="0"/>
              <a:t>provide access, job experience, reduced debt, and reduced costs to the college</a:t>
            </a:r>
          </a:p>
          <a:p>
            <a:r>
              <a:rPr lang="en-US" dirty="0" smtClean="0"/>
              <a:t>Internships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Design programs to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provide authentic work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experience, generate profit,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and potentially economic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37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Maximize Use of Facilities and </a:t>
            </a:r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Sell or trade property (24</a:t>
            </a:r>
            <a:r>
              <a:rPr lang="en-US" baseline="30000" dirty="0"/>
              <a:t>th</a:t>
            </a:r>
            <a:r>
              <a:rPr lang="en-US" dirty="0"/>
              <a:t> &amp; </a:t>
            </a:r>
            <a:r>
              <a:rPr lang="en-US" dirty="0" err="1"/>
              <a:t>Araby</a:t>
            </a:r>
            <a:r>
              <a:rPr lang="en-US" dirty="0"/>
              <a:t> for SL)</a:t>
            </a:r>
          </a:p>
          <a:p>
            <a:r>
              <a:rPr lang="en-US" dirty="0"/>
              <a:t>Lease space</a:t>
            </a:r>
          </a:p>
          <a:p>
            <a:r>
              <a:rPr lang="en-US" dirty="0"/>
              <a:t>Reconfigure sites to generate fee-based revenues (i.e., regional testing center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AWC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property and facility use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should be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maximized to contribute to the college mission and financial stability</a:t>
            </a:r>
          </a:p>
        </p:txBody>
      </p:sp>
    </p:spTree>
    <p:extLst>
      <p:ext uri="{BB962C8B-B14F-4D97-AF65-F5344CB8AC3E}">
        <p14:creationId xmlns:p14="http://schemas.microsoft.com/office/powerpoint/2010/main" val="3563135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Impact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9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Given that government and state support for higher education are projected to decline, </a:t>
            </a:r>
          </a:p>
          <a:p>
            <a:pPr lvl="1"/>
            <a:r>
              <a:rPr lang="en-US" sz="2000" dirty="0" smtClean="0"/>
              <a:t>Revenue bonds could provide means for mission-critical resources outside of seeking G.O. bonds.</a:t>
            </a:r>
          </a:p>
          <a:p>
            <a:pPr lvl="1"/>
            <a:r>
              <a:rPr lang="en-US" sz="2000" dirty="0"/>
              <a:t>AWC would benefit from external funding beyond the current grants, contracts, and Foundation efforts.</a:t>
            </a:r>
          </a:p>
          <a:p>
            <a:pPr lvl="1"/>
            <a:r>
              <a:rPr lang="en-US" sz="2000" dirty="0" smtClean="0"/>
              <a:t>Innovative partnerships could provide additional resources without impacting property taxes.</a:t>
            </a:r>
          </a:p>
          <a:p>
            <a:pPr lvl="1"/>
            <a:r>
              <a:rPr lang="en-US" sz="2000" dirty="0" smtClean="0"/>
              <a:t>Innovative education programs could be designed to provide authentic work experience, generate profit, and potentially economic development.</a:t>
            </a:r>
          </a:p>
          <a:p>
            <a:pPr lvl="1"/>
            <a:r>
              <a:rPr lang="en-US" sz="2000" dirty="0" smtClean="0"/>
              <a:t>AWC </a:t>
            </a:r>
            <a:r>
              <a:rPr lang="en-US" sz="2000" dirty="0"/>
              <a:t>property and facility use should be maximized to contribute to the college mission and financial stability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6678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w/participants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224" y="4029547"/>
            <a:ext cx="3666274" cy="243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8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390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Scan Team 6 Report</vt:lpstr>
      <vt:lpstr>Scope of Scan</vt:lpstr>
      <vt:lpstr>Bond Debt </vt:lpstr>
      <vt:lpstr>Seek External Funding </vt:lpstr>
      <vt:lpstr>Innovative Partnerships </vt:lpstr>
      <vt:lpstr>Innovative Programs</vt:lpstr>
      <vt:lpstr>Maximize Use of Facilities and Property</vt:lpstr>
      <vt:lpstr>Five Impact Statements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 Team Report</dc:title>
  <dc:creator>Elizabeth Murphy</dc:creator>
  <cp:lastModifiedBy>Lorraine C Stofft</cp:lastModifiedBy>
  <cp:revision>28</cp:revision>
  <dcterms:created xsi:type="dcterms:W3CDTF">2013-09-10T18:20:56Z</dcterms:created>
  <dcterms:modified xsi:type="dcterms:W3CDTF">2017-10-24T21:36:43Z</dcterms:modified>
</cp:coreProperties>
</file>